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</p:sldIdLst>
  <p:sldSz cx="14630400" cy="8229600"/>
  <p:notesSz cx="8229600" cy="14630400"/>
  <p:embeddedFontLst>
    <p:embeddedFont>
      <p:font typeface="Red Hat Text" panose="020B0604020202020204" charset="0"/>
      <p:regular r:id="rId26"/>
    </p:embeddedFont>
    <p:embeddedFont>
      <p:font typeface="Roboto Bold" panose="020B0604020202020204" charset="0"/>
      <p:bold r:id="rId27"/>
    </p:embeddedFont>
    <p:embeddedFont>
      <p:font typeface="Roboto Light" panose="02000000000000000000" pitchFamily="2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180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7871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2312670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Hal </a:t>
            </a:r>
            <a:r>
              <a:rPr lang="en-US" sz="4400" dirty="0" err="1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Tentang</a:t>
            </a: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 Berdoa</a:t>
            </a:r>
            <a:endParaRPr lang="en-US" sz="4400" dirty="0"/>
          </a:p>
        </p:txBody>
      </p:sp>
      <p:sp>
        <p:nvSpPr>
          <p:cNvPr id="5" name="Shape 2"/>
          <p:cNvSpPr/>
          <p:nvPr/>
        </p:nvSpPr>
        <p:spPr>
          <a:xfrm>
            <a:off x="6324124" y="5515808"/>
            <a:ext cx="382905" cy="382905"/>
          </a:xfrm>
          <a:prstGeom prst="roundRect">
            <a:avLst>
              <a:gd name="adj" fmla="val 23878209"/>
            </a:avLst>
          </a:prstGeom>
          <a:solidFill>
            <a:srgbClr val="205CE6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826687" y="5497949"/>
            <a:ext cx="1956705" cy="418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350" b="1" dirty="0">
                <a:solidFill>
                  <a:srgbClr val="3B3535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Rikho Jafry</a:t>
            </a:r>
            <a:endParaRPr lang="en-US" sz="2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1340406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Objektif Pembelajaran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2403396"/>
            <a:ext cx="3614618" cy="2506266"/>
          </a:xfrm>
          <a:prstGeom prst="roundRect">
            <a:avLst>
              <a:gd name="adj" fmla="val 1433"/>
            </a:avLst>
          </a:prstGeom>
          <a:solidFill>
            <a:srgbClr val="F3E8E8"/>
          </a:solidFill>
          <a:ln/>
        </p:spPr>
      </p:sp>
      <p:sp>
        <p:nvSpPr>
          <p:cNvPr id="5" name="Text 2"/>
          <p:cNvSpPr/>
          <p:nvPr/>
        </p:nvSpPr>
        <p:spPr>
          <a:xfrm>
            <a:off x="1077039" y="264271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Memahami Maksud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77039" y="3138249"/>
            <a:ext cx="3135987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Mengenal pasti dan memahami mesej utama yang terkandung dalam Lukas 11:1-13 tentang doa.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4691658" y="2403396"/>
            <a:ext cx="3614618" cy="2506266"/>
          </a:xfrm>
          <a:prstGeom prst="roundRect">
            <a:avLst>
              <a:gd name="adj" fmla="val 1433"/>
            </a:avLst>
          </a:prstGeom>
          <a:solidFill>
            <a:srgbClr val="F3E8E8"/>
          </a:solidFill>
          <a:ln/>
        </p:spPr>
      </p:sp>
      <p:sp>
        <p:nvSpPr>
          <p:cNvPr id="8" name="Text 5"/>
          <p:cNvSpPr/>
          <p:nvPr/>
        </p:nvSpPr>
        <p:spPr>
          <a:xfrm>
            <a:off x="4930973" y="264271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Mempelajari Langkah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30973" y="3138249"/>
            <a:ext cx="3135987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Mengkaji dan menguasai langkah-langkah berdoa Kristian berdasarkan ajaran Yesus.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837724" y="5148977"/>
            <a:ext cx="7468553" cy="1740218"/>
          </a:xfrm>
          <a:prstGeom prst="roundRect">
            <a:avLst>
              <a:gd name="adj" fmla="val 2063"/>
            </a:avLst>
          </a:prstGeom>
          <a:solidFill>
            <a:srgbClr val="F3E8E8"/>
          </a:solidFill>
          <a:ln/>
        </p:spPr>
      </p:sp>
      <p:sp>
        <p:nvSpPr>
          <p:cNvPr id="11" name="Text 8"/>
          <p:cNvSpPr/>
          <p:nvPr/>
        </p:nvSpPr>
        <p:spPr>
          <a:xfrm>
            <a:off x="1077039" y="538829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Mengaplikasi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77039" y="5883831"/>
            <a:ext cx="6989921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Melatih diri untuk menerapkan pengajaran Yesus tentang doa dalam kehidupan seharian.</a:t>
            </a:r>
            <a:endParaRPr lang="en-US" sz="1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256348"/>
            <a:ext cx="8789908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Peta Minda: Fokus Utama Pelajaran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1753195" y="388381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Doa</a:t>
            </a:r>
            <a:endParaRPr lang="en-US" sz="2200" b="1" dirty="0"/>
          </a:p>
        </p:txBody>
      </p:sp>
      <p:sp>
        <p:nvSpPr>
          <p:cNvPr id="4" name="Text 2"/>
          <p:cNvSpPr/>
          <p:nvPr/>
        </p:nvSpPr>
        <p:spPr>
          <a:xfrm>
            <a:off x="837724" y="4379357"/>
            <a:ext cx="3731657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Pengajaran Yesus tentang cara berdoa yang berkesan kepada Bapa.</a:t>
            </a:r>
            <a:endParaRPr lang="en-US" sz="18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9200" y="4495800"/>
            <a:ext cx="336590" cy="42076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582269" y="285202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Janji Tuhan</a:t>
            </a:r>
            <a:endParaRPr lang="en-US" sz="2200" b="1" dirty="0"/>
          </a:p>
        </p:txBody>
      </p:sp>
      <p:sp>
        <p:nvSpPr>
          <p:cNvPr id="8" name="Text 4"/>
          <p:cNvSpPr/>
          <p:nvPr/>
        </p:nvSpPr>
        <p:spPr>
          <a:xfrm>
            <a:off x="9582269" y="3347561"/>
            <a:ext cx="421040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Jaminan bahawa Tuhan sentiasa mendengar dan menjawab doa-doa kita.</a:t>
            </a:r>
            <a:endParaRPr lang="en-US" sz="1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0609" y="3484602"/>
            <a:ext cx="336590" cy="42076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582269" y="529863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Ketekunan</a:t>
            </a:r>
            <a:endParaRPr lang="en-US" sz="2200" b="1" dirty="0"/>
          </a:p>
        </p:txBody>
      </p:sp>
      <p:sp>
        <p:nvSpPr>
          <p:cNvPr id="12" name="Text 6"/>
          <p:cNvSpPr/>
          <p:nvPr/>
        </p:nvSpPr>
        <p:spPr>
          <a:xfrm>
            <a:off x="9582269" y="5794177"/>
            <a:ext cx="421040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Kepentingan ketekunan dan kesungguhan dalam kehidupan doa kita.</a:t>
            </a:r>
            <a:endParaRPr lang="en-US" sz="18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30609" y="5506879"/>
            <a:ext cx="336590" cy="42076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972979"/>
            <a:ext cx="6961346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Latar Belakang Lukas 11:1–13</a:t>
            </a:r>
            <a:endParaRPr lang="en-US" sz="4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24" y="2035969"/>
            <a:ext cx="1196816" cy="174021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393513" y="227528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Yesus Sedang Berdoa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2393513" y="2770823"/>
            <a:ext cx="591276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Murid-murid melihat Yesus berdoa dengan khusyuk dan berkesan.</a:t>
            </a:r>
            <a:endParaRPr lang="en-US" sz="18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724" y="3776186"/>
            <a:ext cx="1196816" cy="174021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393513" y="401550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Murid Bertanya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2393513" y="4511040"/>
            <a:ext cx="591276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Mereka tertarik dan meminta, "Tuhan, ajarlah kami berdoa."</a:t>
            </a:r>
            <a:endParaRPr lang="en-US" sz="18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724" y="5516404"/>
            <a:ext cx="1196816" cy="174021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393513" y="575571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Yesus Mengajar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2393513" y="6251258"/>
            <a:ext cx="591276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Yesus memberikan pengajaran lengkap tentang doa yang benar.</a:t>
            </a:r>
            <a:endParaRPr lang="en-US" sz="1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1613" y="1083231"/>
            <a:ext cx="6790849" cy="634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Pembacaan Teks: Lukas 11:1–13</a:t>
            </a:r>
            <a:endParaRPr lang="en-US" sz="3950" dirty="0"/>
          </a:p>
        </p:txBody>
      </p:sp>
      <p:sp>
        <p:nvSpPr>
          <p:cNvPr id="4" name="Shape 1"/>
          <p:cNvSpPr/>
          <p:nvPr/>
        </p:nvSpPr>
        <p:spPr>
          <a:xfrm>
            <a:off x="6241613" y="2041565"/>
            <a:ext cx="485537" cy="485537"/>
          </a:xfrm>
          <a:prstGeom prst="roundRect">
            <a:avLst>
              <a:gd name="adj" fmla="val 6667"/>
            </a:avLst>
          </a:prstGeom>
          <a:solidFill>
            <a:srgbClr val="F3E8E8"/>
          </a:solidFill>
          <a:ln/>
        </p:spPr>
      </p:sp>
      <p:sp>
        <p:nvSpPr>
          <p:cNvPr id="5" name="Text 2"/>
          <p:cNvSpPr/>
          <p:nvPr/>
        </p:nvSpPr>
        <p:spPr>
          <a:xfrm>
            <a:off x="6332101" y="2093952"/>
            <a:ext cx="304562" cy="3807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1</a:t>
            </a:r>
            <a:endParaRPr lang="en-US" sz="2350" dirty="0"/>
          </a:p>
        </p:txBody>
      </p:sp>
      <p:sp>
        <p:nvSpPr>
          <p:cNvPr id="6" name="Text 3"/>
          <p:cNvSpPr/>
          <p:nvPr/>
        </p:nvSpPr>
        <p:spPr>
          <a:xfrm>
            <a:off x="6942892" y="2115741"/>
            <a:ext cx="3595330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Suatu hari Yesus sedang berdoa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6942892" y="2562463"/>
            <a:ext cx="6932295" cy="69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Setelah selesai, salah seorang murid-Nya bertanya, "Tuhan, ajarlah kami berdoa."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6241613" y="3684627"/>
            <a:ext cx="485537" cy="485537"/>
          </a:xfrm>
          <a:prstGeom prst="roundRect">
            <a:avLst>
              <a:gd name="adj" fmla="val 6667"/>
            </a:avLst>
          </a:prstGeom>
          <a:solidFill>
            <a:srgbClr val="F3E8E8"/>
          </a:solidFill>
          <a:ln/>
        </p:spPr>
      </p:sp>
      <p:sp>
        <p:nvSpPr>
          <p:cNvPr id="9" name="Text 6"/>
          <p:cNvSpPr/>
          <p:nvPr/>
        </p:nvSpPr>
        <p:spPr>
          <a:xfrm>
            <a:off x="6332101" y="3737015"/>
            <a:ext cx="304562" cy="3807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2</a:t>
            </a:r>
            <a:endParaRPr lang="en-US" sz="2350" dirty="0"/>
          </a:p>
        </p:txBody>
      </p:sp>
      <p:sp>
        <p:nvSpPr>
          <p:cNvPr id="10" name="Text 7"/>
          <p:cNvSpPr/>
          <p:nvPr/>
        </p:nvSpPr>
        <p:spPr>
          <a:xfrm>
            <a:off x="6942892" y="3758803"/>
            <a:ext cx="3144917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Yesus mengajar mereka doa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6942892" y="4205526"/>
            <a:ext cx="6932295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Dia memulakan dengan "Bapa kami yang di syurga..."</a:t>
            </a:r>
            <a:endParaRPr lang="en-US" sz="1650" dirty="0"/>
          </a:p>
        </p:txBody>
      </p:sp>
      <p:sp>
        <p:nvSpPr>
          <p:cNvPr id="12" name="Shape 9"/>
          <p:cNvSpPr/>
          <p:nvPr/>
        </p:nvSpPr>
        <p:spPr>
          <a:xfrm>
            <a:off x="6241613" y="4982408"/>
            <a:ext cx="485537" cy="485537"/>
          </a:xfrm>
          <a:prstGeom prst="roundRect">
            <a:avLst>
              <a:gd name="adj" fmla="val 6667"/>
            </a:avLst>
          </a:prstGeom>
          <a:solidFill>
            <a:srgbClr val="F3E8E8"/>
          </a:solidFill>
          <a:ln/>
        </p:spPr>
      </p:sp>
      <p:sp>
        <p:nvSpPr>
          <p:cNvPr id="13" name="Text 10"/>
          <p:cNvSpPr/>
          <p:nvPr/>
        </p:nvSpPr>
        <p:spPr>
          <a:xfrm>
            <a:off x="6332101" y="5034796"/>
            <a:ext cx="304562" cy="3807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3</a:t>
            </a:r>
            <a:endParaRPr lang="en-US" sz="2350" dirty="0"/>
          </a:p>
        </p:txBody>
      </p:sp>
      <p:sp>
        <p:nvSpPr>
          <p:cNvPr id="14" name="Text 11"/>
          <p:cNvSpPr/>
          <p:nvPr/>
        </p:nvSpPr>
        <p:spPr>
          <a:xfrm>
            <a:off x="6942892" y="5056584"/>
            <a:ext cx="3806071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Perumpamaan tentang ketekunan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6942892" y="5503307"/>
            <a:ext cx="6932295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Kisah sahabat yang mengetuk pintu pada tengah malam.</a:t>
            </a:r>
            <a:endParaRPr lang="en-US" sz="1650" dirty="0"/>
          </a:p>
        </p:txBody>
      </p:sp>
      <p:sp>
        <p:nvSpPr>
          <p:cNvPr id="16" name="Shape 13"/>
          <p:cNvSpPr/>
          <p:nvPr/>
        </p:nvSpPr>
        <p:spPr>
          <a:xfrm>
            <a:off x="6241613" y="6280190"/>
            <a:ext cx="485537" cy="485537"/>
          </a:xfrm>
          <a:prstGeom prst="roundRect">
            <a:avLst>
              <a:gd name="adj" fmla="val 6667"/>
            </a:avLst>
          </a:prstGeom>
          <a:solidFill>
            <a:srgbClr val="F3E8E8"/>
          </a:solidFill>
          <a:ln/>
        </p:spPr>
      </p:sp>
      <p:sp>
        <p:nvSpPr>
          <p:cNvPr id="17" name="Text 14"/>
          <p:cNvSpPr/>
          <p:nvPr/>
        </p:nvSpPr>
        <p:spPr>
          <a:xfrm>
            <a:off x="6332101" y="6332577"/>
            <a:ext cx="304562" cy="3807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4</a:t>
            </a:r>
            <a:endParaRPr lang="en-US" sz="2350" dirty="0"/>
          </a:p>
        </p:txBody>
      </p:sp>
      <p:sp>
        <p:nvSpPr>
          <p:cNvPr id="18" name="Text 15"/>
          <p:cNvSpPr/>
          <p:nvPr/>
        </p:nvSpPr>
        <p:spPr>
          <a:xfrm>
            <a:off x="6942892" y="6354366"/>
            <a:ext cx="2538770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Jaminan jawapan doa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6942892" y="6801088"/>
            <a:ext cx="6932295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"Mintalah, dan kamu akan menerima. Carilah, dan kamu akan mendapat."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7833" y="927616"/>
            <a:ext cx="7628334" cy="1273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Pengajaran Yesus tentang Doa (Ayat 1–4)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1001316" y="2525792"/>
            <a:ext cx="30480" cy="4776192"/>
          </a:xfrm>
          <a:prstGeom prst="roundRect">
            <a:avLst>
              <a:gd name="adj" fmla="val 106558"/>
            </a:avLst>
          </a:prstGeom>
          <a:solidFill>
            <a:srgbClr val="D9CECE"/>
          </a:solidFill>
          <a:ln/>
        </p:spPr>
      </p:sp>
      <p:sp>
        <p:nvSpPr>
          <p:cNvPr id="5" name="Shape 2"/>
          <p:cNvSpPr/>
          <p:nvPr/>
        </p:nvSpPr>
        <p:spPr>
          <a:xfrm>
            <a:off x="1214378" y="2754035"/>
            <a:ext cx="649486" cy="30480"/>
          </a:xfrm>
          <a:prstGeom prst="roundRect">
            <a:avLst>
              <a:gd name="adj" fmla="val 106558"/>
            </a:avLst>
          </a:prstGeom>
          <a:solidFill>
            <a:srgbClr val="D9CECE"/>
          </a:solidFill>
          <a:ln/>
        </p:spPr>
      </p:sp>
      <p:sp>
        <p:nvSpPr>
          <p:cNvPr id="6" name="Shape 3"/>
          <p:cNvSpPr/>
          <p:nvPr/>
        </p:nvSpPr>
        <p:spPr>
          <a:xfrm>
            <a:off x="757773" y="2525792"/>
            <a:ext cx="487085" cy="487085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439" y="2578239"/>
            <a:ext cx="305633" cy="38207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083951" y="2600206"/>
            <a:ext cx="5899428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"Bapa kami yang di syurga, dikuduskanlah nama-Mu"</a:t>
            </a:r>
            <a:endParaRPr lang="en-US" sz="2000" dirty="0"/>
          </a:p>
        </p:txBody>
      </p:sp>
      <p:sp>
        <p:nvSpPr>
          <p:cNvPr id="9" name="Text 5"/>
          <p:cNvSpPr/>
          <p:nvPr/>
        </p:nvSpPr>
        <p:spPr>
          <a:xfrm>
            <a:off x="2083951" y="3048595"/>
            <a:ext cx="6302216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Mulai dengan memuji dan menghormati Tuhan.</a:t>
            </a:r>
            <a:endParaRPr lang="en-US" sz="1700" dirty="0"/>
          </a:p>
        </p:txBody>
      </p:sp>
      <p:sp>
        <p:nvSpPr>
          <p:cNvPr id="10" name="Shape 6"/>
          <p:cNvSpPr/>
          <p:nvPr/>
        </p:nvSpPr>
        <p:spPr>
          <a:xfrm>
            <a:off x="1214378" y="4056340"/>
            <a:ext cx="649486" cy="30480"/>
          </a:xfrm>
          <a:prstGeom prst="roundRect">
            <a:avLst>
              <a:gd name="adj" fmla="val 106558"/>
            </a:avLst>
          </a:prstGeom>
          <a:solidFill>
            <a:srgbClr val="D9CECE"/>
          </a:solidFill>
          <a:ln/>
        </p:spPr>
      </p:sp>
      <p:sp>
        <p:nvSpPr>
          <p:cNvPr id="11" name="Shape 7"/>
          <p:cNvSpPr/>
          <p:nvPr/>
        </p:nvSpPr>
        <p:spPr>
          <a:xfrm>
            <a:off x="757773" y="3828098"/>
            <a:ext cx="487085" cy="487085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439" y="3880545"/>
            <a:ext cx="305633" cy="38207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2083951" y="3902512"/>
            <a:ext cx="2818209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"Datanglah kerajaan-Mu"</a:t>
            </a:r>
            <a:endParaRPr lang="en-US" sz="2000" dirty="0"/>
          </a:p>
        </p:txBody>
      </p:sp>
      <p:sp>
        <p:nvSpPr>
          <p:cNvPr id="14" name="Text 9"/>
          <p:cNvSpPr/>
          <p:nvPr/>
        </p:nvSpPr>
        <p:spPr>
          <a:xfrm>
            <a:off x="2083951" y="4350901"/>
            <a:ext cx="6302216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Mendoakan kehendak Tuhan terjadi di bumi.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1214378" y="5358646"/>
            <a:ext cx="649486" cy="30480"/>
          </a:xfrm>
          <a:prstGeom prst="roundRect">
            <a:avLst>
              <a:gd name="adj" fmla="val 106558"/>
            </a:avLst>
          </a:prstGeom>
          <a:solidFill>
            <a:srgbClr val="D9CECE"/>
          </a:solidFill>
          <a:ln/>
        </p:spPr>
      </p:sp>
      <p:sp>
        <p:nvSpPr>
          <p:cNvPr id="16" name="Shape 11"/>
          <p:cNvSpPr/>
          <p:nvPr/>
        </p:nvSpPr>
        <p:spPr>
          <a:xfrm>
            <a:off x="757773" y="5130403"/>
            <a:ext cx="487085" cy="487085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439" y="5182850"/>
            <a:ext cx="305633" cy="38207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2083951" y="5204817"/>
            <a:ext cx="3905726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"Berilah kami makanan sehari-hari"</a:t>
            </a:r>
            <a:endParaRPr lang="en-US" sz="2000" dirty="0"/>
          </a:p>
        </p:txBody>
      </p:sp>
      <p:sp>
        <p:nvSpPr>
          <p:cNvPr id="19" name="Text 13"/>
          <p:cNvSpPr/>
          <p:nvPr/>
        </p:nvSpPr>
        <p:spPr>
          <a:xfrm>
            <a:off x="2083951" y="5653207"/>
            <a:ext cx="6302216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Meminta keperluan asas untuk hidup.</a:t>
            </a:r>
            <a:endParaRPr lang="en-US" sz="1700" dirty="0"/>
          </a:p>
        </p:txBody>
      </p:sp>
      <p:sp>
        <p:nvSpPr>
          <p:cNvPr id="20" name="Shape 14"/>
          <p:cNvSpPr/>
          <p:nvPr/>
        </p:nvSpPr>
        <p:spPr>
          <a:xfrm>
            <a:off x="1214378" y="6660952"/>
            <a:ext cx="649486" cy="30480"/>
          </a:xfrm>
          <a:prstGeom prst="roundRect">
            <a:avLst>
              <a:gd name="adj" fmla="val 106558"/>
            </a:avLst>
          </a:prstGeom>
          <a:solidFill>
            <a:srgbClr val="D9CECE"/>
          </a:solidFill>
          <a:ln/>
        </p:spPr>
      </p:sp>
      <p:sp>
        <p:nvSpPr>
          <p:cNvPr id="21" name="Shape 15"/>
          <p:cNvSpPr/>
          <p:nvPr/>
        </p:nvSpPr>
        <p:spPr>
          <a:xfrm>
            <a:off x="757773" y="6432709"/>
            <a:ext cx="487085" cy="487085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439" y="6485156"/>
            <a:ext cx="305633" cy="382072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2083951" y="6507123"/>
            <a:ext cx="2572345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"Ampunilah dosa kami"</a:t>
            </a:r>
            <a:endParaRPr lang="en-US" sz="2000" dirty="0"/>
          </a:p>
        </p:txBody>
      </p:sp>
      <p:sp>
        <p:nvSpPr>
          <p:cNvPr id="24" name="Text 17"/>
          <p:cNvSpPr/>
          <p:nvPr/>
        </p:nvSpPr>
        <p:spPr>
          <a:xfrm>
            <a:off x="2083951" y="6955512"/>
            <a:ext cx="6302216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Meminta pengampunan dan berjanji mengampuni orang lain.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719376"/>
            <a:ext cx="9111496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Peta Minda: Struktur Doa Bapa Kami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14" y="1902143"/>
            <a:ext cx="1603058" cy="1357193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7988" y="2537936"/>
            <a:ext cx="336590" cy="4207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117187" y="214145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Puji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117187" y="2636996"/>
            <a:ext cx="431137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Mengakui kebesaran dan kesucian Tuhan</a:t>
            </a:r>
            <a:endParaRPr lang="en-US" sz="1850" dirty="0"/>
          </a:p>
        </p:txBody>
      </p:sp>
      <p:sp>
        <p:nvSpPr>
          <p:cNvPr id="7" name="Shape 3"/>
          <p:cNvSpPr/>
          <p:nvPr/>
        </p:nvSpPr>
        <p:spPr>
          <a:xfrm>
            <a:off x="4937641" y="3273981"/>
            <a:ext cx="8795266" cy="15240"/>
          </a:xfrm>
          <a:prstGeom prst="roundRect">
            <a:avLst>
              <a:gd name="adj" fmla="val 235611"/>
            </a:avLst>
          </a:prstGeom>
          <a:solidFill>
            <a:srgbClr val="D9CECE"/>
          </a:solidFill>
          <a:ln/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3285" y="3319105"/>
            <a:ext cx="3206234" cy="1357193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7988" y="3787259"/>
            <a:ext cx="336590" cy="42076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918835" y="355842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Minta 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5918835" y="4053959"/>
            <a:ext cx="5087898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Memohon keperluan harian dan kehendak Tuhan</a:t>
            </a:r>
            <a:endParaRPr lang="en-US" sz="1850" dirty="0"/>
          </a:p>
        </p:txBody>
      </p:sp>
      <p:sp>
        <p:nvSpPr>
          <p:cNvPr id="12" name="Shape 6"/>
          <p:cNvSpPr/>
          <p:nvPr/>
        </p:nvSpPr>
        <p:spPr>
          <a:xfrm>
            <a:off x="5739289" y="4690943"/>
            <a:ext cx="7993618" cy="15240"/>
          </a:xfrm>
          <a:prstGeom prst="roundRect">
            <a:avLst>
              <a:gd name="adj" fmla="val 235611"/>
            </a:avLst>
          </a:prstGeom>
          <a:solidFill>
            <a:srgbClr val="D9CECE"/>
          </a:solidFill>
          <a:ln/>
        </p:spPr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638" y="4736068"/>
            <a:ext cx="4809411" cy="1357193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7988" y="5204222"/>
            <a:ext cx="336590" cy="420767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720364" y="497538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Mohon Ampun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6720364" y="5470922"/>
            <a:ext cx="4833580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Minta pengampunan dan belajar mengampuni</a:t>
            </a:r>
            <a:endParaRPr lang="en-US" sz="1850" dirty="0"/>
          </a:p>
        </p:txBody>
      </p:sp>
      <p:sp>
        <p:nvSpPr>
          <p:cNvPr id="17" name="Shape 9"/>
          <p:cNvSpPr/>
          <p:nvPr/>
        </p:nvSpPr>
        <p:spPr>
          <a:xfrm>
            <a:off x="6540818" y="6107906"/>
            <a:ext cx="7192089" cy="15240"/>
          </a:xfrm>
          <a:prstGeom prst="roundRect">
            <a:avLst>
              <a:gd name="adj" fmla="val 235611"/>
            </a:avLst>
          </a:prstGeom>
          <a:solidFill>
            <a:srgbClr val="D9CECE"/>
          </a:solidFill>
          <a:ln/>
        </p:spPr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0109" y="6153031"/>
            <a:ext cx="6412587" cy="1357193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07988" y="6621185"/>
            <a:ext cx="336590" cy="420767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7522012" y="639234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Perlindungan</a:t>
            </a:r>
            <a:endParaRPr lang="en-US" sz="2200" dirty="0"/>
          </a:p>
        </p:txBody>
      </p:sp>
      <p:sp>
        <p:nvSpPr>
          <p:cNvPr id="21" name="Text 11"/>
          <p:cNvSpPr/>
          <p:nvPr/>
        </p:nvSpPr>
        <p:spPr>
          <a:xfrm>
            <a:off x="7522012" y="6887885"/>
            <a:ext cx="518529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Meminta perlindungan dari godaan dan kejahatan</a:t>
            </a:r>
            <a:endParaRPr lang="en-US" sz="1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979884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Contoh Berdoa Sungguh-Sungguh (Ayat 5–8)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2746891"/>
            <a:ext cx="179427" cy="1261586"/>
          </a:xfrm>
          <a:prstGeom prst="roundRect">
            <a:avLst>
              <a:gd name="adj" fmla="val 20012"/>
            </a:avLst>
          </a:prstGeom>
          <a:solidFill>
            <a:srgbClr val="F3E8E8"/>
          </a:solidFill>
          <a:ln/>
        </p:spPr>
      </p:sp>
      <p:sp>
        <p:nvSpPr>
          <p:cNvPr id="5" name="Text 2"/>
          <p:cNvSpPr/>
          <p:nvPr/>
        </p:nvSpPr>
        <p:spPr>
          <a:xfrm>
            <a:off x="1376124" y="2746891"/>
            <a:ext cx="335053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Sahabat Yang Memerlukan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376124" y="3242429"/>
            <a:ext cx="69301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Seorang lelaki menerima tetamu tengah malam tetapi tiada makanan untuk dihidangkan.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1196697" y="4247793"/>
            <a:ext cx="179427" cy="1261586"/>
          </a:xfrm>
          <a:prstGeom prst="roundRect">
            <a:avLst>
              <a:gd name="adj" fmla="val 20012"/>
            </a:avLst>
          </a:prstGeom>
          <a:solidFill>
            <a:srgbClr val="F3E8E8"/>
          </a:solidFill>
          <a:ln/>
        </p:spPr>
      </p:sp>
      <p:sp>
        <p:nvSpPr>
          <p:cNvPr id="8" name="Text 5"/>
          <p:cNvSpPr/>
          <p:nvPr/>
        </p:nvSpPr>
        <p:spPr>
          <a:xfrm>
            <a:off x="1735098" y="4247793"/>
            <a:ext cx="287047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Mengetuk Pintu Kawan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735098" y="4743331"/>
            <a:ext cx="657117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Dia pergi ke rumah kawannya dan mengetuk pintu, meminta tiga buku roti.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1555790" y="5748695"/>
            <a:ext cx="179427" cy="1261586"/>
          </a:xfrm>
          <a:prstGeom prst="roundRect">
            <a:avLst>
              <a:gd name="adj" fmla="val 20012"/>
            </a:avLst>
          </a:prstGeom>
          <a:solidFill>
            <a:srgbClr val="F3E8E8"/>
          </a:solidFill>
          <a:ln/>
        </p:spPr>
      </p:sp>
      <p:sp>
        <p:nvSpPr>
          <p:cNvPr id="11" name="Text 8"/>
          <p:cNvSpPr/>
          <p:nvPr/>
        </p:nvSpPr>
        <p:spPr>
          <a:xfrm>
            <a:off x="2094190" y="5748695"/>
            <a:ext cx="4321969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Ketekunan Mengatasi Keengganan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2094190" y="6244233"/>
            <a:ext cx="6212086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Walaupun awalnya ditolak, ketekunannya menyebabkan kawannya bangun dan memberi roti.</a:t>
            </a:r>
            <a:endParaRPr lang="en-US" sz="1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1616988"/>
            <a:ext cx="6682026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Nilai Ketekunan dalam Doa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2679978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974" y="2737961"/>
            <a:ext cx="337899" cy="42243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615559" y="2762250"/>
            <a:ext cx="280689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Jangan Putus Asa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615559" y="3257788"/>
            <a:ext cx="2806898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Terus berdoa walaupun jawapan belum kelihatan. Tuhan mendengar setiap doa.</a:t>
            </a:r>
            <a:endParaRPr lang="en-US" sz="1850" dirty="0"/>
          </a:p>
        </p:txBody>
      </p:sp>
      <p:sp>
        <p:nvSpPr>
          <p:cNvPr id="8" name="Shape 4"/>
          <p:cNvSpPr/>
          <p:nvPr/>
        </p:nvSpPr>
        <p:spPr>
          <a:xfrm>
            <a:off x="4721662" y="2679978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912" y="2737961"/>
            <a:ext cx="337899" cy="42243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499497" y="2762250"/>
            <a:ext cx="280689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Iman Berterusan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5499497" y="3257788"/>
            <a:ext cx="2806898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Percaya bahawa Tuhan mempunyai masa yang tepat untuk menjawab doa kita.</a:t>
            </a:r>
            <a:endParaRPr lang="en-US" sz="1850" dirty="0"/>
          </a:p>
        </p:txBody>
      </p:sp>
      <p:sp>
        <p:nvSpPr>
          <p:cNvPr id="12" name="Shape 7"/>
          <p:cNvSpPr/>
          <p:nvPr/>
        </p:nvSpPr>
        <p:spPr>
          <a:xfrm>
            <a:off x="837724" y="5268635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sp>
        <p:nvSpPr>
          <p:cNvPr id="13" name="Text 8"/>
          <p:cNvSpPr/>
          <p:nvPr/>
        </p:nvSpPr>
        <p:spPr>
          <a:xfrm>
            <a:off x="1615559" y="535090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Berserah Sepenuhnya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1615559" y="5846445"/>
            <a:ext cx="669071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Minta dengan sepenuh hati dan terima jawapan Tuhan dengan rendah hati.</a:t>
            </a:r>
            <a:endParaRPr lang="en-US" sz="1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1652" y="655320"/>
            <a:ext cx="8899327" cy="698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Peta Minda: "Ketekunan dalam Doa"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831652" y="1829395"/>
            <a:ext cx="1620798" cy="1347192"/>
          </a:xfrm>
          <a:prstGeom prst="roundRect">
            <a:avLst>
              <a:gd name="adj" fmla="val 2646"/>
            </a:avLst>
          </a:prstGeom>
          <a:solidFill>
            <a:srgbClr val="F3E8E8"/>
          </a:solidFill>
          <a:ln/>
        </p:spPr>
      </p:sp>
      <p:sp>
        <p:nvSpPr>
          <p:cNvPr id="4" name="Text 2"/>
          <p:cNvSpPr/>
          <p:nvPr/>
        </p:nvSpPr>
        <p:spPr>
          <a:xfrm>
            <a:off x="1474946" y="2294096"/>
            <a:ext cx="334089" cy="4176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200"/>
              </a:lnSpc>
              <a:buNone/>
            </a:pPr>
            <a:r>
              <a:rPr lang="en-US" sz="26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1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689979" y="2066925"/>
            <a:ext cx="2795468" cy="349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Usaha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2689979" y="2558891"/>
            <a:ext cx="5178862" cy="3801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Mendisiplinkan diri untuk berdoa secara konsisten</a:t>
            </a:r>
            <a:endParaRPr lang="en-US" sz="1850" dirty="0"/>
          </a:p>
        </p:txBody>
      </p:sp>
      <p:sp>
        <p:nvSpPr>
          <p:cNvPr id="7" name="Shape 5"/>
          <p:cNvSpPr/>
          <p:nvPr/>
        </p:nvSpPr>
        <p:spPr>
          <a:xfrm>
            <a:off x="2571155" y="3161348"/>
            <a:ext cx="11108888" cy="15240"/>
          </a:xfrm>
          <a:prstGeom prst="roundRect">
            <a:avLst>
              <a:gd name="adj" fmla="val 233879"/>
            </a:avLst>
          </a:prstGeom>
          <a:solidFill>
            <a:srgbClr val="D9CECE"/>
          </a:solidFill>
          <a:ln/>
        </p:spPr>
      </p:sp>
      <p:sp>
        <p:nvSpPr>
          <p:cNvPr id="8" name="Shape 6"/>
          <p:cNvSpPr/>
          <p:nvPr/>
        </p:nvSpPr>
        <p:spPr>
          <a:xfrm>
            <a:off x="831652" y="3295293"/>
            <a:ext cx="3241715" cy="1347192"/>
          </a:xfrm>
          <a:prstGeom prst="roundRect">
            <a:avLst>
              <a:gd name="adj" fmla="val 2646"/>
            </a:avLst>
          </a:prstGeom>
          <a:solidFill>
            <a:srgbClr val="F3E8E8"/>
          </a:solidFill>
          <a:ln/>
        </p:spPr>
      </p:sp>
      <p:sp>
        <p:nvSpPr>
          <p:cNvPr id="9" name="Text 7"/>
          <p:cNvSpPr/>
          <p:nvPr/>
        </p:nvSpPr>
        <p:spPr>
          <a:xfrm>
            <a:off x="2285405" y="3759994"/>
            <a:ext cx="334089" cy="4176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200"/>
              </a:lnSpc>
              <a:buNone/>
            </a:pPr>
            <a:r>
              <a:rPr lang="en-US" sz="26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2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4310896" y="3532823"/>
            <a:ext cx="2795468" cy="349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Percaya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4310896" y="4024789"/>
            <a:ext cx="4681538" cy="3801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Yakin bahawa Tuhan mendengar dan prihatin</a:t>
            </a:r>
            <a:endParaRPr lang="en-US" sz="1850" dirty="0"/>
          </a:p>
        </p:txBody>
      </p:sp>
      <p:sp>
        <p:nvSpPr>
          <p:cNvPr id="12" name="Shape 10"/>
          <p:cNvSpPr/>
          <p:nvPr/>
        </p:nvSpPr>
        <p:spPr>
          <a:xfrm>
            <a:off x="4192072" y="4627245"/>
            <a:ext cx="9487972" cy="15240"/>
          </a:xfrm>
          <a:prstGeom prst="roundRect">
            <a:avLst>
              <a:gd name="adj" fmla="val 233879"/>
            </a:avLst>
          </a:prstGeom>
          <a:solidFill>
            <a:srgbClr val="D9CECE"/>
          </a:solidFill>
          <a:ln/>
        </p:spPr>
      </p:sp>
      <p:sp>
        <p:nvSpPr>
          <p:cNvPr id="13" name="Shape 11"/>
          <p:cNvSpPr/>
          <p:nvPr/>
        </p:nvSpPr>
        <p:spPr>
          <a:xfrm>
            <a:off x="831652" y="4761190"/>
            <a:ext cx="4862632" cy="1347192"/>
          </a:xfrm>
          <a:prstGeom prst="roundRect">
            <a:avLst>
              <a:gd name="adj" fmla="val 2646"/>
            </a:avLst>
          </a:prstGeom>
          <a:solidFill>
            <a:srgbClr val="F3E8E8"/>
          </a:solidFill>
          <a:ln/>
        </p:spPr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863" y="5225891"/>
            <a:ext cx="334089" cy="417671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5931813" y="4998720"/>
            <a:ext cx="2795468" cy="349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Harap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5931813" y="5490686"/>
            <a:ext cx="5363051" cy="3801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Berharap dalam janji Tuhan yang tidak pernah gagal</a:t>
            </a:r>
            <a:endParaRPr lang="en-US" sz="1850" dirty="0"/>
          </a:p>
        </p:txBody>
      </p:sp>
      <p:sp>
        <p:nvSpPr>
          <p:cNvPr id="17" name="Shape 14"/>
          <p:cNvSpPr/>
          <p:nvPr/>
        </p:nvSpPr>
        <p:spPr>
          <a:xfrm>
            <a:off x="5812988" y="6093142"/>
            <a:ext cx="7867055" cy="15240"/>
          </a:xfrm>
          <a:prstGeom prst="roundRect">
            <a:avLst>
              <a:gd name="adj" fmla="val 233879"/>
            </a:avLst>
          </a:prstGeom>
          <a:solidFill>
            <a:srgbClr val="D9CECE"/>
          </a:solidFill>
          <a:ln/>
        </p:spPr>
      </p:sp>
      <p:sp>
        <p:nvSpPr>
          <p:cNvPr id="18" name="Shape 15"/>
          <p:cNvSpPr/>
          <p:nvPr/>
        </p:nvSpPr>
        <p:spPr>
          <a:xfrm>
            <a:off x="831652" y="6227088"/>
            <a:ext cx="6483548" cy="1347192"/>
          </a:xfrm>
          <a:prstGeom prst="roundRect">
            <a:avLst>
              <a:gd name="adj" fmla="val 2646"/>
            </a:avLst>
          </a:prstGeom>
          <a:solidFill>
            <a:srgbClr val="F3E8E8"/>
          </a:solidFill>
          <a:ln/>
        </p:spPr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6322" y="6691789"/>
            <a:ext cx="334089" cy="417671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7552730" y="6464618"/>
            <a:ext cx="2795468" cy="349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Bersabar</a:t>
            </a:r>
            <a:endParaRPr lang="en-US" sz="2200" dirty="0"/>
          </a:p>
        </p:txBody>
      </p:sp>
      <p:sp>
        <p:nvSpPr>
          <p:cNvPr id="21" name="Text 17"/>
          <p:cNvSpPr/>
          <p:nvPr/>
        </p:nvSpPr>
        <p:spPr>
          <a:xfrm>
            <a:off x="7552730" y="6956584"/>
            <a:ext cx="4605576" cy="3801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Menanti dengan sabar untuk jawapan Tuhan</a:t>
            </a:r>
            <a:endParaRPr lang="en-US" sz="1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1971" y="594241"/>
            <a:ext cx="7632859" cy="1269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Janji Tuhan untuk Mereka yang Meminta (Ayat 9–10)</a:t>
            </a:r>
            <a:endParaRPr lang="en-US" sz="3950" dirty="0"/>
          </a:p>
        </p:txBody>
      </p:sp>
      <p:sp>
        <p:nvSpPr>
          <p:cNvPr id="4" name="Text 1"/>
          <p:cNvSpPr/>
          <p:nvPr/>
        </p:nvSpPr>
        <p:spPr>
          <a:xfrm>
            <a:off x="6241971" y="2295763"/>
            <a:ext cx="3654504" cy="712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600"/>
              </a:lnSpc>
              <a:buNone/>
            </a:pPr>
            <a:r>
              <a:rPr lang="en-US" sz="56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100%</a:t>
            </a:r>
            <a:endParaRPr lang="en-US" sz="5600" dirty="0"/>
          </a:p>
        </p:txBody>
      </p:sp>
      <p:sp>
        <p:nvSpPr>
          <p:cNvPr id="5" name="Text 2"/>
          <p:cNvSpPr/>
          <p:nvPr/>
        </p:nvSpPr>
        <p:spPr>
          <a:xfrm>
            <a:off x="6799183" y="3277791"/>
            <a:ext cx="2539960" cy="317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Kepastian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6241971" y="3724632"/>
            <a:ext cx="3654504" cy="69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Janji Tuhan adalah pasti dan tidak pernah gagal untuk orang yang setia.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10220206" y="2295763"/>
            <a:ext cx="3654623" cy="712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600"/>
              </a:lnSpc>
              <a:buNone/>
            </a:pPr>
            <a:r>
              <a:rPr lang="en-US" sz="56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3</a:t>
            </a:r>
            <a:endParaRPr lang="en-US" sz="5600" dirty="0"/>
          </a:p>
        </p:txBody>
      </p:sp>
      <p:sp>
        <p:nvSpPr>
          <p:cNvPr id="8" name="Text 5"/>
          <p:cNvSpPr/>
          <p:nvPr/>
        </p:nvSpPr>
        <p:spPr>
          <a:xfrm>
            <a:off x="10777537" y="3277791"/>
            <a:ext cx="2539960" cy="317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Tindakan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0220206" y="3724632"/>
            <a:ext cx="3654623" cy="69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Tiga tindakan yang harus kita lakukan: minta, cari, dan ketuk.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8231029" y="5170646"/>
            <a:ext cx="3654623" cy="712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600"/>
              </a:lnSpc>
              <a:buNone/>
            </a:pPr>
            <a:r>
              <a:rPr lang="en-US" sz="56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∞</a:t>
            </a:r>
            <a:endParaRPr lang="en-US" sz="5600" dirty="0"/>
          </a:p>
        </p:txBody>
      </p:sp>
      <p:sp>
        <p:nvSpPr>
          <p:cNvPr id="11" name="Text 8"/>
          <p:cNvSpPr/>
          <p:nvPr/>
        </p:nvSpPr>
        <p:spPr>
          <a:xfrm>
            <a:off x="8788360" y="6152674"/>
            <a:ext cx="2539960" cy="317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Kasih Tuhan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8231029" y="6599515"/>
            <a:ext cx="3654623" cy="1035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Kasih Tuhan tiada batasnya kepada anak-anak yang meminta dengan iman.</a:t>
            </a:r>
            <a:endParaRPr lang="en-US" sz="16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256348"/>
            <a:ext cx="1231642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Menjelaskan Maksud "Mintalah, Carilah, Ketuklah"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1753195" y="388381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Mintalah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4379357"/>
            <a:ext cx="3731657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Ungkapkan keinginan kita dalam doa kepada Tuhan dengan jujur dan terbuka</a:t>
            </a:r>
            <a:endParaRPr lang="en-US" sz="18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720" y="4209455"/>
            <a:ext cx="358140" cy="4476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41243" y="266057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Carilah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41243" y="3156109"/>
            <a:ext cx="3851434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Berusaha aktif mencari kehendak Tuhan dalam Firman dan melalui doa</a:t>
            </a:r>
            <a:endParaRPr lang="en-US" sz="1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3995" y="3264813"/>
            <a:ext cx="358140" cy="44767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41243" y="510706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Ketuklah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41243" y="5602605"/>
            <a:ext cx="3851434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Bertindak dengan iman, maju dengan keyakinan bahawa Tuhan akan membuka pintu</a:t>
            </a:r>
            <a:endParaRPr lang="en-US" sz="18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81436" y="5972532"/>
            <a:ext cx="358140" cy="4476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838557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Tuhan Memberi yang Terbaik (Ayat 11–13)</a:t>
            </a:r>
            <a:endParaRPr lang="en-US" sz="4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24" y="2647355"/>
            <a:ext cx="598408" cy="59840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675448" y="274760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Ikan, bukan ular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675448" y="3243143"/>
            <a:ext cx="6630829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Bapa yang baik tidak akan memberi ular bila anaknya meminta ikan.</a:t>
            </a:r>
            <a:endParaRPr lang="en-US" sz="18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724" y="4529733"/>
            <a:ext cx="598408" cy="59840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675448" y="462998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Telur, </a:t>
            </a:r>
            <a:r>
              <a:rPr lang="en-US" sz="2200" dirty="0" err="1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bukan</a:t>
            </a: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 </a:t>
            </a:r>
            <a:r>
              <a:rPr lang="en-US" sz="2200" dirty="0" err="1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kalajengking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1675448" y="5125522"/>
            <a:ext cx="6630829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Bapa yang mengasihi tidak akan </a:t>
            </a:r>
            <a:r>
              <a:rPr lang="en-US" sz="1850" dirty="0" err="1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memberi</a:t>
            </a: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</a:t>
            </a:r>
            <a:r>
              <a:rPr lang="en-US" sz="1850" dirty="0" err="1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kalajengking</a:t>
            </a: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bila anaknya meminta telur.</a:t>
            </a:r>
            <a:endParaRPr lang="en-US" sz="18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724" y="6412111"/>
            <a:ext cx="598408" cy="59840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675448" y="651236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Hadiah terbaik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675448" y="7007900"/>
            <a:ext cx="6630829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Tuhan memberi lebih daripada yang kita minta atau bayangkan.</a:t>
            </a:r>
            <a:endParaRPr lang="en-US" sz="1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1086683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Roh Kudus: Hadiah Istimewa daripada Tuhan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2853690"/>
            <a:ext cx="7468553" cy="4289108"/>
          </a:xfrm>
          <a:prstGeom prst="roundRect">
            <a:avLst>
              <a:gd name="adj" fmla="val 837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45344" y="2861310"/>
            <a:ext cx="7453312" cy="106846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84659" y="3012519"/>
            <a:ext cx="324421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Siapa yang menerima?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4815126" y="3012519"/>
            <a:ext cx="324421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Semua yang meminta dengan iman</a:t>
            </a:r>
            <a:endParaRPr lang="en-US" sz="1850" dirty="0"/>
          </a:p>
        </p:txBody>
      </p:sp>
      <p:sp>
        <p:nvSpPr>
          <p:cNvPr id="8" name="Shape 5"/>
          <p:cNvSpPr/>
          <p:nvPr/>
        </p:nvSpPr>
        <p:spPr>
          <a:xfrm>
            <a:off x="845344" y="3929777"/>
            <a:ext cx="7453312" cy="106846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1084659" y="4080986"/>
            <a:ext cx="324421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Apa itu Roh Kudus?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4815126" y="4080986"/>
            <a:ext cx="324421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Penolong, Penghibur, Pembimbing</a:t>
            </a:r>
            <a:endParaRPr lang="en-US" sz="1850" dirty="0"/>
          </a:p>
        </p:txBody>
      </p:sp>
      <p:sp>
        <p:nvSpPr>
          <p:cNvPr id="11" name="Shape 8"/>
          <p:cNvSpPr/>
          <p:nvPr/>
        </p:nvSpPr>
        <p:spPr>
          <a:xfrm>
            <a:off x="845344" y="4998244"/>
            <a:ext cx="7453312" cy="106846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1084659" y="5149453"/>
            <a:ext cx="324421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Apa yang Roh Kudus lakukan?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4815126" y="5149453"/>
            <a:ext cx="324421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Membimbing dalam kebenaran, mengajar berdoa</a:t>
            </a:r>
            <a:endParaRPr lang="en-US" sz="1850" dirty="0"/>
          </a:p>
        </p:txBody>
      </p:sp>
      <p:sp>
        <p:nvSpPr>
          <p:cNvPr id="14" name="Shape 11"/>
          <p:cNvSpPr/>
          <p:nvPr/>
        </p:nvSpPr>
        <p:spPr>
          <a:xfrm>
            <a:off x="845344" y="6066711"/>
            <a:ext cx="7453312" cy="106846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1084659" y="6217920"/>
            <a:ext cx="324421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Mengapa hadiah istimewa?</a:t>
            </a:r>
            <a:endParaRPr lang="en-US" sz="1850" dirty="0"/>
          </a:p>
        </p:txBody>
      </p:sp>
      <p:sp>
        <p:nvSpPr>
          <p:cNvPr id="16" name="Text 13"/>
          <p:cNvSpPr/>
          <p:nvPr/>
        </p:nvSpPr>
        <p:spPr>
          <a:xfrm>
            <a:off x="4815126" y="6217920"/>
            <a:ext cx="324421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Kehadiran Tuhan sendiri dalam hidup kita</a:t>
            </a:r>
            <a:endParaRPr lang="en-US" sz="1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2699" y="2017038"/>
            <a:ext cx="7542967" cy="5400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Peta Minda: "Janji dan Jawapan Tuhan"</a:t>
            </a:r>
            <a:endParaRPr lang="en-US" sz="3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19" y="3043952"/>
            <a:ext cx="2548414" cy="2548414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5537" y="3043952"/>
            <a:ext cx="2548533" cy="2548533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0874" y="3043952"/>
            <a:ext cx="2548533" cy="2548533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6211" y="3043952"/>
            <a:ext cx="2548533" cy="2548533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1548" y="3043952"/>
            <a:ext cx="2548533" cy="2548533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642699" y="5918716"/>
            <a:ext cx="13345001" cy="293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Janji Tuhan sempurna dan diwujudkan melalui kasih-Nya yang tiada batas. Hadiah Roh Kudus adalah bukti nyata kasih-Nya.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1003935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Ulang Kaji: Fakta Penting dari Lukas 11:1–13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324124" y="2770942"/>
            <a:ext cx="3614618" cy="2475190"/>
          </a:xfrm>
          <a:prstGeom prst="roundRect">
            <a:avLst>
              <a:gd name="adj" fmla="val 1451"/>
            </a:avLst>
          </a:prstGeom>
          <a:solidFill>
            <a:srgbClr val="F3E8E8"/>
          </a:solidFill>
          <a:ln/>
        </p:spPr>
      </p:sp>
      <p:sp>
        <p:nvSpPr>
          <p:cNvPr id="5" name="Text 2"/>
          <p:cNvSpPr/>
          <p:nvPr/>
        </p:nvSpPr>
        <p:spPr>
          <a:xfrm>
            <a:off x="6563439" y="3010257"/>
            <a:ext cx="3135987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Siapa yang meminta Yesus ajar berdoa?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63439" y="3857744"/>
            <a:ext cx="3135987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Murid-murid Yesus yang melihat-Nya berdoa dan ingin belajar.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10178058" y="2770942"/>
            <a:ext cx="3614618" cy="2475190"/>
          </a:xfrm>
          <a:prstGeom prst="roundRect">
            <a:avLst>
              <a:gd name="adj" fmla="val 1451"/>
            </a:avLst>
          </a:prstGeom>
          <a:solidFill>
            <a:srgbClr val="F3E8E8"/>
          </a:solidFill>
          <a:ln/>
        </p:spPr>
      </p:sp>
      <p:sp>
        <p:nvSpPr>
          <p:cNvPr id="8" name="Text 5"/>
          <p:cNvSpPr/>
          <p:nvPr/>
        </p:nvSpPr>
        <p:spPr>
          <a:xfrm>
            <a:off x="10417373" y="3010257"/>
            <a:ext cx="3135987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Apakah tiga tindakan dalam doa?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417373" y="3857744"/>
            <a:ext cx="3135987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Mintalah, carilah, dan ketuklah dengan yakin kepada Tuhan.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6324124" y="5485448"/>
            <a:ext cx="7468553" cy="1740218"/>
          </a:xfrm>
          <a:prstGeom prst="roundRect">
            <a:avLst>
              <a:gd name="adj" fmla="val 2063"/>
            </a:avLst>
          </a:prstGeom>
          <a:solidFill>
            <a:srgbClr val="F3E8E8"/>
          </a:solidFill>
          <a:ln/>
        </p:spPr>
      </p:sp>
      <p:sp>
        <p:nvSpPr>
          <p:cNvPr id="11" name="Text 8"/>
          <p:cNvSpPr/>
          <p:nvPr/>
        </p:nvSpPr>
        <p:spPr>
          <a:xfrm>
            <a:off x="6563439" y="5724763"/>
            <a:ext cx="4287560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Apakah hadiah terbaik dari Tuhan?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563439" y="6220301"/>
            <a:ext cx="6989921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Roh Kudus, yang diberikan kepada semua anak-anak-Nya yang meminta.</a:t>
            </a:r>
            <a:endParaRPr lang="en-US" sz="1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470184"/>
            <a:ext cx="8426648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Permainan: "Teka Kata Kunci Doa"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24" y="2652951"/>
            <a:ext cx="4118848" cy="25455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37724" y="549771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Petunjuk #1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837724" y="5993249"/>
            <a:ext cx="41188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Sikap yang harus kita miliki kepada Tuhan. Bermula dengan huruf 'K'.</a:t>
            </a:r>
            <a:endParaRPr lang="en-US" sz="18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5776" y="2652951"/>
            <a:ext cx="4118848" cy="254555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5776" y="549771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Petunjuk #2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55776" y="5993249"/>
            <a:ext cx="41188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Tindakan mengetuk dalam doa. Bermula dengan huruf 'M'.</a:t>
            </a:r>
            <a:endParaRPr lang="en-US" sz="1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3828" y="2652951"/>
            <a:ext cx="4118848" cy="25455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3828" y="549771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Petunjuk #3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673828" y="5993249"/>
            <a:ext cx="41188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Sebutan lain untuk Tuhan dalam doa Bapa Kami. Bermula dengan huruf 'B'.</a:t>
            </a:r>
            <a:endParaRPr lang="en-US" sz="1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042993"/>
            <a:ext cx="8089344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Aplikasi dalam Kehidupan Harian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334529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Jadual Doa Peribadi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3936563"/>
            <a:ext cx="3928586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Pagi: Doa syukur dan minta pimpinan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4786313"/>
            <a:ext cx="3928586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Tengah hari: Doa singkat refleksi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37724" y="5253038"/>
            <a:ext cx="3928586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Malam: Doa syukur dan pengakuan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5357813" y="334529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Cara Berdoa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357813" y="3936563"/>
            <a:ext cx="3928586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Mulai dengan memuji Tuhan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5357813" y="4403288"/>
            <a:ext cx="3928586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Ucapkan syukur atas berkat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5357813" y="4870013"/>
            <a:ext cx="3928586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Sampaikan permintaan dengan rendah hati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5357813" y="5719763"/>
            <a:ext cx="3928586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Minta pengampunan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9877901" y="334529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Tempat Berdoa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9877901" y="3936563"/>
            <a:ext cx="3928586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Ruang peribadi yang tenang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9877901" y="4403288"/>
            <a:ext cx="3928586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Semasa perjalanan</a:t>
            </a:r>
            <a:endParaRPr lang="en-US" sz="1850" dirty="0"/>
          </a:p>
        </p:txBody>
      </p:sp>
      <p:sp>
        <p:nvSpPr>
          <p:cNvPr id="15" name="Text 13"/>
          <p:cNvSpPr/>
          <p:nvPr/>
        </p:nvSpPr>
        <p:spPr>
          <a:xfrm>
            <a:off x="9877901" y="4870013"/>
            <a:ext cx="3928586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Dalam kumpulan di gereja</a:t>
            </a:r>
            <a:endParaRPr lang="en-US" sz="1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772954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Perbincangan Kumpulan: Pengalaman Berdoa</a:t>
            </a:r>
            <a:endParaRPr lang="en-US" sz="4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124" y="2539960"/>
            <a:ext cx="1196816" cy="174021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879913" y="2779276"/>
            <a:ext cx="2851547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Berkongsi Pengalaman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879913" y="3274814"/>
            <a:ext cx="591276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Bagaimana Tuhan menjawab doa anda? Ceritakan pengalaman peribadi.</a:t>
            </a:r>
            <a:endParaRPr lang="en-US" sz="18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124" y="4280178"/>
            <a:ext cx="1196816" cy="174021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879913" y="451949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Cabaran dalam Doa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7879913" y="5015032"/>
            <a:ext cx="591276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Apakah halangan yang anda hadapi dalam berdoa? Bagaimana mengatasinya?</a:t>
            </a:r>
            <a:endParaRPr lang="en-US" sz="18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124" y="6020395"/>
            <a:ext cx="1196816" cy="143625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879913" y="625971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Pembelajaran Baru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7879913" y="6755249"/>
            <a:ext cx="591276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Apa yang anda pelajari tentang doa dari Lukas 11?</a:t>
            </a:r>
            <a:endParaRPr lang="en-US" sz="1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736759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Cabaran: Amalkan Doa Selama Seminggu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1106924" y="2503765"/>
            <a:ext cx="30480" cy="4989076"/>
          </a:xfrm>
          <a:prstGeom prst="roundRect">
            <a:avLst>
              <a:gd name="adj" fmla="val 117806"/>
            </a:avLst>
          </a:prstGeom>
          <a:solidFill>
            <a:srgbClr val="D9CECE"/>
          </a:solidFill>
          <a:ln/>
        </p:spPr>
      </p:sp>
      <p:sp>
        <p:nvSpPr>
          <p:cNvPr id="5" name="Shape 2"/>
          <p:cNvSpPr/>
          <p:nvPr/>
        </p:nvSpPr>
        <p:spPr>
          <a:xfrm>
            <a:off x="1345704" y="2757726"/>
            <a:ext cx="718066" cy="30480"/>
          </a:xfrm>
          <a:prstGeom prst="roundRect">
            <a:avLst>
              <a:gd name="adj" fmla="val 117806"/>
            </a:avLst>
          </a:prstGeom>
          <a:solidFill>
            <a:srgbClr val="D9CECE"/>
          </a:solidFill>
          <a:ln/>
        </p:spPr>
      </p:sp>
      <p:sp>
        <p:nvSpPr>
          <p:cNvPr id="6" name="Shape 3"/>
          <p:cNvSpPr/>
          <p:nvPr/>
        </p:nvSpPr>
        <p:spPr>
          <a:xfrm>
            <a:off x="837664" y="2503765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915" y="2561749"/>
            <a:ext cx="337899" cy="42243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303859" y="258603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Hari 1-2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2303859" y="3081576"/>
            <a:ext cx="600241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Mulakan jurnal doa. Catat permintaan dan jawapan Tuhan.</a:t>
            </a:r>
            <a:endParaRPr lang="en-US" sz="1850" dirty="0"/>
          </a:p>
        </p:txBody>
      </p:sp>
      <p:sp>
        <p:nvSpPr>
          <p:cNvPr id="10" name="Shape 6"/>
          <p:cNvSpPr/>
          <p:nvPr/>
        </p:nvSpPr>
        <p:spPr>
          <a:xfrm>
            <a:off x="1345704" y="4580334"/>
            <a:ext cx="718066" cy="30480"/>
          </a:xfrm>
          <a:prstGeom prst="roundRect">
            <a:avLst>
              <a:gd name="adj" fmla="val 117806"/>
            </a:avLst>
          </a:prstGeom>
          <a:solidFill>
            <a:srgbClr val="D9CECE"/>
          </a:solidFill>
          <a:ln/>
        </p:spPr>
      </p:sp>
      <p:sp>
        <p:nvSpPr>
          <p:cNvPr id="11" name="Shape 7"/>
          <p:cNvSpPr/>
          <p:nvPr/>
        </p:nvSpPr>
        <p:spPr>
          <a:xfrm>
            <a:off x="837664" y="4326374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915" y="4384358"/>
            <a:ext cx="337899" cy="42243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2303859" y="4408646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Hari 3-5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2303859" y="4904184"/>
            <a:ext cx="600241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Berdoa menggunakan struktur Doa Bapa Kami. Catat perasaan anda.</a:t>
            </a:r>
            <a:endParaRPr lang="en-US" sz="1850" dirty="0"/>
          </a:p>
        </p:txBody>
      </p:sp>
      <p:sp>
        <p:nvSpPr>
          <p:cNvPr id="15" name="Shape 10"/>
          <p:cNvSpPr/>
          <p:nvPr/>
        </p:nvSpPr>
        <p:spPr>
          <a:xfrm>
            <a:off x="1345704" y="6402943"/>
            <a:ext cx="718066" cy="30480"/>
          </a:xfrm>
          <a:prstGeom prst="roundRect">
            <a:avLst>
              <a:gd name="adj" fmla="val 117806"/>
            </a:avLst>
          </a:prstGeom>
          <a:solidFill>
            <a:srgbClr val="D9CECE"/>
          </a:solidFill>
          <a:ln/>
        </p:spPr>
      </p:sp>
      <p:sp>
        <p:nvSpPr>
          <p:cNvPr id="16" name="Shape 11"/>
          <p:cNvSpPr/>
          <p:nvPr/>
        </p:nvSpPr>
        <p:spPr>
          <a:xfrm>
            <a:off x="837664" y="6148983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915" y="6206966"/>
            <a:ext cx="337899" cy="42243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2303859" y="623125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Hari 6-7</a:t>
            </a:r>
            <a:endParaRPr lang="en-US" sz="2200" dirty="0"/>
          </a:p>
        </p:txBody>
      </p:sp>
      <p:sp>
        <p:nvSpPr>
          <p:cNvPr id="19" name="Text 13"/>
          <p:cNvSpPr/>
          <p:nvPr/>
        </p:nvSpPr>
        <p:spPr>
          <a:xfrm>
            <a:off x="2303859" y="6726793"/>
            <a:ext cx="600241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Berdoa dengan kawan atau keluarga. Berkongsi pengalaman.</a:t>
            </a:r>
            <a:endParaRPr lang="en-US" sz="18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043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78642" y="622459"/>
            <a:ext cx="7559516" cy="13315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Kesimpulan: Ringkasan Pelajaran</a:t>
            </a:r>
            <a:endParaRPr lang="en-US" sz="4150" dirty="0"/>
          </a:p>
        </p:txBody>
      </p:sp>
      <p:sp>
        <p:nvSpPr>
          <p:cNvPr id="4" name="Shape 1"/>
          <p:cNvSpPr/>
          <p:nvPr/>
        </p:nvSpPr>
        <p:spPr>
          <a:xfrm>
            <a:off x="6278642" y="2293620"/>
            <a:ext cx="169783" cy="830699"/>
          </a:xfrm>
          <a:prstGeom prst="roundRect">
            <a:avLst>
              <a:gd name="adj" fmla="val 20001"/>
            </a:avLst>
          </a:prstGeom>
          <a:solidFill>
            <a:srgbClr val="F3E8E8"/>
          </a:solidFill>
          <a:ln/>
        </p:spPr>
      </p:sp>
      <p:sp>
        <p:nvSpPr>
          <p:cNvPr id="5" name="Text 2"/>
          <p:cNvSpPr/>
          <p:nvPr/>
        </p:nvSpPr>
        <p:spPr>
          <a:xfrm>
            <a:off x="6787991" y="2293620"/>
            <a:ext cx="2663309" cy="332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Doa yang Diajar Yesus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6787991" y="2762250"/>
            <a:ext cx="7050167" cy="3620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Kita telah belajar pola doa yang sempurna dari Yesus sendiri.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618208" y="3350657"/>
            <a:ext cx="169783" cy="1192768"/>
          </a:xfrm>
          <a:prstGeom prst="roundRect">
            <a:avLst>
              <a:gd name="adj" fmla="val 20001"/>
            </a:avLst>
          </a:prstGeom>
          <a:solidFill>
            <a:srgbClr val="F3E8E8"/>
          </a:solidFill>
          <a:ln/>
        </p:spPr>
      </p:sp>
      <p:sp>
        <p:nvSpPr>
          <p:cNvPr id="8" name="Text 5"/>
          <p:cNvSpPr/>
          <p:nvPr/>
        </p:nvSpPr>
        <p:spPr>
          <a:xfrm>
            <a:off x="7127557" y="3350657"/>
            <a:ext cx="2663309" cy="332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Ketekunan dalam Doa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7127557" y="3819287"/>
            <a:ext cx="6710601" cy="724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Kita memahami pentingnya ketekunan dan tidak berputus asa dalam doa.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957774" y="4769763"/>
            <a:ext cx="169783" cy="1192768"/>
          </a:xfrm>
          <a:prstGeom prst="roundRect">
            <a:avLst>
              <a:gd name="adj" fmla="val 20001"/>
            </a:avLst>
          </a:prstGeom>
          <a:solidFill>
            <a:srgbClr val="F3E8E8"/>
          </a:solidFill>
          <a:ln/>
        </p:spPr>
      </p:sp>
      <p:sp>
        <p:nvSpPr>
          <p:cNvPr id="11" name="Text 8"/>
          <p:cNvSpPr/>
          <p:nvPr/>
        </p:nvSpPr>
        <p:spPr>
          <a:xfrm>
            <a:off x="7467124" y="4769763"/>
            <a:ext cx="2663309" cy="332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Janji Tuhan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7467124" y="5238393"/>
            <a:ext cx="6371034" cy="724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Kita menerima janji Tuhan untuk memberi yang terbaik, termasuk Roh Kudus.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7297341" y="6188869"/>
            <a:ext cx="169783" cy="1192768"/>
          </a:xfrm>
          <a:prstGeom prst="roundRect">
            <a:avLst>
              <a:gd name="adj" fmla="val 20001"/>
            </a:avLst>
          </a:prstGeom>
          <a:solidFill>
            <a:srgbClr val="F3E8E8"/>
          </a:solidFill>
          <a:ln/>
        </p:spPr>
      </p:sp>
      <p:sp>
        <p:nvSpPr>
          <p:cNvPr id="14" name="Text 11"/>
          <p:cNvSpPr/>
          <p:nvPr/>
        </p:nvSpPr>
        <p:spPr>
          <a:xfrm>
            <a:off x="7806690" y="6188869"/>
            <a:ext cx="2663309" cy="332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Aplikasi Harian</a:t>
            </a:r>
            <a:endParaRPr lang="en-US" sz="2050" dirty="0"/>
          </a:p>
        </p:txBody>
      </p:sp>
      <p:sp>
        <p:nvSpPr>
          <p:cNvPr id="15" name="Text 12"/>
          <p:cNvSpPr/>
          <p:nvPr/>
        </p:nvSpPr>
        <p:spPr>
          <a:xfrm>
            <a:off x="7806690" y="6657499"/>
            <a:ext cx="6031468" cy="724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Kita belajar cara menerapkan prinsip doa dalam kehidupan sehari-hari.</a:t>
            </a:r>
            <a:endParaRPr lang="en-US" sz="1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3631" y="373618"/>
            <a:ext cx="6926818" cy="397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Refleksi: Bagaimana Doa Mengubah Hidup Saya?</a:t>
            </a:r>
            <a:endParaRPr lang="en-US" sz="2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1" y="1042154"/>
            <a:ext cx="3383042" cy="209085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025741" y="1216017"/>
            <a:ext cx="1591985" cy="1989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3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Sebelum &amp; Selepas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4025741" y="1496052"/>
            <a:ext cx="10131028" cy="6456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Renungkan perubahan dalam hidup </a:t>
            </a:r>
            <a:r>
              <a:rPr lang="en-US" sz="2400" dirty="0" err="1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anda</a:t>
            </a:r>
            <a:r>
              <a:rPr lang="en-US" sz="2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</a:t>
            </a:r>
            <a:r>
              <a:rPr lang="en-US" sz="2400" dirty="0" err="1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sebelum</a:t>
            </a:r>
            <a:endParaRPr lang="en-US" sz="2400" dirty="0">
              <a:solidFill>
                <a:srgbClr val="3B3535"/>
              </a:solidFill>
              <a:latin typeface="Roboto Light" pitchFamily="34" charset="0"/>
              <a:ea typeface="Roboto Light" pitchFamily="34" charset="-122"/>
              <a:cs typeface="Roboto Light" pitchFamily="34" charset="-120"/>
            </a:endParaRPr>
          </a:p>
          <a:p>
            <a:pPr marL="0" indent="0" algn="l">
              <a:lnSpc>
                <a:spcPts val="170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</a:t>
            </a:r>
          </a:p>
          <a:p>
            <a:pPr marL="0" indent="0" algn="l">
              <a:lnSpc>
                <a:spcPts val="170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dan selepas mengamalkan doa.</a:t>
            </a:r>
            <a:endParaRPr lang="en-US" sz="24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31" y="3403640"/>
            <a:ext cx="3383042" cy="209085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025741" y="3577503"/>
            <a:ext cx="1591985" cy="1989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3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Perubahan Hati</a:t>
            </a:r>
            <a:endParaRPr lang="en-US" sz="3200" dirty="0"/>
          </a:p>
        </p:txBody>
      </p:sp>
      <p:sp>
        <p:nvSpPr>
          <p:cNvPr id="8" name="Text 4"/>
          <p:cNvSpPr/>
          <p:nvPr/>
        </p:nvSpPr>
        <p:spPr>
          <a:xfrm>
            <a:off x="4025741" y="3857538"/>
            <a:ext cx="10131028" cy="446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Bagaimana doa mengubah </a:t>
            </a:r>
            <a:r>
              <a:rPr lang="en-US" sz="2400" dirty="0" err="1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sikap</a:t>
            </a:r>
            <a:r>
              <a:rPr lang="en-US" sz="2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dan</a:t>
            </a:r>
          </a:p>
          <a:p>
            <a:pPr marL="0" indent="0" algn="l">
              <a:lnSpc>
                <a:spcPts val="170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</a:t>
            </a:r>
          </a:p>
          <a:p>
            <a:pPr marL="0" indent="0" algn="l">
              <a:lnSpc>
                <a:spcPts val="1700"/>
              </a:lnSpc>
              <a:buNone/>
            </a:pPr>
            <a:r>
              <a:rPr lang="en-US" sz="2400" dirty="0" err="1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hati</a:t>
            </a:r>
            <a:r>
              <a:rPr lang="en-US" sz="2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anda terhadap orang lain?</a:t>
            </a:r>
            <a:endParaRPr lang="en-US" sz="24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631" y="5765125"/>
            <a:ext cx="3383042" cy="209085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025741" y="5938988"/>
            <a:ext cx="1591985" cy="1989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3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Perjalanan Rohani</a:t>
            </a:r>
            <a:endParaRPr lang="en-US" sz="3200" dirty="0"/>
          </a:p>
        </p:txBody>
      </p:sp>
      <p:sp>
        <p:nvSpPr>
          <p:cNvPr id="11" name="Text 6"/>
          <p:cNvSpPr/>
          <p:nvPr/>
        </p:nvSpPr>
        <p:spPr>
          <a:xfrm>
            <a:off x="4025741" y="6219023"/>
            <a:ext cx="10131028" cy="446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Di mana anda </a:t>
            </a:r>
            <a:r>
              <a:rPr lang="en-US" sz="2400" dirty="0" err="1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dalam</a:t>
            </a:r>
            <a:r>
              <a:rPr lang="en-US" sz="2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</a:t>
            </a:r>
            <a:r>
              <a:rPr lang="en-US" sz="2400" dirty="0" err="1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perjalanan</a:t>
            </a:r>
            <a:endParaRPr lang="en-US" sz="2400" dirty="0">
              <a:solidFill>
                <a:srgbClr val="3B3535"/>
              </a:solidFill>
              <a:latin typeface="Roboto Light" pitchFamily="34" charset="0"/>
              <a:ea typeface="Roboto Light" pitchFamily="34" charset="-122"/>
              <a:cs typeface="Roboto Light" pitchFamily="34" charset="-120"/>
            </a:endParaRPr>
          </a:p>
          <a:p>
            <a:pPr marL="0" indent="0" algn="l">
              <a:lnSpc>
                <a:spcPts val="170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</a:t>
            </a:r>
          </a:p>
          <a:p>
            <a:pPr marL="0" indent="0" algn="l">
              <a:lnSpc>
                <a:spcPts val="1700"/>
              </a:lnSpc>
              <a:buNone/>
            </a:pPr>
            <a:r>
              <a:rPr lang="en-US" sz="2400" dirty="0" err="1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kehidupan</a:t>
            </a:r>
            <a:r>
              <a:rPr lang="en-US" sz="2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doa anda sekarang?</a:t>
            </a:r>
            <a:endParaRPr lang="en-US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1265039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Akhir Kelas: Doa Bersama-sama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3032046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sp>
        <p:nvSpPr>
          <p:cNvPr id="5" name="Text 2"/>
          <p:cNvSpPr/>
          <p:nvPr/>
        </p:nvSpPr>
        <p:spPr>
          <a:xfrm>
            <a:off x="1615559" y="3114318"/>
            <a:ext cx="280689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Syukur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615559" y="3609856"/>
            <a:ext cx="2806898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Mari kita bersyukur atas pengajaran yang telah kita pelajari hari ini.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4721662" y="3032046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912" y="3090029"/>
            <a:ext cx="337899" cy="42243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499497" y="3114318"/>
            <a:ext cx="280689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Permintaan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5499497" y="3609856"/>
            <a:ext cx="2806898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Kita meminta Tuhan membantu kita mengamalkan doa dalam kehidupan harian.</a:t>
            </a:r>
            <a:endParaRPr lang="en-US" sz="1850" dirty="0"/>
          </a:p>
        </p:txBody>
      </p:sp>
      <p:sp>
        <p:nvSpPr>
          <p:cNvPr id="11" name="Shape 7"/>
          <p:cNvSpPr/>
          <p:nvPr/>
        </p:nvSpPr>
        <p:spPr>
          <a:xfrm>
            <a:off x="837724" y="5620703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sp>
        <p:nvSpPr>
          <p:cNvPr id="12" name="Text 8"/>
          <p:cNvSpPr/>
          <p:nvPr/>
        </p:nvSpPr>
        <p:spPr>
          <a:xfrm>
            <a:off x="1615559" y="570297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Berkat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1615559" y="6198513"/>
            <a:ext cx="669071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Semoga Tuhan memberkati kita semua dengan kehadiran Roh Kudus-Nya.</a:t>
            </a:r>
            <a:endParaRPr lang="en-US" sz="1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1092</Words>
  <Application>Microsoft Office PowerPoint</Application>
  <PresentationFormat>Custom</PresentationFormat>
  <Paragraphs>208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Roboto Bold</vt:lpstr>
      <vt:lpstr>Roboto Light</vt:lpstr>
      <vt:lpstr>Arial</vt:lpstr>
      <vt:lpstr>Red Hat Text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Rikho Jafry</cp:lastModifiedBy>
  <cp:revision>8</cp:revision>
  <dcterms:created xsi:type="dcterms:W3CDTF">2025-05-08T03:18:04Z</dcterms:created>
  <dcterms:modified xsi:type="dcterms:W3CDTF">2026-06-10T00:01:04Z</dcterms:modified>
</cp:coreProperties>
</file>