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4630400" cy="8229600"/>
  <p:notesSz cx="8229600" cy="14630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png"/><Relationship Id="rId2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1-1.png"/><Relationship Id="rId2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2-1.png"/><Relationship Id="rId2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3-1.png"/><Relationship Id="rId2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4-1.png"/><Relationship Id="rId2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5-1.png"/><Relationship Id="rId2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6-1.png"/><Relationship Id="rId2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7-1.png"/><Relationship Id="rId2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8-1.png"/><Relationship Id="rId2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9-1.png"/><Relationship Id="rId2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0-1.png"/><Relationship Id="rId2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1-1.png"/><Relationship Id="rId2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2-1.png"/><Relationship Id="rId2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3-1.png"/><Relationship Id="rId2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4-1.png"/><Relationship Id="rId2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5-1.png"/><Relationship Id="rId2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6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5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6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8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0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4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5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6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7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9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20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2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23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image" Target="../media/image-23-5.png"/><Relationship Id="rId6" Type="http://schemas.openxmlformats.org/officeDocument/2006/relationships/slideLayout" Target="../slideLayouts/slideLayout24.xml"/><Relationship Id="rId7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slideLayout" Target="../slideLayouts/slideLayout25.xml"/><Relationship Id="rId5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image" Target="../media/image-25-5.png"/><Relationship Id="rId6" Type="http://schemas.openxmlformats.org/officeDocument/2006/relationships/slideLayout" Target="../slideLayouts/slideLayout26.xml"/><Relationship Id="rId7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2312670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Perumpamaan Orang Samaria yang Murah Hati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6324124" y="4079677"/>
            <a:ext cx="7468553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Pelajaran Alkitab berdasarkan Lukas 10:25-37 untuk pelajar Gred 9. Mari kita terokai mesej kasih dan belas kasihan melalui perumpamaan yang bermakna ini.</a:t>
            </a:r>
            <a:endParaRPr lang="en-US" sz="1850" dirty="0"/>
          </a:p>
        </p:txBody>
      </p:sp>
      <p:sp>
        <p:nvSpPr>
          <p:cNvPr id="5" name="Shape 2"/>
          <p:cNvSpPr/>
          <p:nvPr/>
        </p:nvSpPr>
        <p:spPr>
          <a:xfrm>
            <a:off x="6324124" y="5515808"/>
            <a:ext cx="382905" cy="382905"/>
          </a:xfrm>
          <a:prstGeom prst="roundRect">
            <a:avLst>
              <a:gd name="adj" fmla="val 23878209"/>
            </a:avLst>
          </a:prstGeom>
          <a:solidFill>
            <a:srgbClr val="205CE6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466999" y="5658445"/>
            <a:ext cx="97036" cy="97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75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Source Sans Pro Medium" pitchFamily="34" charset="0"/>
                <a:ea typeface="Source Sans Pro Medium" pitchFamily="34" charset="-122"/>
                <a:cs typeface="Source Sans Pro Medium" pitchFamily="34" charset="-120"/>
              </a:rPr>
              <a:t>33</a:t>
            </a:r>
            <a:endParaRPr lang="en-US" sz="750" dirty="0"/>
          </a:p>
        </p:txBody>
      </p:sp>
      <p:sp>
        <p:nvSpPr>
          <p:cNvPr id="7" name="Text 4"/>
          <p:cNvSpPr/>
          <p:nvPr/>
        </p:nvSpPr>
        <p:spPr>
          <a:xfrm>
            <a:off x="6826687" y="5497949"/>
            <a:ext cx="1076206" cy="4188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50"/>
              </a:lnSpc>
              <a:buNone/>
            </a:pPr>
            <a:r>
              <a:rPr lang="en-US" sz="2350" b="1" dirty="0">
                <a:solidFill>
                  <a:srgbClr val="272525"/>
                </a:solidFill>
                <a:latin typeface="Source Sans Pro Bold" pitchFamily="34" charset="0"/>
                <a:ea typeface="Source Sans Pro Bold" pitchFamily="34" charset="-122"/>
                <a:cs typeface="Source Sans Pro Bold" pitchFamily="34" charset="-120"/>
              </a:rPr>
              <a:t>by 33 33</a:t>
            </a:r>
            <a:endParaRPr lang="en-US" sz="2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751999"/>
            <a:ext cx="5721787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Objektif Pembelajaran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6324124" y="1814989"/>
            <a:ext cx="538520" cy="538520"/>
          </a:xfrm>
          <a:prstGeom prst="roundRect">
            <a:avLst>
              <a:gd name="adj" fmla="val 18670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4374" y="1872972"/>
            <a:ext cx="337899" cy="42243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101959" y="189726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Memahami Konteks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7101959" y="2392799"/>
            <a:ext cx="669071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Kenali latar belakang dan tujuan perumpamaan ini dalam ajaran Yesus.</a:t>
            </a:r>
            <a:endParaRPr lang="en-US" sz="1850" dirty="0"/>
          </a:p>
        </p:txBody>
      </p:sp>
      <p:sp>
        <p:nvSpPr>
          <p:cNvPr id="8" name="Shape 4"/>
          <p:cNvSpPr/>
          <p:nvPr/>
        </p:nvSpPr>
        <p:spPr>
          <a:xfrm>
            <a:off x="6324124" y="3637598"/>
            <a:ext cx="538520" cy="538520"/>
          </a:xfrm>
          <a:prstGeom prst="roundRect">
            <a:avLst>
              <a:gd name="adj" fmla="val 18670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4374" y="3695581"/>
            <a:ext cx="337899" cy="42243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101959" y="371987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Mengkaji Watak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7101959" y="4215408"/>
            <a:ext cx="669071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Analisis peranan setiap watak dalam perumpamaan.</a:t>
            </a:r>
            <a:endParaRPr lang="en-US" sz="1850" dirty="0"/>
          </a:p>
        </p:txBody>
      </p:sp>
      <p:sp>
        <p:nvSpPr>
          <p:cNvPr id="12" name="Shape 7"/>
          <p:cNvSpPr/>
          <p:nvPr/>
        </p:nvSpPr>
        <p:spPr>
          <a:xfrm>
            <a:off x="6324124" y="5077182"/>
            <a:ext cx="538520" cy="538520"/>
          </a:xfrm>
          <a:prstGeom prst="roundRect">
            <a:avLst>
              <a:gd name="adj" fmla="val 18670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4374" y="5135166"/>
            <a:ext cx="337899" cy="422434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101959" y="5159454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Mengenalpasti Mesej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7101959" y="5654993"/>
            <a:ext cx="669071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Fahami pengajaran utama tentang kasih dan belas kasihan.</a:t>
            </a:r>
            <a:endParaRPr lang="en-US" sz="1850" dirty="0"/>
          </a:p>
        </p:txBody>
      </p:sp>
      <p:sp>
        <p:nvSpPr>
          <p:cNvPr id="16" name="Shape 10"/>
          <p:cNvSpPr/>
          <p:nvPr/>
        </p:nvSpPr>
        <p:spPr>
          <a:xfrm>
            <a:off x="6324124" y="6516767"/>
            <a:ext cx="538520" cy="538520"/>
          </a:xfrm>
          <a:prstGeom prst="roundRect">
            <a:avLst>
              <a:gd name="adj" fmla="val 18670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4374" y="6574750"/>
            <a:ext cx="337899" cy="422434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7101959" y="6599039"/>
            <a:ext cx="3204210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Mengaplikasi Pengajaran</a:t>
            </a:r>
            <a:endParaRPr lang="en-US" sz="2200" dirty="0"/>
          </a:p>
        </p:txBody>
      </p:sp>
      <p:sp>
        <p:nvSpPr>
          <p:cNvPr id="19" name="Text 12"/>
          <p:cNvSpPr/>
          <p:nvPr/>
        </p:nvSpPr>
        <p:spPr>
          <a:xfrm>
            <a:off x="7101959" y="7094577"/>
            <a:ext cx="669071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Terapkan nilai dalam kehidupan seharian.</a:t>
            </a:r>
            <a:endParaRPr lang="en-US" sz="1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910233"/>
            <a:ext cx="9921359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Pengenalan: Latar Belakang Alkitabiah</a:t>
            </a:r>
            <a:endParaRPr lang="en-US" sz="44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07638" y="2093000"/>
            <a:ext cx="2137529" cy="1357193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7988" y="2728793"/>
            <a:ext cx="336590" cy="42076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384482" y="2332315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Pertanyaan Penting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5384482" y="2827853"/>
            <a:ext cx="4265652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Ahli Taurat bertanya "Siapakah jiran saya?"</a:t>
            </a:r>
            <a:endParaRPr lang="en-US" sz="1850" dirty="0"/>
          </a:p>
        </p:txBody>
      </p:sp>
      <p:sp>
        <p:nvSpPr>
          <p:cNvPr id="7" name="Shape 3"/>
          <p:cNvSpPr/>
          <p:nvPr/>
        </p:nvSpPr>
        <p:spPr>
          <a:xfrm>
            <a:off x="5204936" y="3464838"/>
            <a:ext cx="8527971" cy="15240"/>
          </a:xfrm>
          <a:prstGeom prst="roundRect">
            <a:avLst>
              <a:gd name="adj" fmla="val 659712"/>
            </a:avLst>
          </a:prstGeom>
          <a:solidFill>
            <a:srgbClr val="DABADD"/>
          </a:solidFill>
          <a:ln/>
        </p:spPr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8814" y="3509962"/>
            <a:ext cx="4275058" cy="1357193"/>
          </a:xfrm>
          <a:prstGeom prst="rect">
            <a:avLst/>
          </a:prstGeom>
        </p:spPr>
      </p:pic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7988" y="3978116"/>
            <a:ext cx="336590" cy="420767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453187" y="374927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Konteks Pengajaran</a:t>
            </a:r>
            <a:endParaRPr lang="en-US" sz="2200" dirty="0"/>
          </a:p>
        </p:txBody>
      </p:sp>
      <p:sp>
        <p:nvSpPr>
          <p:cNvPr id="11" name="Text 5"/>
          <p:cNvSpPr/>
          <p:nvPr/>
        </p:nvSpPr>
        <p:spPr>
          <a:xfrm>
            <a:off x="6453187" y="4244816"/>
            <a:ext cx="5342573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Yesus menggunakan perumpamaan sebagai jawapan.</a:t>
            </a:r>
            <a:endParaRPr lang="en-US" sz="1850" dirty="0"/>
          </a:p>
        </p:txBody>
      </p:sp>
      <p:sp>
        <p:nvSpPr>
          <p:cNvPr id="12" name="Shape 6"/>
          <p:cNvSpPr/>
          <p:nvPr/>
        </p:nvSpPr>
        <p:spPr>
          <a:xfrm>
            <a:off x="6273641" y="4881801"/>
            <a:ext cx="7459266" cy="15240"/>
          </a:xfrm>
          <a:prstGeom prst="roundRect">
            <a:avLst>
              <a:gd name="adj" fmla="val 659712"/>
            </a:avLst>
          </a:prstGeom>
          <a:solidFill>
            <a:srgbClr val="DABADD"/>
          </a:solidFill>
          <a:ln/>
        </p:spPr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109" y="4926925"/>
            <a:ext cx="6412587" cy="1357193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8107" y="5395079"/>
            <a:ext cx="336590" cy="420767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522012" y="516624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Lokasi Penting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522012" y="5661779"/>
            <a:ext cx="5313998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Berlaku di jalan berbahaya dari Yerusalem ke Yerikho.</a:t>
            </a:r>
            <a:endParaRPr lang="en-US" sz="1850" dirty="0"/>
          </a:p>
        </p:txBody>
      </p:sp>
      <p:sp>
        <p:nvSpPr>
          <p:cNvPr id="17" name="Text 9"/>
          <p:cNvSpPr/>
          <p:nvPr/>
        </p:nvSpPr>
        <p:spPr>
          <a:xfrm>
            <a:off x="837724" y="6553319"/>
            <a:ext cx="12954952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Perumpamaan ini adalah salah satu pengajaran paling terkenal Yesus. Ia mencabar pandangan sempit masyarakat pada zaman itu tentang konsep "jiran".</a:t>
            </a:r>
            <a:endParaRPr lang="en-US" sz="1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256348"/>
            <a:ext cx="9115425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Peta Minda: Konteks Perumpamaan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1872972" y="3043595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Waktu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3539133"/>
            <a:ext cx="3851434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Semasa pelayanan Yesus di Judea.</a:t>
            </a:r>
            <a:endParaRPr lang="en-US" sz="18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3549491"/>
            <a:ext cx="358140" cy="44767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41243" y="250817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Tempat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941243" y="3003709"/>
            <a:ext cx="3851434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Jalan Yerusalem-Yerikho yang berbahaya.</a:t>
            </a:r>
            <a:endParaRPr lang="en-US" sz="18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6429" y="2972991"/>
            <a:ext cx="358140" cy="44767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0061019" y="426684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Penanya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10061019" y="4762381"/>
            <a:ext cx="373165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Seorang pakar Hukum Taurat.</a:t>
            </a:r>
            <a:endParaRPr lang="en-US" sz="18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22995" y="4482346"/>
            <a:ext cx="358140" cy="447675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9941243" y="564249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Tujuan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9941243" y="6138029"/>
            <a:ext cx="3851434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Menjelaskan konsep "jiran" dengan lebih mendalam.</a:t>
            </a:r>
            <a:endParaRPr lang="en-US" sz="185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6429" y="5991582"/>
            <a:ext cx="358140" cy="447675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1872972" y="549009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Audiens</a:t>
            </a:r>
            <a:endParaRPr lang="en-US" sz="2200" dirty="0"/>
          </a:p>
        </p:txBody>
      </p:sp>
      <p:sp>
        <p:nvSpPr>
          <p:cNvPr id="20" name="Text 10"/>
          <p:cNvSpPr/>
          <p:nvPr/>
        </p:nvSpPr>
        <p:spPr>
          <a:xfrm>
            <a:off x="837724" y="5985629"/>
            <a:ext cx="3851434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Pengikut Yesus dan pakar Taurat.</a:t>
            </a:r>
            <a:endParaRPr lang="en-US" sz="1850" dirty="0"/>
          </a:p>
        </p:txBody>
      </p:sp>
      <p:pic>
        <p:nvPicPr>
          <p:cNvPr id="21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22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52160" y="5415082"/>
            <a:ext cx="358140" cy="4476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21551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0316" y="2702838"/>
            <a:ext cx="5329118" cy="5212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100"/>
              </a:lnSpc>
              <a:buNone/>
            </a:pPr>
            <a:r>
              <a:rPr lang="en-US" sz="325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Teks Alkitab: Lukas 10:25-29</a:t>
            </a:r>
            <a:endParaRPr lang="en-US" sz="32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316" y="3489960"/>
            <a:ext cx="886182" cy="106346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772364" y="3667125"/>
            <a:ext cx="2085142" cy="260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Soalan Pakar Taurat</a:t>
            </a:r>
            <a:endParaRPr lang="en-US" sz="1600" dirty="0"/>
          </a:p>
        </p:txBody>
      </p:sp>
      <p:sp>
        <p:nvSpPr>
          <p:cNvPr id="6" name="Text 2"/>
          <p:cNvSpPr/>
          <p:nvPr/>
        </p:nvSpPr>
        <p:spPr>
          <a:xfrm>
            <a:off x="1772364" y="4033957"/>
            <a:ext cx="12237720" cy="2836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"Apa yang harus saya lakukan untuk mewarisi hidup kekal?"</a:t>
            </a:r>
            <a:endParaRPr lang="en-US" sz="13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316" y="4553426"/>
            <a:ext cx="886182" cy="106346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772364" y="4730591"/>
            <a:ext cx="2085142" cy="260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Jawapan Yesus</a:t>
            </a:r>
            <a:endParaRPr lang="en-US" sz="1600" dirty="0"/>
          </a:p>
        </p:txBody>
      </p:sp>
      <p:sp>
        <p:nvSpPr>
          <p:cNvPr id="9" name="Text 4"/>
          <p:cNvSpPr/>
          <p:nvPr/>
        </p:nvSpPr>
        <p:spPr>
          <a:xfrm>
            <a:off x="1772364" y="5097423"/>
            <a:ext cx="12237720" cy="2836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"Apa yang tertulis dalam Hukum Taurat?"</a:t>
            </a:r>
            <a:endParaRPr lang="en-US" sz="13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316" y="5616892"/>
            <a:ext cx="886182" cy="106346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772364" y="5794058"/>
            <a:ext cx="2085142" cy="260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Respons Pakar Taurat</a:t>
            </a:r>
            <a:endParaRPr lang="en-US" sz="1600" dirty="0"/>
          </a:p>
        </p:txBody>
      </p:sp>
      <p:sp>
        <p:nvSpPr>
          <p:cNvPr id="12" name="Text 6"/>
          <p:cNvSpPr/>
          <p:nvPr/>
        </p:nvSpPr>
        <p:spPr>
          <a:xfrm>
            <a:off x="1772364" y="6160889"/>
            <a:ext cx="12237720" cy="2836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"Kasihilah Tuhan... dan kasihilah jiranmu seperti dirimu sendiri."</a:t>
            </a:r>
            <a:endParaRPr lang="en-US" sz="13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316" y="6680359"/>
            <a:ext cx="886182" cy="1063466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772364" y="6857524"/>
            <a:ext cx="2085142" cy="260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Soalan Susulan</a:t>
            </a:r>
            <a:endParaRPr lang="en-US" sz="1600" dirty="0"/>
          </a:p>
        </p:txBody>
      </p:sp>
      <p:sp>
        <p:nvSpPr>
          <p:cNvPr id="15" name="Text 8"/>
          <p:cNvSpPr/>
          <p:nvPr/>
        </p:nvSpPr>
        <p:spPr>
          <a:xfrm>
            <a:off x="1772364" y="7224355"/>
            <a:ext cx="12237720" cy="2836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"Siapakah jiranku?"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1164669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Gambaran Jalan Yerusalem ke Yerikho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6324124" y="2931676"/>
            <a:ext cx="3614618" cy="2138482"/>
          </a:xfrm>
          <a:prstGeom prst="roundRect">
            <a:avLst>
              <a:gd name="adj" fmla="val 4701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71059" y="3178612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Penurunan Curam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571059" y="3674150"/>
            <a:ext cx="3120747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Menurun 3,300 kaki dalam jarak hanya 17 mil. Laluan yang sangat mencabar untuk dilalui.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10178058" y="2931676"/>
            <a:ext cx="3614618" cy="2138482"/>
          </a:xfrm>
          <a:prstGeom prst="roundRect">
            <a:avLst>
              <a:gd name="adj" fmla="val 4701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424993" y="3178612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Jalan Darah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424993" y="3674150"/>
            <a:ext cx="3120747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Dikenali dengan nama ini kerana sering berlaku serangan dan rompakan di kawasan ini.</a:t>
            </a:r>
            <a:endParaRPr lang="en-US" sz="1850" dirty="0"/>
          </a:p>
        </p:txBody>
      </p:sp>
      <p:sp>
        <p:nvSpPr>
          <p:cNvPr id="10" name="Shape 7"/>
          <p:cNvSpPr/>
          <p:nvPr/>
        </p:nvSpPr>
        <p:spPr>
          <a:xfrm>
            <a:off x="6324124" y="5309473"/>
            <a:ext cx="7468553" cy="1755458"/>
          </a:xfrm>
          <a:prstGeom prst="roundRect">
            <a:avLst>
              <a:gd name="adj" fmla="val 5727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571059" y="5556409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Kawasan Berbahaya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6571059" y="6051947"/>
            <a:ext cx="6974681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Kawasan terpencil yang merbahaya bagi pelancong yang bersendirian.</a:t>
            </a:r>
            <a:endParaRPr lang="en-US" sz="1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176457"/>
            <a:ext cx="6429137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Teks Alkitab: Lukas 10:30</a:t>
            </a:r>
            <a:endParaRPr lang="en-US" sz="4400" dirty="0"/>
          </a:p>
        </p:txBody>
      </p:sp>
      <p:sp>
        <p:nvSpPr>
          <p:cNvPr id="3" name="Shape 1"/>
          <p:cNvSpPr/>
          <p:nvPr/>
        </p:nvSpPr>
        <p:spPr>
          <a:xfrm>
            <a:off x="837724" y="2359223"/>
            <a:ext cx="2159079" cy="1357193"/>
          </a:xfrm>
          <a:prstGeom prst="roundRect">
            <a:avLst>
              <a:gd name="adj" fmla="val 7408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8909" y="2827377"/>
            <a:ext cx="336590" cy="42076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236119" y="2598539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Perjalanan Berbahaya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3236119" y="3094077"/>
            <a:ext cx="480762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"Seorang lelaki turun dari Yerusalem ke Yerikho"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3116461" y="3701177"/>
            <a:ext cx="10556558" cy="15240"/>
          </a:xfrm>
          <a:prstGeom prst="roundRect">
            <a:avLst>
              <a:gd name="adj" fmla="val 659712"/>
            </a:avLst>
          </a:prstGeom>
          <a:solidFill>
            <a:srgbClr val="DABADD"/>
          </a:solidFill>
          <a:ln/>
        </p:spPr>
      </p:sp>
      <p:sp>
        <p:nvSpPr>
          <p:cNvPr id="8" name="Shape 5"/>
          <p:cNvSpPr/>
          <p:nvPr/>
        </p:nvSpPr>
        <p:spPr>
          <a:xfrm>
            <a:off x="837724" y="3836075"/>
            <a:ext cx="4318278" cy="1357193"/>
          </a:xfrm>
          <a:prstGeom prst="roundRect">
            <a:avLst>
              <a:gd name="adj" fmla="val 7408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8568" y="4304228"/>
            <a:ext cx="336590" cy="420767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395317" y="407539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Serangan Kejam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5395317" y="4570928"/>
            <a:ext cx="4296251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"Dia dirompak oleh penyamun-penyamun"</a:t>
            </a:r>
            <a:endParaRPr lang="en-US" sz="1850" dirty="0"/>
          </a:p>
        </p:txBody>
      </p:sp>
      <p:sp>
        <p:nvSpPr>
          <p:cNvPr id="12" name="Shape 8"/>
          <p:cNvSpPr/>
          <p:nvPr/>
        </p:nvSpPr>
        <p:spPr>
          <a:xfrm>
            <a:off x="5275659" y="5178028"/>
            <a:ext cx="8397359" cy="15240"/>
          </a:xfrm>
          <a:prstGeom prst="roundRect">
            <a:avLst>
              <a:gd name="adj" fmla="val 659712"/>
            </a:avLst>
          </a:prstGeom>
          <a:solidFill>
            <a:srgbClr val="DABADD"/>
          </a:solidFill>
          <a:ln/>
        </p:spPr>
      </p:sp>
      <p:sp>
        <p:nvSpPr>
          <p:cNvPr id="13" name="Shape 9"/>
          <p:cNvSpPr/>
          <p:nvPr/>
        </p:nvSpPr>
        <p:spPr>
          <a:xfrm>
            <a:off x="837724" y="5312926"/>
            <a:ext cx="6477476" cy="1740218"/>
          </a:xfrm>
          <a:prstGeom prst="roundRect">
            <a:avLst>
              <a:gd name="adj" fmla="val 5777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8107" y="5972651"/>
            <a:ext cx="336590" cy="420767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554516" y="5552242"/>
            <a:ext cx="3030260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Ditinggalkan Menderita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7554516" y="6047780"/>
            <a:ext cx="5998845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"Mereka pergi meninggalkan dia dalam keadaan setengah mati"</a:t>
            </a:r>
            <a:endParaRPr lang="en-US" sz="1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1663303"/>
            <a:ext cx="6783348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Visualisasi: Kisah Bermula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6593324" y="2726293"/>
            <a:ext cx="30480" cy="3840004"/>
          </a:xfrm>
          <a:prstGeom prst="roundRect">
            <a:avLst>
              <a:gd name="adj" fmla="val 329856"/>
            </a:avLst>
          </a:prstGeom>
          <a:solidFill>
            <a:srgbClr val="DABADD"/>
          </a:solidFill>
          <a:ln/>
        </p:spPr>
      </p:sp>
      <p:sp>
        <p:nvSpPr>
          <p:cNvPr id="5" name="Shape 2"/>
          <p:cNvSpPr/>
          <p:nvPr/>
        </p:nvSpPr>
        <p:spPr>
          <a:xfrm>
            <a:off x="6832104" y="2980253"/>
            <a:ext cx="718066" cy="30480"/>
          </a:xfrm>
          <a:prstGeom prst="roundRect">
            <a:avLst>
              <a:gd name="adj" fmla="val 329856"/>
            </a:avLst>
          </a:prstGeom>
          <a:solidFill>
            <a:srgbClr val="DABADD"/>
          </a:solidFill>
          <a:ln/>
        </p:spPr>
      </p:sp>
      <p:sp>
        <p:nvSpPr>
          <p:cNvPr id="6" name="Shape 3"/>
          <p:cNvSpPr/>
          <p:nvPr/>
        </p:nvSpPr>
        <p:spPr>
          <a:xfrm>
            <a:off x="6324064" y="2726293"/>
            <a:ext cx="538520" cy="538520"/>
          </a:xfrm>
          <a:prstGeom prst="roundRect">
            <a:avLst>
              <a:gd name="adj" fmla="val 18670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424315" y="2784277"/>
            <a:ext cx="337899" cy="4224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1</a:t>
            </a:r>
            <a:endParaRPr lang="en-US" sz="2650" dirty="0"/>
          </a:p>
        </p:txBody>
      </p:sp>
      <p:sp>
        <p:nvSpPr>
          <p:cNvPr id="8" name="Text 5"/>
          <p:cNvSpPr/>
          <p:nvPr/>
        </p:nvSpPr>
        <p:spPr>
          <a:xfrm>
            <a:off x="7790259" y="2808565"/>
            <a:ext cx="3044071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Identiti Tidak Diketahui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790259" y="3304103"/>
            <a:ext cx="600241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Mangsa tidak dikenali – mewakili sesiapa sahaja.</a:t>
            </a:r>
            <a:endParaRPr lang="en-US" sz="1850" dirty="0"/>
          </a:p>
        </p:txBody>
      </p:sp>
      <p:sp>
        <p:nvSpPr>
          <p:cNvPr id="10" name="Shape 7"/>
          <p:cNvSpPr/>
          <p:nvPr/>
        </p:nvSpPr>
        <p:spPr>
          <a:xfrm>
            <a:off x="6832104" y="4419838"/>
            <a:ext cx="718066" cy="30480"/>
          </a:xfrm>
          <a:prstGeom prst="roundRect">
            <a:avLst>
              <a:gd name="adj" fmla="val 329856"/>
            </a:avLst>
          </a:prstGeom>
          <a:solidFill>
            <a:srgbClr val="DABADD"/>
          </a:solidFill>
          <a:ln/>
        </p:spPr>
      </p:sp>
      <p:sp>
        <p:nvSpPr>
          <p:cNvPr id="11" name="Shape 8"/>
          <p:cNvSpPr/>
          <p:nvPr/>
        </p:nvSpPr>
        <p:spPr>
          <a:xfrm>
            <a:off x="6324064" y="4165878"/>
            <a:ext cx="538520" cy="538520"/>
          </a:xfrm>
          <a:prstGeom prst="roundRect">
            <a:avLst>
              <a:gd name="adj" fmla="val 18670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24315" y="4223861"/>
            <a:ext cx="337899" cy="4224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2</a:t>
            </a:r>
            <a:endParaRPr lang="en-US" sz="2650" dirty="0"/>
          </a:p>
        </p:txBody>
      </p:sp>
      <p:sp>
        <p:nvSpPr>
          <p:cNvPr id="13" name="Text 10"/>
          <p:cNvSpPr/>
          <p:nvPr/>
        </p:nvSpPr>
        <p:spPr>
          <a:xfrm>
            <a:off x="7790259" y="424815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Mangsa Jenayah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7790259" y="4743688"/>
            <a:ext cx="600241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Kehilangan semua harta benda dan pakaian.</a:t>
            </a:r>
            <a:endParaRPr lang="en-US" sz="1850" dirty="0"/>
          </a:p>
        </p:txBody>
      </p:sp>
      <p:sp>
        <p:nvSpPr>
          <p:cNvPr id="15" name="Shape 12"/>
          <p:cNvSpPr/>
          <p:nvPr/>
        </p:nvSpPr>
        <p:spPr>
          <a:xfrm>
            <a:off x="6832104" y="5859423"/>
            <a:ext cx="718066" cy="30480"/>
          </a:xfrm>
          <a:prstGeom prst="roundRect">
            <a:avLst>
              <a:gd name="adj" fmla="val 329856"/>
            </a:avLst>
          </a:prstGeom>
          <a:solidFill>
            <a:srgbClr val="DABADD"/>
          </a:solidFill>
          <a:ln/>
        </p:spPr>
      </p:sp>
      <p:sp>
        <p:nvSpPr>
          <p:cNvPr id="16" name="Shape 13"/>
          <p:cNvSpPr/>
          <p:nvPr/>
        </p:nvSpPr>
        <p:spPr>
          <a:xfrm>
            <a:off x="6324064" y="5605462"/>
            <a:ext cx="538520" cy="538520"/>
          </a:xfrm>
          <a:prstGeom prst="roundRect">
            <a:avLst>
              <a:gd name="adj" fmla="val 18670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424315" y="5663446"/>
            <a:ext cx="337899" cy="4224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3</a:t>
            </a:r>
            <a:endParaRPr lang="en-US" sz="2650" dirty="0"/>
          </a:p>
        </p:txBody>
      </p:sp>
      <p:sp>
        <p:nvSpPr>
          <p:cNvPr id="18" name="Text 15"/>
          <p:cNvSpPr/>
          <p:nvPr/>
        </p:nvSpPr>
        <p:spPr>
          <a:xfrm>
            <a:off x="7790259" y="5687735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Keadaan Kritikal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7790259" y="6183273"/>
            <a:ext cx="600241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Memerlukan bantuan segera untuk terus hidup.</a:t>
            </a:r>
            <a:endParaRPr lang="en-US" sz="1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721162"/>
            <a:ext cx="7197923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Teks Alkitab: Lukas 10:31-32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37724" y="2023467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Imam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2614732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"Seorang imam kebetulan melalui jalan itu"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837724" y="3213140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"Imam melihat dan melalui sebelah jalan yang lain"</a:t>
            </a:r>
            <a:endParaRPr lang="en-US" sz="185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724" y="3865364"/>
            <a:ext cx="6185535" cy="337387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614761" y="2023467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Orang Lewi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7614761" y="2614732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"Seorang Lewi juga demikian"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7614761" y="3213140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"Dia melihat orang itu dan melalui sebelah jalan yang lain"</a:t>
            </a:r>
            <a:endParaRPr lang="en-US" sz="185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4761" y="3865364"/>
            <a:ext cx="6185535" cy="337387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256348"/>
            <a:ext cx="12297847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Peta Minda: Watak-Watak Yang Gagal Membantu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1872972" y="285202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Imam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3347561"/>
            <a:ext cx="3851434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Pemimpin agama tertinggi yang mengetahui Hukum Tuhan.</a:t>
            </a:r>
            <a:endParaRPr lang="en-US" sz="18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3516" y="3183969"/>
            <a:ext cx="358140" cy="44767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41243" y="285202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Orang Lewi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941243" y="3347561"/>
            <a:ext cx="3851434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Penolong di Bait Suci, pakar ritual keagamaan.</a:t>
            </a:r>
            <a:endParaRPr lang="en-US" sz="18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4388" y="3569732"/>
            <a:ext cx="358140" cy="44767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41243" y="529863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Alasan Ritual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941243" y="5794177"/>
            <a:ext cx="3851434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Takut kenajisan upacara jika menyentuh darah atau mayat.</a:t>
            </a:r>
            <a:endParaRPr lang="en-US" sz="18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8625" y="5780603"/>
            <a:ext cx="358140" cy="447675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1872972" y="529863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Alasan Keselamatan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837724" y="5794177"/>
            <a:ext cx="3851434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Ketakutan akan bahaya penyamun masih berkeliaran.</a:t>
            </a:r>
            <a:endParaRPr lang="en-US" sz="185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37753" y="5394841"/>
            <a:ext cx="358140" cy="4476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1523405"/>
            <a:ext cx="7197923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Teks Alkitab: Lukas 10:33-35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837724" y="2586395"/>
            <a:ext cx="179427" cy="1261586"/>
          </a:xfrm>
          <a:prstGeom prst="roundRect">
            <a:avLst>
              <a:gd name="adj" fmla="val 56034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376124" y="2586395"/>
            <a:ext cx="3093363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Orang Samaria Tergerak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376124" y="3081933"/>
            <a:ext cx="6930152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"Seorang Samaria yang sedang dalam perjalanan melihat orang itu dan berasa kasihan."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1196697" y="4087297"/>
            <a:ext cx="179427" cy="878562"/>
          </a:xfrm>
          <a:prstGeom prst="roundRect">
            <a:avLst>
              <a:gd name="adj" fmla="val 56034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735098" y="4087297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Rawatan Segera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735098" y="4582835"/>
            <a:ext cx="6571178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"Merawat lukanya dengan minyak dan anggur, membebatnya."</a:t>
            </a:r>
            <a:endParaRPr lang="en-US" sz="1850" dirty="0"/>
          </a:p>
        </p:txBody>
      </p:sp>
      <p:sp>
        <p:nvSpPr>
          <p:cNvPr id="10" name="Shape 7"/>
          <p:cNvSpPr/>
          <p:nvPr/>
        </p:nvSpPr>
        <p:spPr>
          <a:xfrm>
            <a:off x="1555790" y="5205174"/>
            <a:ext cx="179427" cy="1261586"/>
          </a:xfrm>
          <a:prstGeom prst="roundRect">
            <a:avLst>
              <a:gd name="adj" fmla="val 56034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094190" y="5205174"/>
            <a:ext cx="3428881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Penginapan dan Penjagaan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2094190" y="5700712"/>
            <a:ext cx="6212086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"Membawanya ke rumah penginapan dan membayar untuk penjagaannya."</a:t>
            </a:r>
            <a:endParaRPr lang="en-US" sz="1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3055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88789" y="619839"/>
            <a:ext cx="7566422" cy="1325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200"/>
              </a:lnSpc>
              <a:buNone/>
            </a:pPr>
            <a:r>
              <a:rPr lang="en-US" sz="415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Visualisasi: Orang Samaria Yang Murah Hati</a:t>
            </a:r>
            <a:endParaRPr lang="en-US" sz="4150" dirty="0"/>
          </a:p>
        </p:txBody>
      </p:sp>
      <p:sp>
        <p:nvSpPr>
          <p:cNvPr id="4" name="Text 1"/>
          <p:cNvSpPr/>
          <p:nvPr/>
        </p:nvSpPr>
        <p:spPr>
          <a:xfrm>
            <a:off x="788789" y="2396133"/>
            <a:ext cx="3614142" cy="7437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850"/>
              </a:lnSpc>
              <a:buNone/>
            </a:pPr>
            <a:r>
              <a:rPr lang="en-US" sz="585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2</a:t>
            </a:r>
            <a:endParaRPr lang="en-US" sz="5850" dirty="0"/>
          </a:p>
        </p:txBody>
      </p:sp>
      <p:sp>
        <p:nvSpPr>
          <p:cNvPr id="5" name="Text 2"/>
          <p:cNvSpPr/>
          <p:nvPr/>
        </p:nvSpPr>
        <p:spPr>
          <a:xfrm>
            <a:off x="1270040" y="3421499"/>
            <a:ext cx="2651641" cy="3313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00"/>
              </a:lnSpc>
              <a:buNone/>
            </a:pPr>
            <a:r>
              <a:rPr lang="en-US" sz="205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Ubat Tradisional</a:t>
            </a:r>
            <a:endParaRPr lang="en-US" sz="2050" dirty="0"/>
          </a:p>
        </p:txBody>
      </p:sp>
      <p:sp>
        <p:nvSpPr>
          <p:cNvPr id="6" name="Text 3"/>
          <p:cNvSpPr/>
          <p:nvPr/>
        </p:nvSpPr>
        <p:spPr>
          <a:xfrm>
            <a:off x="788789" y="3887986"/>
            <a:ext cx="3614142" cy="7210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Minyak dan anggur sebagai antiseptik zaman dahulu.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4740950" y="2396133"/>
            <a:ext cx="3614261" cy="7437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850"/>
              </a:lnSpc>
              <a:buNone/>
            </a:pPr>
            <a:r>
              <a:rPr lang="en-US" sz="585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1</a:t>
            </a:r>
            <a:endParaRPr lang="en-US" sz="5850" dirty="0"/>
          </a:p>
        </p:txBody>
      </p:sp>
      <p:sp>
        <p:nvSpPr>
          <p:cNvPr id="8" name="Text 5"/>
          <p:cNvSpPr/>
          <p:nvPr/>
        </p:nvSpPr>
        <p:spPr>
          <a:xfrm>
            <a:off x="5222200" y="3421499"/>
            <a:ext cx="2651641" cy="3313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00"/>
              </a:lnSpc>
              <a:buNone/>
            </a:pPr>
            <a:r>
              <a:rPr lang="en-US" sz="205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Pengangkutan</a:t>
            </a:r>
            <a:endParaRPr lang="en-US" sz="2050" dirty="0"/>
          </a:p>
        </p:txBody>
      </p:sp>
      <p:sp>
        <p:nvSpPr>
          <p:cNvPr id="9" name="Text 6"/>
          <p:cNvSpPr/>
          <p:nvPr/>
        </p:nvSpPr>
        <p:spPr>
          <a:xfrm>
            <a:off x="4740950" y="3887986"/>
            <a:ext cx="3614261" cy="7210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Menggunakan keledainya sendiri untuk mangsa.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2764869" y="5397818"/>
            <a:ext cx="3614142" cy="7437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850"/>
              </a:lnSpc>
              <a:buNone/>
            </a:pPr>
            <a:r>
              <a:rPr lang="en-US" sz="585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2</a:t>
            </a:r>
            <a:endParaRPr lang="en-US" sz="5850" dirty="0"/>
          </a:p>
        </p:txBody>
      </p:sp>
      <p:sp>
        <p:nvSpPr>
          <p:cNvPr id="11" name="Text 8"/>
          <p:cNvSpPr/>
          <p:nvPr/>
        </p:nvSpPr>
        <p:spPr>
          <a:xfrm>
            <a:off x="3246120" y="6423184"/>
            <a:ext cx="2651641" cy="3313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00"/>
              </a:lnSpc>
              <a:buNone/>
            </a:pPr>
            <a:r>
              <a:rPr lang="en-US" sz="205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Dinar Perak</a:t>
            </a:r>
            <a:endParaRPr lang="en-US" sz="2050" dirty="0"/>
          </a:p>
        </p:txBody>
      </p:sp>
      <p:sp>
        <p:nvSpPr>
          <p:cNvPr id="12" name="Text 9"/>
          <p:cNvSpPr/>
          <p:nvPr/>
        </p:nvSpPr>
        <p:spPr>
          <a:xfrm>
            <a:off x="2764869" y="6889671"/>
            <a:ext cx="3614142" cy="7210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Wang yang dibayar untuk penjagaan mangsa.</a:t>
            </a:r>
            <a:endParaRPr lang="en-US" sz="1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67093" y="614720"/>
            <a:ext cx="7582614" cy="1312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150"/>
              </a:lnSpc>
              <a:buNone/>
            </a:pPr>
            <a:r>
              <a:rPr lang="en-US" sz="41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Peta Minda: Tindakan Orang Samaria</a:t>
            </a:r>
            <a:endParaRPr lang="en-US" sz="41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7093" y="2261354"/>
            <a:ext cx="1115258" cy="133838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716917" y="2484358"/>
            <a:ext cx="2624257" cy="328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Melihat</a:t>
            </a:r>
            <a:endParaRPr lang="en-US" sz="2050" dirty="0"/>
          </a:p>
        </p:txBody>
      </p:sp>
      <p:sp>
        <p:nvSpPr>
          <p:cNvPr id="6" name="Text 2"/>
          <p:cNvSpPr/>
          <p:nvPr/>
        </p:nvSpPr>
        <p:spPr>
          <a:xfrm>
            <a:off x="7716917" y="2946202"/>
            <a:ext cx="6132790" cy="356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Memberi perhatian kepada yang menderita.</a:t>
            </a:r>
            <a:endParaRPr lang="en-US" sz="17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093" y="3599736"/>
            <a:ext cx="1115258" cy="133838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716917" y="3822740"/>
            <a:ext cx="2624257" cy="328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Berasa Kasihan</a:t>
            </a:r>
            <a:endParaRPr lang="en-US" sz="2050" dirty="0"/>
          </a:p>
        </p:txBody>
      </p:sp>
      <p:sp>
        <p:nvSpPr>
          <p:cNvPr id="9" name="Text 4"/>
          <p:cNvSpPr/>
          <p:nvPr/>
        </p:nvSpPr>
        <p:spPr>
          <a:xfrm>
            <a:off x="7716917" y="4284583"/>
            <a:ext cx="6132790" cy="356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Empati yang mendalam terhadap penderitaan orang lain.</a:t>
            </a:r>
            <a:endParaRPr lang="en-US" sz="17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093" y="4938117"/>
            <a:ext cx="1115258" cy="133838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716917" y="5161121"/>
            <a:ext cx="2624257" cy="328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Bertindak</a:t>
            </a:r>
            <a:endParaRPr lang="en-US" sz="2050" dirty="0"/>
          </a:p>
        </p:txBody>
      </p:sp>
      <p:sp>
        <p:nvSpPr>
          <p:cNvPr id="12" name="Text 6"/>
          <p:cNvSpPr/>
          <p:nvPr/>
        </p:nvSpPr>
        <p:spPr>
          <a:xfrm>
            <a:off x="7716917" y="5622965"/>
            <a:ext cx="6132790" cy="356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Memberi pertolongan praktikal dan segera.</a:t>
            </a:r>
            <a:endParaRPr lang="en-US" sz="17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7093" y="6276499"/>
            <a:ext cx="1115258" cy="1338382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7716917" y="6499503"/>
            <a:ext cx="2624257" cy="328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Berkorban</a:t>
            </a:r>
            <a:endParaRPr lang="en-US" sz="2050" dirty="0"/>
          </a:p>
        </p:txBody>
      </p:sp>
      <p:sp>
        <p:nvSpPr>
          <p:cNvPr id="15" name="Text 8"/>
          <p:cNvSpPr/>
          <p:nvPr/>
        </p:nvSpPr>
        <p:spPr>
          <a:xfrm>
            <a:off x="7716917" y="6961346"/>
            <a:ext cx="6132790" cy="356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Sanggup memberi masa, tenaga dan wang.</a:t>
            </a:r>
            <a:endParaRPr lang="en-US" sz="1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71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6650" y="641628"/>
            <a:ext cx="7510701" cy="13723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400"/>
              </a:lnSpc>
              <a:buNone/>
            </a:pPr>
            <a:r>
              <a:rPr lang="en-US" sz="43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Latar Belakang: Orang Samaria</a:t>
            </a:r>
            <a:endParaRPr lang="en-US" sz="4300" dirty="0"/>
          </a:p>
        </p:txBody>
      </p:sp>
      <p:sp>
        <p:nvSpPr>
          <p:cNvPr id="4" name="Shape 1"/>
          <p:cNvSpPr/>
          <p:nvPr/>
        </p:nvSpPr>
        <p:spPr>
          <a:xfrm>
            <a:off x="816650" y="2363867"/>
            <a:ext cx="7510701" cy="5224224"/>
          </a:xfrm>
          <a:prstGeom prst="roundRect">
            <a:avLst>
              <a:gd name="adj" fmla="val 1876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824270" y="2371487"/>
            <a:ext cx="7495461" cy="104179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1057513" y="2519005"/>
            <a:ext cx="3277433" cy="3733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180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Asal-Usul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4809053" y="2519005"/>
            <a:ext cx="3277433" cy="746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180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Keturunan campuran Yahudi-bukan Yahudi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824270" y="3413284"/>
            <a:ext cx="7495461" cy="104179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1057513" y="3560802"/>
            <a:ext cx="3277433" cy="3733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180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Status Sosial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4809053" y="3560802"/>
            <a:ext cx="3277433" cy="746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180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Dianggap "tidak suci" oleh orang Yahudi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824270" y="4455081"/>
            <a:ext cx="7495461" cy="104179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1057513" y="4602599"/>
            <a:ext cx="3277433" cy="3733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180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Hubungan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4809053" y="4602599"/>
            <a:ext cx="3277433" cy="746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180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Permusuhan etnik dan agama yang berabad lamanya</a:t>
            </a:r>
            <a:endParaRPr lang="en-US" sz="1800" dirty="0"/>
          </a:p>
        </p:txBody>
      </p:sp>
      <p:sp>
        <p:nvSpPr>
          <p:cNvPr id="14" name="Shape 11"/>
          <p:cNvSpPr/>
          <p:nvPr/>
        </p:nvSpPr>
        <p:spPr>
          <a:xfrm>
            <a:off x="824270" y="5496878"/>
            <a:ext cx="7495461" cy="104179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1057513" y="5644396"/>
            <a:ext cx="3277433" cy="3733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180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Interaksi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4809053" y="5644396"/>
            <a:ext cx="3277433" cy="746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180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Orang Yahudi biasanya tidak bergaul dengan Samaria</a:t>
            </a:r>
            <a:endParaRPr lang="en-US" sz="1800" dirty="0"/>
          </a:p>
        </p:txBody>
      </p:sp>
      <p:sp>
        <p:nvSpPr>
          <p:cNvPr id="17" name="Shape 14"/>
          <p:cNvSpPr/>
          <p:nvPr/>
        </p:nvSpPr>
        <p:spPr>
          <a:xfrm>
            <a:off x="824270" y="6538674"/>
            <a:ext cx="7495461" cy="104179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1057513" y="6686193"/>
            <a:ext cx="3277433" cy="3733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180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Ibadah</a:t>
            </a:r>
            <a:endParaRPr lang="en-US" sz="1800" dirty="0"/>
          </a:p>
        </p:txBody>
      </p:sp>
      <p:sp>
        <p:nvSpPr>
          <p:cNvPr id="19" name="Text 16"/>
          <p:cNvSpPr/>
          <p:nvPr/>
        </p:nvSpPr>
        <p:spPr>
          <a:xfrm>
            <a:off x="4809053" y="6686193"/>
            <a:ext cx="3277433" cy="746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180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Menyembah di Gunung Gerizim, bukan Yerusalem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2163604"/>
            <a:ext cx="7197923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Teks Alkitab: Lukas 10:36-37</a:t>
            </a:r>
            <a:endParaRPr lang="en-US" sz="44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124" y="3226594"/>
            <a:ext cx="572453" cy="57245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24124" y="4038362"/>
            <a:ext cx="2290048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Soalan Yesus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6324124" y="4533900"/>
            <a:ext cx="2290048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"Siapakah yang menjadi jiran kepada orang yang dirompak?"</a:t>
            </a:r>
            <a:endParaRPr lang="en-US" sz="18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3376" y="3226594"/>
            <a:ext cx="572453" cy="57245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913376" y="4038362"/>
            <a:ext cx="2290048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Jawapan Pakar Taurat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8913376" y="4885849"/>
            <a:ext cx="2290048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"Orang yang menunjukkan belas kasihan kepadanya."</a:t>
            </a:r>
            <a:endParaRPr lang="en-US" sz="18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02628" y="3226594"/>
            <a:ext cx="572453" cy="57245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1502628" y="4038362"/>
            <a:ext cx="2290048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Arahan Yesus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11502628" y="4533900"/>
            <a:ext cx="2290048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"Pergilah, dan berbuatlah demikian!"</a:t>
            </a:r>
            <a:endParaRPr lang="en-US" sz="18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9921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3818573"/>
            <a:ext cx="10816709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Peta Minda: Kejutan Dalam Perumpamaan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837724" y="4881563"/>
            <a:ext cx="4158734" cy="2521506"/>
          </a:xfrm>
          <a:prstGeom prst="roundRect">
            <a:avLst>
              <a:gd name="adj" fmla="val 3987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84659" y="5128498"/>
            <a:ext cx="3492460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"Musuh" Menjadi Pahlawan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84659" y="5624036"/>
            <a:ext cx="3664863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Orang Samaria yang dibenci justeru menjadi contoh kasih sejati. Ini membalikkan jangkaan pendengar.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5235773" y="4881563"/>
            <a:ext cx="4158734" cy="2521506"/>
          </a:xfrm>
          <a:prstGeom prst="roundRect">
            <a:avLst>
              <a:gd name="adj" fmla="val 3987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82709" y="5128498"/>
            <a:ext cx="3039547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Pemimpin Agama Gagal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5482709" y="5624036"/>
            <a:ext cx="3664863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Imam dan Lewi yang dihormati gagal menunjukkan kasih sejati. Ritual tanpa belas kasihan tidak bermakna.</a:t>
            </a:r>
            <a:endParaRPr lang="en-US" sz="1850" dirty="0"/>
          </a:p>
        </p:txBody>
      </p:sp>
      <p:sp>
        <p:nvSpPr>
          <p:cNvPr id="10" name="Shape 7"/>
          <p:cNvSpPr/>
          <p:nvPr/>
        </p:nvSpPr>
        <p:spPr>
          <a:xfrm>
            <a:off x="9633823" y="4881563"/>
            <a:ext cx="4158734" cy="2521506"/>
          </a:xfrm>
          <a:prstGeom prst="roundRect">
            <a:avLst>
              <a:gd name="adj" fmla="val 3987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880759" y="5128498"/>
            <a:ext cx="3664863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Definisi "Jiran" Diperluaskan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9880759" y="5975985"/>
            <a:ext cx="3664863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Bukan berdasarkan kaum atau lokasi, tetapi berdasarkan hubungan belas kasihan.</a:t>
            </a:r>
            <a:endParaRPr lang="en-US" sz="18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2234565"/>
            <a:ext cx="7376398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Maksud "Jiran" Yang Sebenar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37724" y="353687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Bukan Berdasarkan: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4128135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Lokasi (yang berdekatan)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837724" y="4594860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Bangsa atau kumpulan etnik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837724" y="5061585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Status sosial atau agama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837724" y="5528310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Hubungan yang sudah terjalin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7614761" y="353687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Tetapi Berdasarkan: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7614761" y="4128135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Keperluan yang wujud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7614761" y="4594860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Kesediaan untuk membantu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7614761" y="5061585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Tindakan belas kasihan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7614761" y="5528310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Pengorbanan diri untuk orang lain</a:t>
            </a:r>
            <a:endParaRPr lang="en-US" sz="18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101685"/>
            <a:ext cx="856238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Pengajaran Utama Perumpamaan</a:t>
            </a:r>
            <a:endParaRPr lang="en-US" sz="44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07638" y="2284452"/>
            <a:ext cx="2137529" cy="1357193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7988" y="2920246"/>
            <a:ext cx="336590" cy="42076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384482" y="2523768"/>
            <a:ext cx="2960489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Kasih Tanpa Sempadan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5384482" y="3019306"/>
            <a:ext cx="3933706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Melampaui halangan sosial dan budaya</a:t>
            </a:r>
            <a:endParaRPr lang="en-US" sz="1850" dirty="0"/>
          </a:p>
        </p:txBody>
      </p:sp>
      <p:sp>
        <p:nvSpPr>
          <p:cNvPr id="7" name="Shape 3"/>
          <p:cNvSpPr/>
          <p:nvPr/>
        </p:nvSpPr>
        <p:spPr>
          <a:xfrm>
            <a:off x="5204936" y="3656290"/>
            <a:ext cx="8527971" cy="15240"/>
          </a:xfrm>
          <a:prstGeom prst="roundRect">
            <a:avLst>
              <a:gd name="adj" fmla="val 659712"/>
            </a:avLst>
          </a:prstGeom>
          <a:solidFill>
            <a:srgbClr val="DABADD"/>
          </a:solidFill>
          <a:ln/>
        </p:spPr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8814" y="3701415"/>
            <a:ext cx="4275058" cy="1357193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3907988" y="4169569"/>
            <a:ext cx="336590" cy="4207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4200"/>
              </a:lnSpc>
              <a:buNone/>
            </a:pPr>
            <a:r>
              <a:rPr lang="en-US" sz="265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2</a:t>
            </a:r>
            <a:endParaRPr lang="en-US" sz="2650" dirty="0"/>
          </a:p>
        </p:txBody>
      </p:sp>
      <p:sp>
        <p:nvSpPr>
          <p:cNvPr id="10" name="Text 5"/>
          <p:cNvSpPr/>
          <p:nvPr/>
        </p:nvSpPr>
        <p:spPr>
          <a:xfrm>
            <a:off x="6453187" y="3940731"/>
            <a:ext cx="3055620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Tindakan Lebih Penting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6453187" y="4436269"/>
            <a:ext cx="4680823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Bukan hanya pengetahuan, tetapi pelaksanaan</a:t>
            </a:r>
            <a:endParaRPr lang="en-US" sz="1850" dirty="0"/>
          </a:p>
        </p:txBody>
      </p:sp>
      <p:sp>
        <p:nvSpPr>
          <p:cNvPr id="12" name="Shape 7"/>
          <p:cNvSpPr/>
          <p:nvPr/>
        </p:nvSpPr>
        <p:spPr>
          <a:xfrm>
            <a:off x="6273641" y="5073253"/>
            <a:ext cx="7459266" cy="15240"/>
          </a:xfrm>
          <a:prstGeom prst="roundRect">
            <a:avLst>
              <a:gd name="adj" fmla="val 659712"/>
            </a:avLst>
          </a:prstGeom>
          <a:solidFill>
            <a:srgbClr val="DABADD"/>
          </a:solidFill>
          <a:ln/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109" y="5118378"/>
            <a:ext cx="6412587" cy="1357193"/>
          </a:xfrm>
          <a:prstGeom prst="rect">
            <a:avLst/>
          </a:prstGeom>
        </p:spPr>
      </p:pic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8107" y="5586532"/>
            <a:ext cx="336590" cy="420767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7522012" y="5357693"/>
            <a:ext cx="300549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Definisi Jiran Diperluas</a:t>
            </a:r>
            <a:endParaRPr lang="en-US" sz="2200" dirty="0"/>
          </a:p>
        </p:txBody>
      </p:sp>
      <p:sp>
        <p:nvSpPr>
          <p:cNvPr id="16" name="Text 9"/>
          <p:cNvSpPr/>
          <p:nvPr/>
        </p:nvSpPr>
        <p:spPr>
          <a:xfrm>
            <a:off x="7522012" y="5853232"/>
            <a:ext cx="4639151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Sesiapa sahaja yang memerlukan bantuan kita</a:t>
            </a:r>
            <a:endParaRPr lang="en-US" sz="1850" dirty="0"/>
          </a:p>
        </p:txBody>
      </p:sp>
      <p:sp>
        <p:nvSpPr>
          <p:cNvPr id="17" name="Text 10"/>
          <p:cNvSpPr/>
          <p:nvPr/>
        </p:nvSpPr>
        <p:spPr>
          <a:xfrm>
            <a:off x="837724" y="6744772"/>
            <a:ext cx="12954952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"Pergilah, dan berbuatlah demikian!" Arahan Yesus yang jelas untuk kita mengikuti teladan orang Samaria.</a:t>
            </a:r>
            <a:endParaRPr lang="en-US" sz="18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24032" y="649367"/>
            <a:ext cx="7495937" cy="13849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450"/>
              </a:lnSpc>
              <a:buNone/>
            </a:pPr>
            <a:r>
              <a:rPr lang="en-US" sz="435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Peta Minda: Aplikasi Dalam Kehidupan Kita</a:t>
            </a:r>
            <a:endParaRPr lang="en-US" sz="4350" dirty="0"/>
          </a:p>
        </p:txBody>
      </p:sp>
      <p:sp>
        <p:nvSpPr>
          <p:cNvPr id="4" name="Shape 1"/>
          <p:cNvSpPr/>
          <p:nvPr/>
        </p:nvSpPr>
        <p:spPr>
          <a:xfrm>
            <a:off x="1088827" y="2387441"/>
            <a:ext cx="30480" cy="5192673"/>
          </a:xfrm>
          <a:prstGeom prst="roundRect">
            <a:avLst>
              <a:gd name="adj" fmla="val 324447"/>
            </a:avLst>
          </a:prstGeom>
          <a:solidFill>
            <a:srgbClr val="DABADD"/>
          </a:solidFill>
          <a:ln/>
        </p:spPr>
      </p:sp>
      <p:sp>
        <p:nvSpPr>
          <p:cNvPr id="5" name="Shape 2"/>
          <p:cNvSpPr/>
          <p:nvPr/>
        </p:nvSpPr>
        <p:spPr>
          <a:xfrm>
            <a:off x="1323201" y="2636996"/>
            <a:ext cx="706279" cy="30480"/>
          </a:xfrm>
          <a:prstGeom prst="roundRect">
            <a:avLst>
              <a:gd name="adj" fmla="val 324447"/>
            </a:avLst>
          </a:prstGeom>
          <a:solidFill>
            <a:srgbClr val="DABADD"/>
          </a:solidFill>
          <a:ln/>
        </p:spPr>
      </p:sp>
      <p:sp>
        <p:nvSpPr>
          <p:cNvPr id="6" name="Shape 3"/>
          <p:cNvSpPr/>
          <p:nvPr/>
        </p:nvSpPr>
        <p:spPr>
          <a:xfrm>
            <a:off x="823972" y="2387441"/>
            <a:ext cx="529709" cy="529709"/>
          </a:xfrm>
          <a:prstGeom prst="roundRect">
            <a:avLst>
              <a:gd name="adj" fmla="val 18669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615" y="2444532"/>
            <a:ext cx="332303" cy="41540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266117" y="2468285"/>
            <a:ext cx="2769989" cy="3462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Di Sekolah</a:t>
            </a:r>
            <a:endParaRPr lang="en-US" sz="2150" dirty="0"/>
          </a:p>
        </p:txBody>
      </p:sp>
      <p:sp>
        <p:nvSpPr>
          <p:cNvPr id="9" name="Text 5"/>
          <p:cNvSpPr/>
          <p:nvPr/>
        </p:nvSpPr>
        <p:spPr>
          <a:xfrm>
            <a:off x="2266117" y="2955727"/>
            <a:ext cx="6053852" cy="376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5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Menolong rakan yang diasingkan atau dibuli.</a:t>
            </a:r>
            <a:endParaRPr lang="en-US" sz="1850" dirty="0"/>
          </a:p>
        </p:txBody>
      </p:sp>
      <p:sp>
        <p:nvSpPr>
          <p:cNvPr id="10" name="Shape 6"/>
          <p:cNvSpPr/>
          <p:nvPr/>
        </p:nvSpPr>
        <p:spPr>
          <a:xfrm>
            <a:off x="1323201" y="4052888"/>
            <a:ext cx="706279" cy="30480"/>
          </a:xfrm>
          <a:prstGeom prst="roundRect">
            <a:avLst>
              <a:gd name="adj" fmla="val 324447"/>
            </a:avLst>
          </a:prstGeom>
          <a:solidFill>
            <a:srgbClr val="DABADD"/>
          </a:solidFill>
          <a:ln/>
        </p:spPr>
      </p:sp>
      <p:sp>
        <p:nvSpPr>
          <p:cNvPr id="11" name="Shape 7"/>
          <p:cNvSpPr/>
          <p:nvPr/>
        </p:nvSpPr>
        <p:spPr>
          <a:xfrm>
            <a:off x="823972" y="3803333"/>
            <a:ext cx="529709" cy="529709"/>
          </a:xfrm>
          <a:prstGeom prst="roundRect">
            <a:avLst>
              <a:gd name="adj" fmla="val 18669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615" y="3860423"/>
            <a:ext cx="332303" cy="415409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2266117" y="3884176"/>
            <a:ext cx="2769989" cy="3462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Di Rumah</a:t>
            </a:r>
            <a:endParaRPr lang="en-US" sz="2150" dirty="0"/>
          </a:p>
        </p:txBody>
      </p:sp>
      <p:sp>
        <p:nvSpPr>
          <p:cNvPr id="14" name="Text 9"/>
          <p:cNvSpPr/>
          <p:nvPr/>
        </p:nvSpPr>
        <p:spPr>
          <a:xfrm>
            <a:off x="2266117" y="4371618"/>
            <a:ext cx="6053852" cy="376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5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Mengutamakan keperluan ahli keluarga.</a:t>
            </a:r>
            <a:endParaRPr lang="en-US" sz="1850" dirty="0"/>
          </a:p>
        </p:txBody>
      </p:sp>
      <p:sp>
        <p:nvSpPr>
          <p:cNvPr id="15" name="Shape 10"/>
          <p:cNvSpPr/>
          <p:nvPr/>
        </p:nvSpPr>
        <p:spPr>
          <a:xfrm>
            <a:off x="1323201" y="5468779"/>
            <a:ext cx="706279" cy="30480"/>
          </a:xfrm>
          <a:prstGeom prst="roundRect">
            <a:avLst>
              <a:gd name="adj" fmla="val 324447"/>
            </a:avLst>
          </a:prstGeom>
          <a:solidFill>
            <a:srgbClr val="DABADD"/>
          </a:solidFill>
          <a:ln/>
        </p:spPr>
      </p:sp>
      <p:sp>
        <p:nvSpPr>
          <p:cNvPr id="16" name="Shape 11"/>
          <p:cNvSpPr/>
          <p:nvPr/>
        </p:nvSpPr>
        <p:spPr>
          <a:xfrm>
            <a:off x="823972" y="5219224"/>
            <a:ext cx="529709" cy="529709"/>
          </a:xfrm>
          <a:prstGeom prst="roundRect">
            <a:avLst>
              <a:gd name="adj" fmla="val 18669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5" y="5276314"/>
            <a:ext cx="332303" cy="415409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2266117" y="5300067"/>
            <a:ext cx="2769989" cy="3462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Di Komuniti</a:t>
            </a:r>
            <a:endParaRPr lang="en-US" sz="2150" dirty="0"/>
          </a:p>
        </p:txBody>
      </p:sp>
      <p:sp>
        <p:nvSpPr>
          <p:cNvPr id="19" name="Text 13"/>
          <p:cNvSpPr/>
          <p:nvPr/>
        </p:nvSpPr>
        <p:spPr>
          <a:xfrm>
            <a:off x="2266117" y="5787509"/>
            <a:ext cx="6053852" cy="376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5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Melayani yang kurang bernasib baik.</a:t>
            </a:r>
            <a:endParaRPr lang="en-US" sz="1850" dirty="0"/>
          </a:p>
        </p:txBody>
      </p:sp>
      <p:sp>
        <p:nvSpPr>
          <p:cNvPr id="20" name="Shape 14"/>
          <p:cNvSpPr/>
          <p:nvPr/>
        </p:nvSpPr>
        <p:spPr>
          <a:xfrm>
            <a:off x="1323201" y="6884670"/>
            <a:ext cx="706279" cy="30480"/>
          </a:xfrm>
          <a:prstGeom prst="roundRect">
            <a:avLst>
              <a:gd name="adj" fmla="val 324447"/>
            </a:avLst>
          </a:prstGeom>
          <a:solidFill>
            <a:srgbClr val="DABADD"/>
          </a:solidFill>
          <a:ln/>
        </p:spPr>
      </p:sp>
      <p:sp>
        <p:nvSpPr>
          <p:cNvPr id="21" name="Shape 15"/>
          <p:cNvSpPr/>
          <p:nvPr/>
        </p:nvSpPr>
        <p:spPr>
          <a:xfrm>
            <a:off x="823972" y="6635115"/>
            <a:ext cx="529709" cy="529709"/>
          </a:xfrm>
          <a:prstGeom prst="roundRect">
            <a:avLst>
              <a:gd name="adj" fmla="val 18669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2615" y="6692205"/>
            <a:ext cx="332303" cy="415409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2266117" y="6715958"/>
            <a:ext cx="2769989" cy="3462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Di Dunia</a:t>
            </a:r>
            <a:endParaRPr lang="en-US" sz="2150" dirty="0"/>
          </a:p>
        </p:txBody>
      </p:sp>
      <p:sp>
        <p:nvSpPr>
          <p:cNvPr id="24" name="Text 17"/>
          <p:cNvSpPr/>
          <p:nvPr/>
        </p:nvSpPr>
        <p:spPr>
          <a:xfrm>
            <a:off x="2266117" y="7203400"/>
            <a:ext cx="6053852" cy="376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5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Prihatin terhadap penderitaan global.</a:t>
            </a:r>
            <a:endParaRPr lang="en-US" sz="18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8078" y="644843"/>
            <a:ext cx="5499973" cy="6873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400"/>
              </a:lnSpc>
              <a:buNone/>
            </a:pPr>
            <a:r>
              <a:rPr lang="en-US" sz="43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Soalan Refleksi</a:t>
            </a:r>
            <a:endParaRPr lang="en-US" sz="4300" dirty="0"/>
          </a:p>
        </p:txBody>
      </p:sp>
      <p:sp>
        <p:nvSpPr>
          <p:cNvPr id="4" name="Shape 1"/>
          <p:cNvSpPr/>
          <p:nvPr/>
        </p:nvSpPr>
        <p:spPr>
          <a:xfrm>
            <a:off x="818078" y="1682710"/>
            <a:ext cx="525899" cy="525899"/>
          </a:xfrm>
          <a:prstGeom prst="roundRect">
            <a:avLst>
              <a:gd name="adj" fmla="val 18668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16007" y="1739384"/>
            <a:ext cx="329922" cy="4124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50"/>
              </a:lnSpc>
              <a:buNone/>
            </a:pPr>
            <a:r>
              <a:rPr lang="en-US" sz="255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1</a:t>
            </a:r>
            <a:endParaRPr lang="en-US" sz="2550" dirty="0"/>
          </a:p>
        </p:txBody>
      </p:sp>
      <p:sp>
        <p:nvSpPr>
          <p:cNvPr id="6" name="Text 3"/>
          <p:cNvSpPr/>
          <p:nvPr/>
        </p:nvSpPr>
        <p:spPr>
          <a:xfrm>
            <a:off x="1577697" y="1762958"/>
            <a:ext cx="2749987" cy="343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Identifikasi Diri</a:t>
            </a:r>
            <a:endParaRPr lang="en-US" sz="2150" dirty="0"/>
          </a:p>
        </p:txBody>
      </p:sp>
      <p:sp>
        <p:nvSpPr>
          <p:cNvPr id="7" name="Text 4"/>
          <p:cNvSpPr/>
          <p:nvPr/>
        </p:nvSpPr>
        <p:spPr>
          <a:xfrm>
            <a:off x="1577697" y="2246828"/>
            <a:ext cx="6748224" cy="7477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180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Adakah saya lebih cenderung menjadi seperti imam, orang Lewi atau orang Samaria?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818078" y="3461980"/>
            <a:ext cx="525899" cy="525899"/>
          </a:xfrm>
          <a:prstGeom prst="roundRect">
            <a:avLst>
              <a:gd name="adj" fmla="val 18668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16007" y="3518654"/>
            <a:ext cx="329922" cy="4124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50"/>
              </a:lnSpc>
              <a:buNone/>
            </a:pPr>
            <a:r>
              <a:rPr lang="en-US" sz="255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2</a:t>
            </a:r>
            <a:endParaRPr lang="en-US" sz="2550" dirty="0"/>
          </a:p>
        </p:txBody>
      </p:sp>
      <p:sp>
        <p:nvSpPr>
          <p:cNvPr id="10" name="Text 7"/>
          <p:cNvSpPr/>
          <p:nvPr/>
        </p:nvSpPr>
        <p:spPr>
          <a:xfrm>
            <a:off x="1577697" y="3542228"/>
            <a:ext cx="2749987" cy="343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Lokaliti Keadaan</a:t>
            </a:r>
            <a:endParaRPr lang="en-US" sz="2150" dirty="0"/>
          </a:p>
        </p:txBody>
      </p:sp>
      <p:sp>
        <p:nvSpPr>
          <p:cNvPr id="11" name="Text 8"/>
          <p:cNvSpPr/>
          <p:nvPr/>
        </p:nvSpPr>
        <p:spPr>
          <a:xfrm>
            <a:off x="1577697" y="4026098"/>
            <a:ext cx="6748224" cy="3738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180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Apakah "jalan raya Yerikho" di komuniti kami hari ini?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818078" y="4867394"/>
            <a:ext cx="525899" cy="525899"/>
          </a:xfrm>
          <a:prstGeom prst="roundRect">
            <a:avLst>
              <a:gd name="adj" fmla="val 18668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916007" y="4924068"/>
            <a:ext cx="329922" cy="4124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50"/>
              </a:lnSpc>
              <a:buNone/>
            </a:pPr>
            <a:r>
              <a:rPr lang="en-US" sz="255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3</a:t>
            </a:r>
            <a:endParaRPr lang="en-US" sz="2550" dirty="0"/>
          </a:p>
        </p:txBody>
      </p:sp>
      <p:sp>
        <p:nvSpPr>
          <p:cNvPr id="14" name="Text 11"/>
          <p:cNvSpPr/>
          <p:nvPr/>
        </p:nvSpPr>
        <p:spPr>
          <a:xfrm>
            <a:off x="1577697" y="4947642"/>
            <a:ext cx="2749987" cy="343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Melewati Sempadan</a:t>
            </a:r>
            <a:endParaRPr lang="en-US" sz="2150" dirty="0"/>
          </a:p>
        </p:txBody>
      </p:sp>
      <p:sp>
        <p:nvSpPr>
          <p:cNvPr id="15" name="Text 12"/>
          <p:cNvSpPr/>
          <p:nvPr/>
        </p:nvSpPr>
        <p:spPr>
          <a:xfrm>
            <a:off x="1577697" y="5431512"/>
            <a:ext cx="6748224" cy="7477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180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Siapakah yang dianggap "orang Samaria" dalam konteks kehidupan saya?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818078" y="6646664"/>
            <a:ext cx="525899" cy="525899"/>
          </a:xfrm>
          <a:prstGeom prst="roundRect">
            <a:avLst>
              <a:gd name="adj" fmla="val 18668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916007" y="6703338"/>
            <a:ext cx="329922" cy="4124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50"/>
              </a:lnSpc>
              <a:buNone/>
            </a:pPr>
            <a:r>
              <a:rPr lang="en-US" sz="255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4</a:t>
            </a:r>
            <a:endParaRPr lang="en-US" sz="2550" dirty="0"/>
          </a:p>
        </p:txBody>
      </p:sp>
      <p:sp>
        <p:nvSpPr>
          <p:cNvPr id="18" name="Text 15"/>
          <p:cNvSpPr/>
          <p:nvPr/>
        </p:nvSpPr>
        <p:spPr>
          <a:xfrm>
            <a:off x="1577697" y="6726912"/>
            <a:ext cx="2749987" cy="343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Tindakan Konkrit</a:t>
            </a:r>
            <a:endParaRPr lang="en-US" sz="2150" dirty="0"/>
          </a:p>
        </p:txBody>
      </p:sp>
      <p:sp>
        <p:nvSpPr>
          <p:cNvPr id="19" name="Text 16"/>
          <p:cNvSpPr/>
          <p:nvPr/>
        </p:nvSpPr>
        <p:spPr>
          <a:xfrm>
            <a:off x="1577697" y="7210782"/>
            <a:ext cx="6748224" cy="3738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180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Bagaimana saya boleh "pergi dan berbuat demikian"?</a:t>
            </a:r>
            <a:endParaRPr lang="en-US" sz="1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470184"/>
            <a:ext cx="7519988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Aktiviti Kelas: Senario Moden</a:t>
            </a:r>
            <a:endParaRPr lang="en-US" sz="44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724" y="2652951"/>
            <a:ext cx="4118848" cy="254555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37724" y="5497711"/>
            <a:ext cx="3010257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Membantu Warga Emas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837724" y="5993249"/>
            <a:ext cx="4118848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Bagaimana kita boleh membantu orang tua dalam komuniti kita?</a:t>
            </a:r>
            <a:endParaRPr lang="en-US" sz="18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5776" y="2652951"/>
            <a:ext cx="4118848" cy="254555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55776" y="549771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Bantuan di Sekolah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255776" y="5993249"/>
            <a:ext cx="4118848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Mengenalpasti rakan yang memerlukan sokongan di sekolah.</a:t>
            </a:r>
            <a:endParaRPr lang="en-US" sz="18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3828" y="2652951"/>
            <a:ext cx="4118848" cy="254555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73828" y="549771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Kerja Komuniti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9673828" y="5993249"/>
            <a:ext cx="4118848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Peluang sukarelawan untuk membantu golongan kurang bernasib baik.</a:t>
            </a:r>
            <a:endParaRPr lang="en-US" sz="18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87573" y="461605"/>
            <a:ext cx="3950137" cy="493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850"/>
              </a:lnSpc>
              <a:buNone/>
            </a:pPr>
            <a:r>
              <a:rPr lang="en-US" sz="31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Cabaran Praktikal</a:t>
            </a:r>
            <a:endParaRPr lang="en-US" sz="31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573" y="1291114"/>
            <a:ext cx="13455253" cy="753487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87573" y="9014817"/>
            <a:ext cx="13455253" cy="268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Cabaran ini mungkin sukar, tetapi membantu kita membina kebiasaan dan sifat belas kasihan seperti orang Samaria.</a:t>
            </a:r>
            <a:endParaRPr lang="en-US" sz="13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2699" y="2017038"/>
            <a:ext cx="6669048" cy="5400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250"/>
              </a:lnSpc>
              <a:buNone/>
            </a:pPr>
            <a:r>
              <a:rPr lang="en-US" sz="34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Peta Minda: Prinsip Belas Kasihan</a:t>
            </a:r>
            <a:endParaRPr lang="en-US" sz="34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0319" y="3043952"/>
            <a:ext cx="2548414" cy="2548414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5537" y="3043952"/>
            <a:ext cx="2548533" cy="2548533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0874" y="3043952"/>
            <a:ext cx="2548533" cy="2548533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6211" y="3043952"/>
            <a:ext cx="2548533" cy="2548533"/>
          </a:xfrm>
          <a:prstGeom prst="rect">
            <a:avLst/>
          </a:prstGeom>
        </p:spPr>
      </p:pic>
      <p:pic>
        <p:nvPicPr>
          <p:cNvPr id="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1548" y="3043952"/>
            <a:ext cx="2548533" cy="2548533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642699" y="5918716"/>
            <a:ext cx="13345001" cy="293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Prinsip belas kasihan bermula dengan kesedaran dan berakhir dengan komitmen jangka panjang untuk membantu.</a:t>
            </a:r>
            <a:endParaRPr lang="en-US" sz="1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041797"/>
            <a:ext cx="563249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Doa Dan Renungan</a:t>
            </a:r>
            <a:endParaRPr lang="en-US" sz="4400" dirty="0"/>
          </a:p>
        </p:txBody>
      </p:sp>
      <p:sp>
        <p:nvSpPr>
          <p:cNvPr id="3" name="Shape 1"/>
          <p:cNvSpPr/>
          <p:nvPr/>
        </p:nvSpPr>
        <p:spPr>
          <a:xfrm>
            <a:off x="837724" y="2224564"/>
            <a:ext cx="2159079" cy="1357193"/>
          </a:xfrm>
          <a:prstGeom prst="roundRect">
            <a:avLst>
              <a:gd name="adj" fmla="val 7408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8909" y="2692718"/>
            <a:ext cx="336590" cy="42076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236119" y="2463879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Syukur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3236119" y="2959417"/>
            <a:ext cx="5260181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Bersyukur kerana Tuhan mengasihi kita tanpa syarat.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3116461" y="3566517"/>
            <a:ext cx="10556558" cy="15240"/>
          </a:xfrm>
          <a:prstGeom prst="roundRect">
            <a:avLst>
              <a:gd name="adj" fmla="val 659712"/>
            </a:avLst>
          </a:prstGeom>
          <a:solidFill>
            <a:srgbClr val="DABADD"/>
          </a:solidFill>
          <a:ln/>
        </p:spPr>
      </p:sp>
      <p:sp>
        <p:nvSpPr>
          <p:cNvPr id="8" name="Shape 5"/>
          <p:cNvSpPr/>
          <p:nvPr/>
        </p:nvSpPr>
        <p:spPr>
          <a:xfrm>
            <a:off x="837724" y="3701415"/>
            <a:ext cx="4318278" cy="1357193"/>
          </a:xfrm>
          <a:prstGeom prst="roundRect">
            <a:avLst>
              <a:gd name="adj" fmla="val 7408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8568" y="4169569"/>
            <a:ext cx="336590" cy="420767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395317" y="394073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Permohonan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5395317" y="4436269"/>
            <a:ext cx="407967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Minta roh belas kasihan yang lebih besar.</a:t>
            </a:r>
            <a:endParaRPr lang="en-US" sz="1850" dirty="0"/>
          </a:p>
        </p:txBody>
      </p:sp>
      <p:sp>
        <p:nvSpPr>
          <p:cNvPr id="12" name="Shape 8"/>
          <p:cNvSpPr/>
          <p:nvPr/>
        </p:nvSpPr>
        <p:spPr>
          <a:xfrm>
            <a:off x="5275659" y="5043368"/>
            <a:ext cx="8397359" cy="15240"/>
          </a:xfrm>
          <a:prstGeom prst="roundRect">
            <a:avLst>
              <a:gd name="adj" fmla="val 659712"/>
            </a:avLst>
          </a:prstGeom>
          <a:solidFill>
            <a:srgbClr val="DABADD"/>
          </a:solidFill>
          <a:ln/>
        </p:spPr>
      </p:sp>
      <p:sp>
        <p:nvSpPr>
          <p:cNvPr id="13" name="Shape 9"/>
          <p:cNvSpPr/>
          <p:nvPr/>
        </p:nvSpPr>
        <p:spPr>
          <a:xfrm>
            <a:off x="837724" y="5178266"/>
            <a:ext cx="6477476" cy="1357193"/>
          </a:xfrm>
          <a:prstGeom prst="roundRect">
            <a:avLst>
              <a:gd name="adj" fmla="val 7408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8107" y="5646420"/>
            <a:ext cx="336590" cy="420767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554516" y="5417582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Komitmen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7554516" y="5913120"/>
            <a:ext cx="467677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Berjanji menjadi "jiran" kepada sesiapa sahaja.</a:t>
            </a:r>
            <a:endParaRPr lang="en-US" sz="1850" dirty="0"/>
          </a:p>
        </p:txBody>
      </p:sp>
      <p:sp>
        <p:nvSpPr>
          <p:cNvPr id="17" name="Text 12"/>
          <p:cNvSpPr/>
          <p:nvPr/>
        </p:nvSpPr>
        <p:spPr>
          <a:xfrm>
            <a:off x="837724" y="6804660"/>
            <a:ext cx="12954952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"Pergilah, dan berbuatlah demikian!" Biarkan kata-kata Yesus ini terus bergema dalam hati dan tindakan kita setiap hari.</a:t>
            </a:r>
            <a:endParaRPr lang="en-US" sz="18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9921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3818573"/>
            <a:ext cx="6486049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Kesimpulan Dan Penutup</a:t>
            </a:r>
            <a:endParaRPr lang="en-US" sz="44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724" y="4923353"/>
            <a:ext cx="598408" cy="59840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675448" y="5023604"/>
            <a:ext cx="2176582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Perubahan Perspektif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1675448" y="5871091"/>
            <a:ext cx="2176582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Dari "Siapakah jiranku?" menjadi "Adakah saya jiran yang baik?"</a:t>
            </a:r>
            <a:endParaRPr lang="en-US" sz="18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1233" y="4923353"/>
            <a:ext cx="598408" cy="59840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988957" y="5023604"/>
            <a:ext cx="2176582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Kasih Universal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4988957" y="5519142"/>
            <a:ext cx="2176582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Belas kasihan tidak mengenal sempadan sosial atau budaya.</a:t>
            </a:r>
            <a:endParaRPr lang="en-US" sz="1850" dirty="0"/>
          </a:p>
        </p:txBody>
      </p:sp>
      <p:sp>
        <p:nvSpPr>
          <p:cNvPr id="10" name="Shape 5"/>
          <p:cNvSpPr/>
          <p:nvPr/>
        </p:nvSpPr>
        <p:spPr>
          <a:xfrm>
            <a:off x="7494627" y="4911447"/>
            <a:ext cx="538520" cy="622340"/>
          </a:xfrm>
          <a:prstGeom prst="roundRect">
            <a:avLst>
              <a:gd name="adj" fmla="val 10188"/>
            </a:avLst>
          </a:prstGeom>
          <a:solidFill>
            <a:srgbClr val="E6E6E7"/>
          </a:solidFill>
          <a:ln/>
        </p:spPr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4743" y="4923353"/>
            <a:ext cx="598408" cy="598408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8302466" y="5023604"/>
            <a:ext cx="2176582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Panggilan Tindakan</a:t>
            </a:r>
            <a:endParaRPr lang="en-US" sz="2200" dirty="0"/>
          </a:p>
        </p:txBody>
      </p:sp>
      <p:sp>
        <p:nvSpPr>
          <p:cNvPr id="13" name="Text 7"/>
          <p:cNvSpPr/>
          <p:nvPr/>
        </p:nvSpPr>
        <p:spPr>
          <a:xfrm>
            <a:off x="8302466" y="5871091"/>
            <a:ext cx="2176582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Yesus memanggil kita untuk mengasihi seperti orang Samaria.</a:t>
            </a:r>
            <a:endParaRPr lang="en-US" sz="185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78252" y="4923353"/>
            <a:ext cx="598408" cy="598408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11615976" y="5023604"/>
            <a:ext cx="2176701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Cabaran Hidup</a:t>
            </a:r>
            <a:endParaRPr lang="en-US" sz="2200" dirty="0"/>
          </a:p>
        </p:txBody>
      </p:sp>
      <p:sp>
        <p:nvSpPr>
          <p:cNvPr id="16" name="Text 9"/>
          <p:cNvSpPr/>
          <p:nvPr/>
        </p:nvSpPr>
        <p:spPr>
          <a:xfrm>
            <a:off x="11615976" y="5519142"/>
            <a:ext cx="2176701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Jadilah orang yang menunjukkan belas kasihan kepada semua.</a:t>
            </a:r>
            <a:endParaRPr lang="en-US" sz="1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2025-05-08T03:05:57Z</dcterms:created>
  <dcterms:modified xsi:type="dcterms:W3CDTF">2025-05-08T03:05:57Z</dcterms:modified>
</cp:coreProperties>
</file>