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4630400" cy="8229600"/>
  <p:notesSz cx="8229600" cy="14630400"/>
  <p:embeddedFontLst>
    <p:embeddedFont>
      <p:font typeface="Nunito Semi Bold" panose="020B0604020202020204" charset="0"/>
      <p:regular r:id="rId38"/>
    </p:embeddedFont>
    <p:embeddedFont>
      <p:font typeface="PT Sans" panose="020B0503020203020204" pitchFamily="34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18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51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6.png"/><Relationship Id="rId5" Type="http://schemas.openxmlformats.org/officeDocument/2006/relationships/image" Target="../media/image34.png"/><Relationship Id="rId10" Type="http://schemas.openxmlformats.org/officeDocument/2006/relationships/image" Target="../media/image68.png"/><Relationship Id="rId4" Type="http://schemas.openxmlformats.org/officeDocument/2006/relationships/image" Target="../media/image65.pn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10" Type="http://schemas.openxmlformats.org/officeDocument/2006/relationships/image" Target="../media/image11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986558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Kelas Alkitab: Misi 70 Murid (Lukas 10:1–20)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24124" y="4352426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Kita akan meneroka kisah Yesus mengutus 70 murid dalam Lukas 10:1-20.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324124" y="4788813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Pelajaran ini dilengkapi dengan ilustrasi dan mind map untuk membantu pemahaman anda.</a:t>
            </a:r>
            <a:endParaRPr lang="en-US" sz="1850" dirty="0"/>
          </a:p>
        </p:txBody>
      </p:sp>
      <p:sp>
        <p:nvSpPr>
          <p:cNvPr id="6" name="Shape 3"/>
          <p:cNvSpPr/>
          <p:nvPr/>
        </p:nvSpPr>
        <p:spPr>
          <a:xfrm>
            <a:off x="6324124" y="5841921"/>
            <a:ext cx="382905" cy="382905"/>
          </a:xfrm>
          <a:prstGeom prst="roundRect">
            <a:avLst>
              <a:gd name="adj" fmla="val 23878209"/>
            </a:avLst>
          </a:prstGeom>
          <a:solidFill>
            <a:srgbClr val="205CE6"/>
          </a:solidFill>
          <a:ln w="7620">
            <a:solidFill>
              <a:srgbClr val="4D4D5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62355" y="5984558"/>
            <a:ext cx="106323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PT Sans Medium" pitchFamily="34" charset="0"/>
                <a:ea typeface="PT Sans Medium" pitchFamily="34" charset="-122"/>
                <a:cs typeface="PT Sans Medium" pitchFamily="34" charset="-120"/>
              </a:rPr>
              <a:t>33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6826687" y="5824061"/>
            <a:ext cx="1898750" cy="418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350" b="1" dirty="0" err="1">
                <a:solidFill>
                  <a:srgbClr val="FFFFFF"/>
                </a:solidFill>
                <a:latin typeface="PT Sans Bold" pitchFamily="34" charset="0"/>
                <a:ea typeface="PT Sans Bold" pitchFamily="34" charset="-122"/>
                <a:cs typeface="PT Sans Bold" pitchFamily="34" charset="-120"/>
              </a:rPr>
              <a:t>Pr</a:t>
            </a:r>
            <a:r>
              <a:rPr lang="en-US" sz="2350" b="1" dirty="0">
                <a:solidFill>
                  <a:srgbClr val="FFFFFF"/>
                </a:solidFill>
                <a:latin typeface="PT Sans Bold" pitchFamily="34" charset="0"/>
                <a:ea typeface="PT Sans Bold" pitchFamily="34" charset="-122"/>
                <a:cs typeface="PT Sans Bold" pitchFamily="34" charset="-120"/>
              </a:rPr>
              <a:t> Rikho Jafry</a:t>
            </a:r>
            <a:endParaRPr lang="en-US" sz="2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4215884"/>
            <a:ext cx="5707737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Objektif Pembelajaran</a:t>
            </a:r>
            <a:endParaRPr lang="en-US" sz="4400" b="1" dirty="0"/>
          </a:p>
        </p:txBody>
      </p:sp>
      <p:sp>
        <p:nvSpPr>
          <p:cNvPr id="4" name="Shape 1"/>
          <p:cNvSpPr/>
          <p:nvPr/>
        </p:nvSpPr>
        <p:spPr>
          <a:xfrm>
            <a:off x="837724" y="5278874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74" y="5336858"/>
            <a:ext cx="337899" cy="42243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615559" y="536114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Fahami Perikop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615559" y="5856684"/>
            <a:ext cx="334101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Memahami isi kandungan utama Lukas 10:1–20 dengan mendalam.</a:t>
            </a:r>
            <a:endParaRPr lang="en-US" sz="1850" dirty="0"/>
          </a:p>
        </p:txBody>
      </p:sp>
      <p:sp>
        <p:nvSpPr>
          <p:cNvPr id="8" name="Shape 4"/>
          <p:cNvSpPr/>
          <p:nvPr/>
        </p:nvSpPr>
        <p:spPr>
          <a:xfrm>
            <a:off x="5255776" y="5278874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6027" y="5336858"/>
            <a:ext cx="337899" cy="42243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33611" y="536114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Kenali Ajaran Yesus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6033611" y="5856684"/>
            <a:ext cx="334101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Mengenal ajaran Yesus tentang pelayanan dan menghadapi penolakan.</a:t>
            </a:r>
            <a:endParaRPr lang="en-US" sz="1850" dirty="0"/>
          </a:p>
        </p:txBody>
      </p:sp>
      <p:sp>
        <p:nvSpPr>
          <p:cNvPr id="12" name="Shape 7"/>
          <p:cNvSpPr/>
          <p:nvPr/>
        </p:nvSpPr>
        <p:spPr>
          <a:xfrm>
            <a:off x="9673828" y="5278874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4079" y="5336858"/>
            <a:ext cx="337899" cy="42243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451663" y="5361146"/>
            <a:ext cx="282285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Tingkatkan Keyakinan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0451663" y="5856684"/>
            <a:ext cx="334101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Membangun keyakinan untuk melayani Tuhan dalam kehidupan harian.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270403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Pengenalan Perikop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57270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Injil Lukas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16397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Ditulis oleh Lukas, seorang doktor dan sahabat Paulus.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762381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Menekankan pelayanan Yesus kepada semua orang.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5360789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Penuh dengan kisah-kisah perumpamaan unik.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614761" y="357270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Lukas 10:1-20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14761" y="416397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Menceritakan Yesus mengutus 70 murid.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7614761" y="4762381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Memberi arahan khusus untuk misi mereka.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614761" y="5360789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Menunjukkan reaksi murid selepas misi selesai.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4409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293" y="2739033"/>
            <a:ext cx="4224338" cy="528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Konteks Sejarah</a:t>
            </a:r>
            <a:endParaRPr lang="en-US" sz="3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293" y="3567589"/>
            <a:ext cx="448747" cy="44874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56467" y="3642836"/>
            <a:ext cx="2112169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Israel Kuno</a:t>
            </a:r>
            <a:endParaRPr lang="en-US" sz="1650" dirty="0"/>
          </a:p>
        </p:txBody>
      </p:sp>
      <p:sp>
        <p:nvSpPr>
          <p:cNvPr id="6" name="Text 2"/>
          <p:cNvSpPr/>
          <p:nvPr/>
        </p:nvSpPr>
        <p:spPr>
          <a:xfrm>
            <a:off x="1256467" y="4014430"/>
            <a:ext cx="1274564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Palestin berada di bawah pemerintahan Rom.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1256467" y="4409242"/>
            <a:ext cx="1274564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Masyarakat Yahudi menunggu Mesias.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293" y="5086707"/>
            <a:ext cx="448747" cy="44874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256467" y="5161955"/>
            <a:ext cx="2112169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Budaya Pengutusan</a:t>
            </a:r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1256467" y="5533549"/>
            <a:ext cx="1274564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Mengutus berpasangan memberikan kesaksian yang sah.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1256467" y="5928360"/>
            <a:ext cx="1274564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Memberi sokongan dan keselamatan.</a:t>
            </a:r>
            <a:endParaRPr lang="en-US" sz="14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293" y="6605826"/>
            <a:ext cx="448747" cy="44874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256467" y="6681073"/>
            <a:ext cx="2112169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Laluan Pelayanan</a:t>
            </a:r>
            <a:endParaRPr lang="en-US" sz="1650" dirty="0"/>
          </a:p>
        </p:txBody>
      </p:sp>
      <p:sp>
        <p:nvSpPr>
          <p:cNvPr id="14" name="Text 8"/>
          <p:cNvSpPr/>
          <p:nvPr/>
        </p:nvSpPr>
        <p:spPr>
          <a:xfrm>
            <a:off x="1256467" y="7052667"/>
            <a:ext cx="1274564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Murid diutus ke desa dan bandar sebelum Yesus tiba.</a:t>
            </a:r>
            <a:endParaRPr lang="en-US" sz="1400" dirty="0"/>
          </a:p>
        </p:txBody>
      </p:sp>
      <p:sp>
        <p:nvSpPr>
          <p:cNvPr id="15" name="Text 9"/>
          <p:cNvSpPr/>
          <p:nvPr/>
        </p:nvSpPr>
        <p:spPr>
          <a:xfrm>
            <a:off x="1256467" y="7447478"/>
            <a:ext cx="1274564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Mempersiapkan hati orang untuk menerima Yesus.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471732"/>
            <a:ext cx="632948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Yesus Bersama 70 Murid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593324" y="2534722"/>
            <a:ext cx="30480" cy="4223028"/>
          </a:xfrm>
          <a:prstGeom prst="roundRect">
            <a:avLst>
              <a:gd name="adj" fmla="val 1178055"/>
            </a:avLst>
          </a:prstGeom>
          <a:solidFill>
            <a:srgbClr val="FFFFFF">
              <a:alpha val="24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832104" y="2788682"/>
            <a:ext cx="718066" cy="30480"/>
          </a:xfrm>
          <a:prstGeom prst="roundRect">
            <a:avLst>
              <a:gd name="adj" fmla="val 1178055"/>
            </a:avLst>
          </a:prstGeom>
          <a:solidFill>
            <a:srgbClr val="F2B42D"/>
          </a:solidFill>
          <a:ln/>
        </p:spPr>
      </p:sp>
      <p:sp>
        <p:nvSpPr>
          <p:cNvPr id="6" name="Shape 3"/>
          <p:cNvSpPr/>
          <p:nvPr/>
        </p:nvSpPr>
        <p:spPr>
          <a:xfrm>
            <a:off x="6324064" y="2534722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315" y="2592705"/>
            <a:ext cx="337899" cy="42243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790259" y="261699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Pemilihan Murid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7790259" y="3112532"/>
            <a:ext cx="60024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Yesus memilih 70 murid selain 12 rasul.</a:t>
            </a:r>
            <a:endParaRPr lang="en-US" sz="1850" dirty="0"/>
          </a:p>
        </p:txBody>
      </p:sp>
      <p:sp>
        <p:nvSpPr>
          <p:cNvPr id="10" name="Shape 6"/>
          <p:cNvSpPr/>
          <p:nvPr/>
        </p:nvSpPr>
        <p:spPr>
          <a:xfrm>
            <a:off x="6832104" y="4228267"/>
            <a:ext cx="718066" cy="30480"/>
          </a:xfrm>
          <a:prstGeom prst="roundRect">
            <a:avLst>
              <a:gd name="adj" fmla="val 1178055"/>
            </a:avLst>
          </a:prstGeom>
          <a:solidFill>
            <a:srgbClr val="D7425E"/>
          </a:solidFill>
          <a:ln/>
        </p:spPr>
      </p:sp>
      <p:sp>
        <p:nvSpPr>
          <p:cNvPr id="11" name="Shape 7"/>
          <p:cNvSpPr/>
          <p:nvPr/>
        </p:nvSpPr>
        <p:spPr>
          <a:xfrm>
            <a:off x="6324064" y="3974306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315" y="4032290"/>
            <a:ext cx="337899" cy="42243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790259" y="405657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Pemberian Arahan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7790259" y="4552117"/>
            <a:ext cx="60024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Yesus memberi panduan khusus untuk misi mereka.</a:t>
            </a:r>
            <a:endParaRPr lang="en-US" sz="1850" dirty="0"/>
          </a:p>
        </p:txBody>
      </p:sp>
      <p:sp>
        <p:nvSpPr>
          <p:cNvPr id="15" name="Shape 10"/>
          <p:cNvSpPr/>
          <p:nvPr/>
        </p:nvSpPr>
        <p:spPr>
          <a:xfrm>
            <a:off x="6832104" y="5667851"/>
            <a:ext cx="718066" cy="30480"/>
          </a:xfrm>
          <a:prstGeom prst="roundRect">
            <a:avLst>
              <a:gd name="adj" fmla="val 1178055"/>
            </a:avLst>
          </a:prstGeom>
          <a:solidFill>
            <a:srgbClr val="DD785E"/>
          </a:solidFill>
          <a:ln/>
        </p:spPr>
      </p:sp>
      <p:sp>
        <p:nvSpPr>
          <p:cNvPr id="16" name="Shape 11"/>
          <p:cNvSpPr/>
          <p:nvPr/>
        </p:nvSpPr>
        <p:spPr>
          <a:xfrm>
            <a:off x="6324064" y="5413891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4315" y="5471874"/>
            <a:ext cx="337899" cy="42243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790259" y="549616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Pengutusan</a:t>
            </a:r>
            <a:endParaRPr lang="en-US" sz="2200" dirty="0"/>
          </a:p>
        </p:txBody>
      </p:sp>
      <p:sp>
        <p:nvSpPr>
          <p:cNvPr id="19" name="Text 13"/>
          <p:cNvSpPr/>
          <p:nvPr/>
        </p:nvSpPr>
        <p:spPr>
          <a:xfrm>
            <a:off x="7790259" y="5991701"/>
            <a:ext cx="60024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Mereka diutus berpasangan ke setiap kota yang akan dikunjungi Yesus.</a:t>
            </a:r>
            <a:endParaRPr lang="en-US" sz="1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54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2717" y="614958"/>
            <a:ext cx="7578566" cy="1315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Ayat-ayat Utama (Lukas 10:1–2)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782717" y="2265997"/>
            <a:ext cx="3677483" cy="3459599"/>
          </a:xfrm>
          <a:prstGeom prst="roundRect">
            <a:avLst>
              <a:gd name="adj" fmla="val 9697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9176" y="2512457"/>
            <a:ext cx="2631043" cy="3288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Lukas 10:1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1029176" y="2975491"/>
            <a:ext cx="3184565" cy="2145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"Kemudian Tuhan menunjuk tujuh puluh murid yang lain dan mengutus mereka berdua-dua mendahului-Nya ke setiap kota dan tempat yang hendak dikunjungi-Nya."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3800" y="2265997"/>
            <a:ext cx="3677483" cy="3459599"/>
          </a:xfrm>
          <a:prstGeom prst="roundRect">
            <a:avLst>
              <a:gd name="adj" fmla="val 9697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30259" y="2512457"/>
            <a:ext cx="2631043" cy="3288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Lukas 10:2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4930259" y="2975491"/>
            <a:ext cx="3184565" cy="2503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"Kata-Nya kepada mereka: 'Tuaian memang banyak, tetapi pekerja sedikit. Karena itu mintalah kepada Tuan yang empunya tuaian, supaya Ia mengirimkan pekerja-pekerja untuk tuaian itu.'"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82717" y="5949196"/>
            <a:ext cx="7578566" cy="1671280"/>
          </a:xfrm>
          <a:prstGeom prst="roundRect">
            <a:avLst>
              <a:gd name="adj" fmla="val 20072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9176" y="6195655"/>
            <a:ext cx="2631043" cy="3288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Maknanya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1029176" y="6658689"/>
            <a:ext cx="7085648" cy="71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Banyak orang siap menerima Injil, tetapi kekurangan orang yang membawa pesan tersebut.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7807166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Tuaian Banyak, Pekerja Sedikit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872972" y="249305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Tuaian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2988588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Jiwa-jiwa yang siap menerima kebenaran.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3898225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Peluang pelayanan yang menunggu.</a:t>
            </a:r>
            <a:endParaRPr lang="en-US" sz="18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966" y="3360182"/>
            <a:ext cx="358140" cy="44767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941243" y="268450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Pekerja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9941243" y="3180040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Orang yang bersedia melayani.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9941243" y="3706654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Murid-murid yang setia.</a:t>
            </a:r>
            <a:endParaRPr lang="en-US" sz="18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8175" y="3360182"/>
            <a:ext cx="358140" cy="44767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941243" y="474809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Doa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9941243" y="5243632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Mohon pada Tuhan untuk mengirim pekerja.</a:t>
            </a:r>
            <a:endParaRPr lang="en-US" sz="1850" dirty="0"/>
          </a:p>
        </p:txBody>
      </p:sp>
      <p:sp>
        <p:nvSpPr>
          <p:cNvPr id="15" name="Text 9"/>
          <p:cNvSpPr/>
          <p:nvPr/>
        </p:nvSpPr>
        <p:spPr>
          <a:xfrm>
            <a:off x="9941243" y="6153269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Bergantung pada Tuhan, bukan usaha sendiri.</a:t>
            </a:r>
            <a:endParaRPr lang="en-US" sz="18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8175" y="5604391"/>
            <a:ext cx="358140" cy="447675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1872972" y="513111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Misi</a:t>
            </a:r>
            <a:endParaRPr lang="en-US" sz="2200" dirty="0"/>
          </a:p>
        </p:txBody>
      </p:sp>
      <p:sp>
        <p:nvSpPr>
          <p:cNvPr id="19" name="Text 11"/>
          <p:cNvSpPr/>
          <p:nvPr/>
        </p:nvSpPr>
        <p:spPr>
          <a:xfrm>
            <a:off x="837724" y="5626656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Pergi ke tempat-tempat baru.</a:t>
            </a:r>
            <a:endParaRPr lang="en-US" sz="1850" dirty="0"/>
          </a:p>
        </p:txBody>
      </p:sp>
      <p:sp>
        <p:nvSpPr>
          <p:cNvPr id="20" name="Text 12"/>
          <p:cNvSpPr/>
          <p:nvPr/>
        </p:nvSpPr>
        <p:spPr>
          <a:xfrm>
            <a:off x="837724" y="6153269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Membawa berita keselamatan.</a:t>
            </a:r>
            <a:endParaRPr lang="en-US" sz="185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3966" y="5604391"/>
            <a:ext cx="358140" cy="4476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367909"/>
            <a:ext cx="824364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Ajaran Yesus: Keperluan Pekerja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7724" y="2550676"/>
            <a:ext cx="2159079" cy="1357193"/>
          </a:xfrm>
          <a:prstGeom prst="roundRect">
            <a:avLst>
              <a:gd name="adj" fmla="val 26457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8909" y="3018830"/>
            <a:ext cx="336590" cy="42076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36119" y="278999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Melihat Keperluan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236119" y="3285530"/>
            <a:ext cx="444341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Kenali peluang pelayanan di sekeliling kita.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3116461" y="3892629"/>
            <a:ext cx="10556558" cy="15240"/>
          </a:xfrm>
          <a:prstGeom prst="roundRect">
            <a:avLst>
              <a:gd name="adj" fmla="val 2356110"/>
            </a:avLst>
          </a:prstGeom>
          <a:solidFill>
            <a:srgbClr val="F2B42D"/>
          </a:solidFill>
          <a:ln/>
        </p:spPr>
      </p:sp>
      <p:sp>
        <p:nvSpPr>
          <p:cNvPr id="8" name="Shape 5"/>
          <p:cNvSpPr/>
          <p:nvPr/>
        </p:nvSpPr>
        <p:spPr>
          <a:xfrm>
            <a:off x="837724" y="4027527"/>
            <a:ext cx="4318278" cy="1357193"/>
          </a:xfrm>
          <a:prstGeom prst="roundRect">
            <a:avLst>
              <a:gd name="adj" fmla="val 26457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568" y="4495681"/>
            <a:ext cx="336590" cy="42076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95317" y="426684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Berdoa untuk Pekerja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95317" y="4762381"/>
            <a:ext cx="448794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Mohon Tuhan kirim orang-orang yang tepat.</a:t>
            </a:r>
            <a:endParaRPr lang="en-US" sz="1850" dirty="0"/>
          </a:p>
        </p:txBody>
      </p:sp>
      <p:sp>
        <p:nvSpPr>
          <p:cNvPr id="12" name="Shape 8"/>
          <p:cNvSpPr/>
          <p:nvPr/>
        </p:nvSpPr>
        <p:spPr>
          <a:xfrm>
            <a:off x="5275659" y="5369481"/>
            <a:ext cx="8397359" cy="15240"/>
          </a:xfrm>
          <a:prstGeom prst="roundRect">
            <a:avLst>
              <a:gd name="adj" fmla="val 2356110"/>
            </a:avLst>
          </a:prstGeom>
          <a:solidFill>
            <a:srgbClr val="D7425E"/>
          </a:solidFill>
          <a:ln/>
        </p:spPr>
      </p:sp>
      <p:sp>
        <p:nvSpPr>
          <p:cNvPr id="13" name="Shape 9"/>
          <p:cNvSpPr/>
          <p:nvPr/>
        </p:nvSpPr>
        <p:spPr>
          <a:xfrm>
            <a:off x="837724" y="5504378"/>
            <a:ext cx="6477476" cy="1357193"/>
          </a:xfrm>
          <a:prstGeom prst="roundRect">
            <a:avLst>
              <a:gd name="adj" fmla="val 26457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8107" y="5972532"/>
            <a:ext cx="336590" cy="420767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54516" y="574369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Respon Peribadi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54516" y="6239232"/>
            <a:ext cx="396549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Sedia berkata "Inilah aku, utuslah aku!"</a:t>
            </a:r>
            <a:endParaRPr lang="en-US" sz="1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2699" y="2017038"/>
            <a:ext cx="5049203" cy="5400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Pekerja Menuai di Ladang</a:t>
            </a:r>
            <a:endParaRPr lang="en-US" sz="3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19" y="3043952"/>
            <a:ext cx="2548414" cy="254841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5537" y="3043952"/>
            <a:ext cx="2548533" cy="2548533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0874" y="3043952"/>
            <a:ext cx="2548533" cy="2548533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6211" y="3043952"/>
            <a:ext cx="2548533" cy="2548533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1548" y="3043952"/>
            <a:ext cx="2548533" cy="2548533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642699" y="5918716"/>
            <a:ext cx="13345001" cy="293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Berbagai cara remaja seperti anda boleh menjadi "pekerja" dalam pelayanan Tuhan hari ini.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19376"/>
            <a:ext cx="832365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Instruksi Yesus Kepada 70 Murid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14" y="1902143"/>
            <a:ext cx="1603058" cy="135719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988" y="2537936"/>
            <a:ext cx="336590" cy="4207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117187" y="2141458"/>
            <a:ext cx="370546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Kebergantungan pada Tuhan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117187" y="2636996"/>
            <a:ext cx="370546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Tidak membawa bekalan berlebihan</a:t>
            </a:r>
            <a:endParaRPr lang="en-US" sz="1850" dirty="0"/>
          </a:p>
        </p:txBody>
      </p:sp>
      <p:sp>
        <p:nvSpPr>
          <p:cNvPr id="7" name="Shape 3"/>
          <p:cNvSpPr/>
          <p:nvPr/>
        </p:nvSpPr>
        <p:spPr>
          <a:xfrm>
            <a:off x="4937641" y="3273981"/>
            <a:ext cx="8795266" cy="15240"/>
          </a:xfrm>
          <a:prstGeom prst="roundRect">
            <a:avLst>
              <a:gd name="adj" fmla="val 2356110"/>
            </a:avLst>
          </a:prstGeom>
          <a:solidFill>
            <a:srgbClr val="F2B42D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3285" y="3319105"/>
            <a:ext cx="3206234" cy="1357193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7988" y="3787259"/>
            <a:ext cx="336590" cy="42076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918835" y="3558421"/>
            <a:ext cx="317837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Kesedaran akan Cabaran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5918835" y="4053959"/>
            <a:ext cx="355246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"Seperti domba di tengah serigala"</a:t>
            </a:r>
            <a:endParaRPr lang="en-US" sz="1850" dirty="0"/>
          </a:p>
        </p:txBody>
      </p:sp>
      <p:sp>
        <p:nvSpPr>
          <p:cNvPr id="12" name="Shape 6"/>
          <p:cNvSpPr/>
          <p:nvPr/>
        </p:nvSpPr>
        <p:spPr>
          <a:xfrm>
            <a:off x="5739289" y="4690943"/>
            <a:ext cx="7993618" cy="15240"/>
          </a:xfrm>
          <a:prstGeom prst="roundRect">
            <a:avLst>
              <a:gd name="adj" fmla="val 2356110"/>
            </a:avLst>
          </a:prstGeom>
          <a:solidFill>
            <a:srgbClr val="D7425E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638" y="4736068"/>
            <a:ext cx="4809411" cy="1357193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7988" y="5204222"/>
            <a:ext cx="336590" cy="42076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720364" y="497538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Fokus pada Misi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6720364" y="5470922"/>
            <a:ext cx="3181469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Tidak membuang masa di jalan</a:t>
            </a:r>
            <a:endParaRPr lang="en-US" sz="1850" dirty="0"/>
          </a:p>
        </p:txBody>
      </p:sp>
      <p:sp>
        <p:nvSpPr>
          <p:cNvPr id="17" name="Shape 9"/>
          <p:cNvSpPr/>
          <p:nvPr/>
        </p:nvSpPr>
        <p:spPr>
          <a:xfrm>
            <a:off x="6540818" y="6107906"/>
            <a:ext cx="7192089" cy="15240"/>
          </a:xfrm>
          <a:prstGeom prst="roundRect">
            <a:avLst>
              <a:gd name="adj" fmla="val 2356110"/>
            </a:avLst>
          </a:prstGeom>
          <a:solidFill>
            <a:srgbClr val="DD785E"/>
          </a:solidFill>
          <a:ln/>
        </p:spPr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109" y="6153031"/>
            <a:ext cx="6412587" cy="1357193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7988" y="6621185"/>
            <a:ext cx="336590" cy="420767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522012" y="639234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Keberanian dan Iman</a:t>
            </a:r>
            <a:endParaRPr lang="en-US" sz="2200" dirty="0"/>
          </a:p>
        </p:txBody>
      </p:sp>
      <p:sp>
        <p:nvSpPr>
          <p:cNvPr id="21" name="Text 11"/>
          <p:cNvSpPr/>
          <p:nvPr/>
        </p:nvSpPr>
        <p:spPr>
          <a:xfrm>
            <a:off x="7522012" y="6887885"/>
            <a:ext cx="376070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Pergi walaupun sukar dan berbahaya</a:t>
            </a:r>
            <a:endParaRPr lang="en-US" sz="1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116568"/>
            <a:ext cx="6647617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Domba di Antara Serigala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2179558"/>
            <a:ext cx="179427" cy="1405176"/>
          </a:xfrm>
          <a:prstGeom prst="roundRect">
            <a:avLst>
              <a:gd name="adj" fmla="val 200121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76124" y="217955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Ketidakberdayaan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76124" y="2675096"/>
            <a:ext cx="69301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Domba tidak punya taring atau kuku tajam untuk pertahanan diri.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376124" y="3201710"/>
            <a:ext cx="69301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Sebagai murid, kita sering rasa lemah di dunia yang mencabar.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1196697" y="3824049"/>
            <a:ext cx="179427" cy="1405176"/>
          </a:xfrm>
          <a:prstGeom prst="roundRect">
            <a:avLst>
              <a:gd name="adj" fmla="val 200121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735098" y="382404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Perlindungan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735098" y="4319587"/>
            <a:ext cx="657117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Domba bergantung sepenuhnya pada gembala.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1735098" y="4846201"/>
            <a:ext cx="657117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Murid Yesus bergantung pada perlindungan Tuhan.</a:t>
            </a:r>
            <a:endParaRPr lang="en-US" sz="1850" dirty="0"/>
          </a:p>
        </p:txBody>
      </p:sp>
      <p:sp>
        <p:nvSpPr>
          <p:cNvPr id="12" name="Shape 9"/>
          <p:cNvSpPr/>
          <p:nvPr/>
        </p:nvSpPr>
        <p:spPr>
          <a:xfrm>
            <a:off x="1555790" y="5468541"/>
            <a:ext cx="179427" cy="1405176"/>
          </a:xfrm>
          <a:prstGeom prst="roundRect">
            <a:avLst>
              <a:gd name="adj" fmla="val 200121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094190" y="546854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Kehadiran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2094190" y="5964079"/>
            <a:ext cx="62120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Walaupun terancam, domba tetap pergi ke mana diutus.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2094190" y="6490692"/>
            <a:ext cx="62120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Murid perlu berani hadir di tempat-tempat yang sukar.</a:t>
            </a:r>
            <a:endParaRPr lang="en-US" sz="1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39910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1751" y="2926913"/>
            <a:ext cx="8581430" cy="564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Sikap Kerendahan Hati &amp; Ketergantungan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671751" y="3875246"/>
            <a:ext cx="6499503" cy="63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50"/>
              </a:lnSpc>
              <a:buNone/>
            </a:pPr>
            <a:r>
              <a:rPr lang="en-US" sz="4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0</a:t>
            </a:r>
            <a:endParaRPr lang="en-US" sz="4950" dirty="0"/>
          </a:p>
        </p:txBody>
      </p:sp>
      <p:sp>
        <p:nvSpPr>
          <p:cNvPr id="5" name="Text 2"/>
          <p:cNvSpPr/>
          <p:nvPr/>
        </p:nvSpPr>
        <p:spPr>
          <a:xfrm>
            <a:off x="2792492" y="4748451"/>
            <a:ext cx="2257901" cy="282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Dompet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71751" y="5145762"/>
            <a:ext cx="6499503" cy="307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Tidak bergantung pada kekayaan sendiri.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459147" y="3875246"/>
            <a:ext cx="6499503" cy="63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50"/>
              </a:lnSpc>
              <a:buNone/>
            </a:pPr>
            <a:r>
              <a:rPr lang="en-US" sz="4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0</a:t>
            </a:r>
            <a:endParaRPr lang="en-US" sz="4950" dirty="0"/>
          </a:p>
        </p:txBody>
      </p:sp>
      <p:sp>
        <p:nvSpPr>
          <p:cNvPr id="8" name="Text 5"/>
          <p:cNvSpPr/>
          <p:nvPr/>
        </p:nvSpPr>
        <p:spPr>
          <a:xfrm>
            <a:off x="9579888" y="4748451"/>
            <a:ext cx="2257901" cy="282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Bekal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459147" y="5145762"/>
            <a:ext cx="6499503" cy="307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Percaya Tuhan akan menyediakan keperluan.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71751" y="6124575"/>
            <a:ext cx="6499503" cy="63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50"/>
              </a:lnSpc>
              <a:buNone/>
            </a:pPr>
            <a:r>
              <a:rPr lang="en-US" sz="4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0</a:t>
            </a:r>
            <a:endParaRPr lang="en-US" sz="4950" dirty="0"/>
          </a:p>
        </p:txBody>
      </p:sp>
      <p:sp>
        <p:nvSpPr>
          <p:cNvPr id="11" name="Text 8"/>
          <p:cNvSpPr/>
          <p:nvPr/>
        </p:nvSpPr>
        <p:spPr>
          <a:xfrm>
            <a:off x="2792492" y="6997779"/>
            <a:ext cx="2257901" cy="282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Kasut Tambahan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671751" y="7395091"/>
            <a:ext cx="6499503" cy="307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Tidak perlu persediaan berlebihan.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7459147" y="6124575"/>
            <a:ext cx="6499503" cy="63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50"/>
              </a:lnSpc>
              <a:buNone/>
            </a:pPr>
            <a:r>
              <a:rPr lang="en-US" sz="4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100%</a:t>
            </a:r>
            <a:endParaRPr lang="en-US" sz="4950" dirty="0"/>
          </a:p>
        </p:txBody>
      </p:sp>
      <p:sp>
        <p:nvSpPr>
          <p:cNvPr id="14" name="Text 11"/>
          <p:cNvSpPr/>
          <p:nvPr/>
        </p:nvSpPr>
        <p:spPr>
          <a:xfrm>
            <a:off x="9579888" y="6997779"/>
            <a:ext cx="2257901" cy="282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Iman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7459147" y="7395091"/>
            <a:ext cx="6499503" cy="307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Kebergantungan penuh pada Tuhan.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Sikap Murid Yesus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872972" y="294786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Rendah Hati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443407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Tidak sombong atau membanggakan diri.</a:t>
            </a:r>
            <a:endParaRPr lang="en-US" sz="1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516" y="3183969"/>
            <a:ext cx="358140" cy="4476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41243" y="294786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Percaya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41243" y="3443407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Yakin Tuhan akan menyediakan keperluan.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4388" y="3569732"/>
            <a:ext cx="358140" cy="4476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41243" y="558593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Berani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41243" y="6081474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Tidak takut menghadapi cabaran.</a:t>
            </a:r>
            <a:endParaRPr lang="en-US" sz="18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8625" y="5780603"/>
            <a:ext cx="358140" cy="447675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72972" y="558593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Fokus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837724" y="6081474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Tetap pada misi tanpa gangguan.</a:t>
            </a:r>
            <a:endParaRPr lang="en-US" sz="18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7753" y="5394841"/>
            <a:ext cx="358140" cy="4476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3771" y="505778"/>
            <a:ext cx="5550218" cy="5409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Keramahan &amp; Rumah Damai</a:t>
            </a:r>
            <a:endParaRPr lang="en-US" sz="3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71" y="1414582"/>
            <a:ext cx="13342858" cy="72574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90030" y="8702516"/>
            <a:ext cx="183952" cy="183952"/>
          </a:xfrm>
          <a:prstGeom prst="roundRect">
            <a:avLst>
              <a:gd name="adj" fmla="val 9942"/>
            </a:avLst>
          </a:prstGeom>
          <a:solidFill>
            <a:srgbClr val="483304"/>
          </a:solidFill>
          <a:ln/>
        </p:spPr>
      </p:sp>
      <p:sp>
        <p:nvSpPr>
          <p:cNvPr id="5" name="Text 2"/>
          <p:cNvSpPr/>
          <p:nvPr/>
        </p:nvSpPr>
        <p:spPr>
          <a:xfrm>
            <a:off x="1434941" y="8702516"/>
            <a:ext cx="1755458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Ucapkan Salam Damai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3811786" y="8702516"/>
            <a:ext cx="183952" cy="183952"/>
          </a:xfrm>
          <a:prstGeom prst="roundRect">
            <a:avLst>
              <a:gd name="adj" fmla="val 9942"/>
            </a:avLst>
          </a:prstGeom>
          <a:solidFill>
            <a:srgbClr val="956909"/>
          </a:solidFill>
          <a:ln/>
        </p:spPr>
      </p:sp>
      <p:sp>
        <p:nvSpPr>
          <p:cNvPr id="7" name="Text 4"/>
          <p:cNvSpPr/>
          <p:nvPr/>
        </p:nvSpPr>
        <p:spPr>
          <a:xfrm>
            <a:off x="4056698" y="8702516"/>
            <a:ext cx="1363742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Terima Sambutan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298882" y="8702516"/>
            <a:ext cx="183952" cy="183952"/>
          </a:xfrm>
          <a:prstGeom prst="roundRect">
            <a:avLst>
              <a:gd name="adj" fmla="val 9942"/>
            </a:avLst>
          </a:prstGeom>
          <a:solidFill>
            <a:srgbClr val="E29F0E"/>
          </a:solidFill>
          <a:ln/>
        </p:spPr>
      </p:sp>
      <p:sp>
        <p:nvSpPr>
          <p:cNvPr id="9" name="Text 6"/>
          <p:cNvSpPr/>
          <p:nvPr/>
        </p:nvSpPr>
        <p:spPr>
          <a:xfrm>
            <a:off x="6543794" y="8702516"/>
            <a:ext cx="1787485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Tinggal di Satu Rumah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8967907" y="8702516"/>
            <a:ext cx="183952" cy="183952"/>
          </a:xfrm>
          <a:prstGeom prst="roundRect">
            <a:avLst>
              <a:gd name="adj" fmla="val 9942"/>
            </a:avLst>
          </a:prstGeom>
          <a:solidFill>
            <a:srgbClr val="F4C04D"/>
          </a:solidFill>
          <a:ln/>
        </p:spPr>
      </p:sp>
      <p:sp>
        <p:nvSpPr>
          <p:cNvPr id="11" name="Text 8"/>
          <p:cNvSpPr/>
          <p:nvPr/>
        </p:nvSpPr>
        <p:spPr>
          <a:xfrm>
            <a:off x="9212818" y="8702516"/>
            <a:ext cx="1847612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Makan yang Disediakan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11439882" y="8702516"/>
            <a:ext cx="183952" cy="183952"/>
          </a:xfrm>
          <a:prstGeom prst="roundRect">
            <a:avLst>
              <a:gd name="adj" fmla="val 9942"/>
            </a:avLst>
          </a:prstGeom>
          <a:solidFill>
            <a:srgbClr val="F9DB9A"/>
          </a:solidFill>
          <a:ln/>
        </p:spPr>
      </p:sp>
      <p:sp>
        <p:nvSpPr>
          <p:cNvPr id="13" name="Text 10"/>
          <p:cNvSpPr/>
          <p:nvPr/>
        </p:nvSpPr>
        <p:spPr>
          <a:xfrm>
            <a:off x="11684794" y="8702516"/>
            <a:ext cx="1650325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Hormati Tuan Rumah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8274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7125" y="3703320"/>
            <a:ext cx="6311265" cy="678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Murid Menyapa di Rumah</a:t>
            </a:r>
            <a:endParaRPr lang="en-US" sz="4250" dirty="0"/>
          </a:p>
        </p:txBody>
      </p:sp>
      <p:sp>
        <p:nvSpPr>
          <p:cNvPr id="4" name="Shape 1"/>
          <p:cNvSpPr/>
          <p:nvPr/>
        </p:nvSpPr>
        <p:spPr>
          <a:xfrm>
            <a:off x="807125" y="4727496"/>
            <a:ext cx="518874" cy="518874"/>
          </a:xfrm>
          <a:prstGeom prst="roundRect">
            <a:avLst>
              <a:gd name="adj" fmla="val 66671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803" y="4783455"/>
            <a:ext cx="325517" cy="40695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56623" y="4806672"/>
            <a:ext cx="3370302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Ucapkan "Damai sejahtera"</a:t>
            </a:r>
            <a:endParaRPr lang="en-US" sz="2100" dirty="0"/>
          </a:p>
        </p:txBody>
      </p:sp>
      <p:sp>
        <p:nvSpPr>
          <p:cNvPr id="7" name="Text 3"/>
          <p:cNvSpPr/>
          <p:nvPr/>
        </p:nvSpPr>
        <p:spPr>
          <a:xfrm>
            <a:off x="1556623" y="5284113"/>
            <a:ext cx="5614511" cy="737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Salam ini membawa berkat nyata, bukan sekadar kata-kata.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7459385" y="4727496"/>
            <a:ext cx="518874" cy="518874"/>
          </a:xfrm>
          <a:prstGeom prst="roundRect">
            <a:avLst>
              <a:gd name="adj" fmla="val 66671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6063" y="4783455"/>
            <a:ext cx="325517" cy="4069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208883" y="4806672"/>
            <a:ext cx="2713196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Tinggal di satu rumah</a:t>
            </a:r>
            <a:endParaRPr lang="en-US" sz="2100" dirty="0"/>
          </a:p>
        </p:txBody>
      </p:sp>
      <p:sp>
        <p:nvSpPr>
          <p:cNvPr id="11" name="Text 6"/>
          <p:cNvSpPr/>
          <p:nvPr/>
        </p:nvSpPr>
        <p:spPr>
          <a:xfrm>
            <a:off x="8208883" y="5284113"/>
            <a:ext cx="5614511" cy="368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Tidak berpindah-pindah mencari tempat lebih baik.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807125" y="6483310"/>
            <a:ext cx="518874" cy="518874"/>
          </a:xfrm>
          <a:prstGeom prst="roundRect">
            <a:avLst>
              <a:gd name="adj" fmla="val 66671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803" y="6539270"/>
            <a:ext cx="325517" cy="40695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56623" y="6562487"/>
            <a:ext cx="3622238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Terima sambutan apa adanya</a:t>
            </a:r>
            <a:endParaRPr lang="en-US" sz="2100" dirty="0"/>
          </a:p>
        </p:txBody>
      </p:sp>
      <p:sp>
        <p:nvSpPr>
          <p:cNvPr id="15" name="Text 9"/>
          <p:cNvSpPr/>
          <p:nvPr/>
        </p:nvSpPr>
        <p:spPr>
          <a:xfrm>
            <a:off x="1556623" y="7039928"/>
            <a:ext cx="5614511" cy="368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Bersyukur dengan apa yang disediakan.</a:t>
            </a:r>
            <a:endParaRPr lang="en-US" sz="1800" dirty="0"/>
          </a:p>
        </p:txBody>
      </p:sp>
      <p:sp>
        <p:nvSpPr>
          <p:cNvPr id="16" name="Shape 10"/>
          <p:cNvSpPr/>
          <p:nvPr/>
        </p:nvSpPr>
        <p:spPr>
          <a:xfrm>
            <a:off x="7459385" y="6483310"/>
            <a:ext cx="518874" cy="518874"/>
          </a:xfrm>
          <a:prstGeom prst="roundRect">
            <a:avLst>
              <a:gd name="adj" fmla="val 66671"/>
            </a:avLst>
          </a:prstGeom>
          <a:solidFill>
            <a:srgbClr val="00002E"/>
          </a:solidFill>
          <a:ln w="22860">
            <a:solidFill>
              <a:srgbClr val="48A8E2"/>
            </a:solidFill>
            <a:prstDash val="solid"/>
          </a:ln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6063" y="6539270"/>
            <a:ext cx="325517" cy="40695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208883" y="6562487"/>
            <a:ext cx="3746778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Berkat tinggal di rumah damai</a:t>
            </a:r>
            <a:endParaRPr lang="en-US" sz="2100" dirty="0"/>
          </a:p>
        </p:txBody>
      </p:sp>
      <p:sp>
        <p:nvSpPr>
          <p:cNvPr id="19" name="Text 12"/>
          <p:cNvSpPr/>
          <p:nvPr/>
        </p:nvSpPr>
        <p:spPr>
          <a:xfrm>
            <a:off x="8208883" y="7039928"/>
            <a:ext cx="5614511" cy="368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Damai sejahtera kembali kepada yang memberi salam.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799028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Menghargai Orang yang Menerima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2566035"/>
            <a:ext cx="3614618" cy="2695575"/>
          </a:xfrm>
          <a:prstGeom prst="roundRect">
            <a:avLst>
              <a:gd name="adj" fmla="val 13321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9899" y="282821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Tinggal Setia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99899" y="3323749"/>
            <a:ext cx="309026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Tidak berpindah rumah mencari tempat lebih selesa.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099899" y="4233386"/>
            <a:ext cx="309026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Menghargai keramahan yang diberikan pertama kali.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4691658" y="2566035"/>
            <a:ext cx="3614618" cy="2695575"/>
          </a:xfrm>
          <a:prstGeom prst="roundRect">
            <a:avLst>
              <a:gd name="adj" fmla="val 13321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953833" y="2828211"/>
            <a:ext cx="303335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Makan yang Disediakan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4953833" y="3323749"/>
            <a:ext cx="309026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Terima dengan syukur makanan yang dihidangkan.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4953833" y="4233386"/>
            <a:ext cx="309026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Tidak meminta makanan khusus atau lebih baik.</a:t>
            </a:r>
            <a:endParaRPr lang="en-US" sz="1850" dirty="0"/>
          </a:p>
        </p:txBody>
      </p:sp>
      <p:sp>
        <p:nvSpPr>
          <p:cNvPr id="12" name="Shape 9"/>
          <p:cNvSpPr/>
          <p:nvPr/>
        </p:nvSpPr>
        <p:spPr>
          <a:xfrm>
            <a:off x="837724" y="5500926"/>
            <a:ext cx="7468553" cy="1929527"/>
          </a:xfrm>
          <a:prstGeom prst="roundRect">
            <a:avLst>
              <a:gd name="adj" fmla="val 18609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99899" y="576310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Layak Menerima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099899" y="6258639"/>
            <a:ext cx="694420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"Seorang pekerja layak menerima upahnya."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1099899" y="6785253"/>
            <a:ext cx="694420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Menerima bantuan adalah wajar, bukan memalukan.</a:t>
            </a:r>
            <a:endParaRPr lang="en-US" sz="1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971199"/>
            <a:ext cx="948154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Menyampaikan Berita Kerajaan Allah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273504"/>
            <a:ext cx="310907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Sembuhkan Orang Sakit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864769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Bukti kuasa Allah nyata dalam pelayanan.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463177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Memperlihatkan belas kasihan Tuhan.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506158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Menunjukkan otoriti yang Yesus berikan.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614761" y="3273504"/>
            <a:ext cx="3228142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Wartakan Kerajaan Allah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14761" y="3864769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Berita utama: "Kerajaan Allah sudah dekat!"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7614761" y="4463177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Tuhan hadir dan berkuasa sekarang.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614761" y="506158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Ajakan untuk bertaubat dan percaya.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7614761" y="565999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Perubahan hidup yang radikal.</a:t>
            </a:r>
            <a:endParaRPr lang="en-US" sz="1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8274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7125" y="3517344"/>
            <a:ext cx="7567255" cy="678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Murid Sembuhkan Orang Sakit</a:t>
            </a:r>
            <a:endParaRPr lang="en-US" sz="42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125" y="4541520"/>
            <a:ext cx="3253978" cy="92249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37749" y="5809893"/>
            <a:ext cx="279273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Sentuhan Penyembuhan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1037749" y="6626423"/>
            <a:ext cx="2792730" cy="737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Rasakan belas kasihan terhadap penderitaan.</a:t>
            </a:r>
            <a:endParaRPr lang="en-US" sz="18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1103" y="4541520"/>
            <a:ext cx="3254097" cy="92249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291727" y="5809893"/>
            <a:ext cx="2713196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Doa dengan Iman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4291727" y="6287333"/>
            <a:ext cx="2792849" cy="737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Percaya Tuhan akan menyembuhkan.</a:t>
            </a:r>
            <a:endParaRPr lang="en-US" sz="18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4541520"/>
            <a:ext cx="3253978" cy="92249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545824" y="5809893"/>
            <a:ext cx="2713196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Mukjizat Terjadi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7545824" y="6287333"/>
            <a:ext cx="2792730" cy="737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Kuasa Tuhan bekerja melalui murid-Nya.</a:t>
            </a:r>
            <a:endParaRPr lang="en-US" sz="18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9178" y="4541520"/>
            <a:ext cx="3254097" cy="92249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799802" y="5809893"/>
            <a:ext cx="2713196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Memuliakan Tuhan</a:t>
            </a:r>
            <a:endParaRPr lang="en-US" sz="2100" dirty="0"/>
          </a:p>
        </p:txBody>
      </p:sp>
      <p:sp>
        <p:nvSpPr>
          <p:cNvPr id="15" name="Text 8"/>
          <p:cNvSpPr/>
          <p:nvPr/>
        </p:nvSpPr>
        <p:spPr>
          <a:xfrm>
            <a:off x="10799802" y="6287333"/>
            <a:ext cx="2792849" cy="737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Arahkan pujian kepada Tuhan, bukan diri sendiri.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06937"/>
            <a:ext cx="701147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Kuasa &amp; Amanah Diberikan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2389703"/>
            <a:ext cx="4118848" cy="25455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7724" y="523446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Kuasa Diberikan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37724" y="5730002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Yesus memberikan kuasa rohani kepada murid-murid.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37724" y="6639639"/>
            <a:ext cx="411884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Mereka bertindak dalam nama-Nya.</a:t>
            </a:r>
            <a:endParaRPr lang="en-US" sz="18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776" y="2389703"/>
            <a:ext cx="4118848" cy="254555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55776" y="523446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Amanah Suci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255776" y="5730002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Tanggungjawab membawa berita keselamatan.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5255776" y="6639639"/>
            <a:ext cx="411884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Kepercayaan yang harus dijaga.</a:t>
            </a:r>
            <a:endParaRPr lang="en-US" sz="18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3828" y="2389703"/>
            <a:ext cx="4118848" cy="25455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73828" y="523446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Penggunaan Tepat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9673828" y="5730002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Kuasa untuk melayani, bukan meninggikan diri.</a:t>
            </a:r>
            <a:endParaRPr lang="en-US" sz="1850" dirty="0"/>
          </a:p>
        </p:txBody>
      </p:sp>
      <p:sp>
        <p:nvSpPr>
          <p:cNvPr id="14" name="Text 9"/>
          <p:cNvSpPr/>
          <p:nvPr/>
        </p:nvSpPr>
        <p:spPr>
          <a:xfrm>
            <a:off x="9673828" y="6639639"/>
            <a:ext cx="411884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Untuk kemuliaan Tuhan sahaja.</a:t>
            </a:r>
            <a:endParaRPr lang="en-US" sz="1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19376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Tugas Murid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14" y="1902143"/>
            <a:ext cx="1603058" cy="135719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988" y="2537936"/>
            <a:ext cx="336590" cy="4207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117187" y="214145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Memuliakan Tuhan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117187" y="2636996"/>
            <a:ext cx="32186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Tujuan utama segala pelayanan</a:t>
            </a:r>
            <a:endParaRPr lang="en-US" sz="1850" dirty="0"/>
          </a:p>
        </p:txBody>
      </p:sp>
      <p:sp>
        <p:nvSpPr>
          <p:cNvPr id="7" name="Shape 3"/>
          <p:cNvSpPr/>
          <p:nvPr/>
        </p:nvSpPr>
        <p:spPr>
          <a:xfrm>
            <a:off x="4937641" y="3273981"/>
            <a:ext cx="8795266" cy="15240"/>
          </a:xfrm>
          <a:prstGeom prst="roundRect">
            <a:avLst>
              <a:gd name="adj" fmla="val 2356110"/>
            </a:avLst>
          </a:prstGeom>
          <a:solidFill>
            <a:srgbClr val="F2B42D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3285" y="3319105"/>
            <a:ext cx="3206234" cy="1357193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7988" y="3787259"/>
            <a:ext cx="336590" cy="42076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918835" y="355842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Mengajar Kebenaran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5918835" y="4053959"/>
            <a:ext cx="286107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Menyampaikan ajaran Yesus</a:t>
            </a:r>
            <a:endParaRPr lang="en-US" sz="1850" dirty="0"/>
          </a:p>
        </p:txBody>
      </p:sp>
      <p:sp>
        <p:nvSpPr>
          <p:cNvPr id="12" name="Shape 6"/>
          <p:cNvSpPr/>
          <p:nvPr/>
        </p:nvSpPr>
        <p:spPr>
          <a:xfrm>
            <a:off x="5739289" y="4690943"/>
            <a:ext cx="7993618" cy="15240"/>
          </a:xfrm>
          <a:prstGeom prst="roundRect">
            <a:avLst>
              <a:gd name="adj" fmla="val 2356110"/>
            </a:avLst>
          </a:prstGeom>
          <a:solidFill>
            <a:srgbClr val="D7425E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638" y="4736068"/>
            <a:ext cx="4809411" cy="1357193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7988" y="5204222"/>
            <a:ext cx="336590" cy="42076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720364" y="497538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Menyembuhkan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6720364" y="5470922"/>
            <a:ext cx="487489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Memperlihatkan kuasa dan belas kasihan Tuhan</a:t>
            </a:r>
            <a:endParaRPr lang="en-US" sz="1850" dirty="0"/>
          </a:p>
        </p:txBody>
      </p:sp>
      <p:sp>
        <p:nvSpPr>
          <p:cNvPr id="17" name="Shape 9"/>
          <p:cNvSpPr/>
          <p:nvPr/>
        </p:nvSpPr>
        <p:spPr>
          <a:xfrm>
            <a:off x="6540818" y="6107906"/>
            <a:ext cx="7192089" cy="15240"/>
          </a:xfrm>
          <a:prstGeom prst="roundRect">
            <a:avLst>
              <a:gd name="adj" fmla="val 2356110"/>
            </a:avLst>
          </a:prstGeom>
          <a:solidFill>
            <a:srgbClr val="DD785E"/>
          </a:solidFill>
          <a:ln/>
        </p:spPr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109" y="6153031"/>
            <a:ext cx="6412587" cy="1357193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7988" y="6621185"/>
            <a:ext cx="336590" cy="420767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522012" y="639234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Membawa Damai</a:t>
            </a:r>
            <a:endParaRPr lang="en-US" sz="2200" dirty="0"/>
          </a:p>
        </p:txBody>
      </p:sp>
      <p:sp>
        <p:nvSpPr>
          <p:cNvPr id="21" name="Text 11"/>
          <p:cNvSpPr/>
          <p:nvPr/>
        </p:nvSpPr>
        <p:spPr>
          <a:xfrm>
            <a:off x="7522012" y="6887885"/>
            <a:ext cx="372522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Menjadi pembawa perdamaian Allah</a:t>
            </a:r>
            <a:endParaRPr lang="en-US" sz="1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234565"/>
            <a:ext cx="575560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Penolakan &amp; Tindakan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53687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Jika Ditolak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12813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Pergi ke tempat umum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59486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Sampaikan peringatan terakhir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506158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Kibas debu dari kaki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37724" y="552831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Tinggalkan kota tersebut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7614761" y="353687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Maksud Tindakan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14761" y="412813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Bukan sebagai kutukan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614761" y="459486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Simbol melepaskan tanggungjawab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7614761" y="506158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Peringatan serius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7614761" y="552831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Tindakan kesaksian</a:t>
            </a:r>
            <a:endParaRPr lang="en-US" sz="1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764500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Mengibas Debu di Kota Penolak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2531507"/>
            <a:ext cx="179427" cy="1405176"/>
          </a:xfrm>
          <a:prstGeom prst="roundRect">
            <a:avLst>
              <a:gd name="adj" fmla="val 200121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76124" y="2531507"/>
            <a:ext cx="337316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Sampaikan Pesan Terakhir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76124" y="3027045"/>
            <a:ext cx="69301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"Kerajaan Allah sudah dekat kepadamu."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376124" y="3553658"/>
            <a:ext cx="69301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Kesempatan mereka belum tertutup sepenuhnya.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1196697" y="4175998"/>
            <a:ext cx="179427" cy="1405176"/>
          </a:xfrm>
          <a:prstGeom prst="roundRect">
            <a:avLst>
              <a:gd name="adj" fmla="val 200121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735098" y="417599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Kibas Debu Dari Kaki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735098" y="4671536"/>
            <a:ext cx="657117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Tindakan simbolik dalam budaya Yahudi.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1735098" y="5198150"/>
            <a:ext cx="657117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Menunjukkan penolakan telah dicatat dan disaksikan.</a:t>
            </a:r>
            <a:endParaRPr lang="en-US" sz="1850" dirty="0"/>
          </a:p>
        </p:txBody>
      </p:sp>
      <p:sp>
        <p:nvSpPr>
          <p:cNvPr id="12" name="Shape 9"/>
          <p:cNvSpPr/>
          <p:nvPr/>
        </p:nvSpPr>
        <p:spPr>
          <a:xfrm>
            <a:off x="1555790" y="5820489"/>
            <a:ext cx="179427" cy="1405176"/>
          </a:xfrm>
          <a:prstGeom prst="roundRect">
            <a:avLst>
              <a:gd name="adj" fmla="val 200121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094190" y="582048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Pergi Dengan Damai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2094190" y="6316028"/>
            <a:ext cx="62120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Tiada balas dendam atau kemarahan.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2094190" y="6842641"/>
            <a:ext cx="62120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Serahkan hasilnya kepada Tuhan.</a:t>
            </a:r>
            <a:endParaRPr lang="en-US" sz="18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372314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Menyerahkan Hasil Pada Tuhan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124" y="3139321"/>
            <a:ext cx="572453" cy="57245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24124" y="3951089"/>
            <a:ext cx="2290048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Lakukan Yang Terbaik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324124" y="4798576"/>
            <a:ext cx="229004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Berusaha semaksimal mungkin dalam pelayanan.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6324124" y="6091238"/>
            <a:ext cx="22900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Tidak setengah hati atau malas.</a:t>
            </a:r>
            <a:endParaRPr lang="en-US" sz="18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3376" y="3139321"/>
            <a:ext cx="572453" cy="57245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913376" y="3951089"/>
            <a:ext cx="2290048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Hasil Di Tangan Tuhan</a:t>
            </a:r>
            <a:endParaRPr lang="en-US" sz="2200" dirty="0"/>
          </a:p>
        </p:txBody>
      </p:sp>
      <p:sp>
        <p:nvSpPr>
          <p:cNvPr id="10" name="Text 5"/>
          <p:cNvSpPr/>
          <p:nvPr/>
        </p:nvSpPr>
        <p:spPr>
          <a:xfrm>
            <a:off x="8913376" y="4798576"/>
            <a:ext cx="229004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Manusia hanya menanam dan menyiram.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913376" y="6091238"/>
            <a:ext cx="22900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Tuhan yang menumbuhkan.</a:t>
            </a:r>
            <a:endParaRPr lang="en-US" sz="18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2628" y="3139321"/>
            <a:ext cx="572453" cy="57245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1502628" y="3951089"/>
            <a:ext cx="2290048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Terima Respon Orang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11502628" y="4798576"/>
            <a:ext cx="22900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Tidak memaksa atau manipulasi.</a:t>
            </a:r>
            <a:endParaRPr lang="en-US" sz="1850" dirty="0"/>
          </a:p>
        </p:txBody>
      </p:sp>
      <p:sp>
        <p:nvSpPr>
          <p:cNvPr id="15" name="Text 9"/>
          <p:cNvSpPr/>
          <p:nvPr/>
        </p:nvSpPr>
        <p:spPr>
          <a:xfrm>
            <a:off x="11502628" y="5708213"/>
            <a:ext cx="22900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Hormati keputusan setiap orang.</a:t>
            </a:r>
            <a:endParaRPr lang="en-US" sz="18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9308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2002" y="3407569"/>
            <a:ext cx="6744295" cy="657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Sodom Versus Kota Penolak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782002" y="4399955"/>
            <a:ext cx="13066395" cy="3219807"/>
          </a:xfrm>
          <a:prstGeom prst="roundRect">
            <a:avLst>
              <a:gd name="adj" fmla="val 10410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89623" y="4407575"/>
            <a:ext cx="13051155" cy="64091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12984" y="4549259"/>
            <a:ext cx="6075045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Sodom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542371" y="4549259"/>
            <a:ext cx="6075045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Kota Penolak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89623" y="5048488"/>
            <a:ext cx="13051155" cy="64091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012984" y="5190173"/>
            <a:ext cx="6075045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Kota jahat dalam Perjanjian Lama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542371" y="5190173"/>
            <a:ext cx="6075045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Kota yang menolak para murid Yesus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789623" y="5689402"/>
            <a:ext cx="13051155" cy="64091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012984" y="5831086"/>
            <a:ext cx="6075045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Tidak pernah melihat Mesias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7542371" y="5831086"/>
            <a:ext cx="6075045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Menolak utusan Mesias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789623" y="6330315"/>
            <a:ext cx="13051155" cy="64091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1012984" y="6471999"/>
            <a:ext cx="6075045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Dihukum dengan api dari langit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7542371" y="6471999"/>
            <a:ext cx="6075045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Hukuman lebih berat pada Hari Penghakiman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789623" y="6971228"/>
            <a:ext cx="13051155" cy="64091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1012984" y="7112913"/>
            <a:ext cx="6075045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Simbol tertinggi kejahatan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7542371" y="7112913"/>
            <a:ext cx="6075045" cy="357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Lebih buruk kerana menolak kebenaran</a:t>
            </a:r>
            <a:endParaRPr lang="en-US" sz="1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412081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Menerima vs Menolak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2326362" y="259484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Menerima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090386"/>
            <a:ext cx="430482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Damai sejahtera.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3617000"/>
            <a:ext cx="430482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Kesembuhan.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4143613"/>
            <a:ext cx="430482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Berkat Tuhan.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37724" y="4670227"/>
            <a:ext cx="430482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Keselamatan.</a:t>
            </a:r>
            <a:endParaRPr lang="en-US" sz="18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521" y="2892385"/>
            <a:ext cx="3627358" cy="3627358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781556" y="3172420"/>
            <a:ext cx="598408" cy="598408"/>
          </a:xfrm>
          <a:prstGeom prst="roundRect">
            <a:avLst>
              <a:gd name="adj" fmla="val 1526526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100" y="3303270"/>
            <a:ext cx="269200" cy="33659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487853" y="259484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Menolak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487853" y="3090386"/>
            <a:ext cx="430482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Kehilangan damai.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9487853" y="3617000"/>
            <a:ext cx="430482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Peringatan terakhir.</a:t>
            </a:r>
            <a:endParaRPr lang="en-US" sz="1850" dirty="0"/>
          </a:p>
        </p:txBody>
      </p:sp>
      <p:sp>
        <p:nvSpPr>
          <p:cNvPr id="14" name="Text 10"/>
          <p:cNvSpPr/>
          <p:nvPr/>
        </p:nvSpPr>
        <p:spPr>
          <a:xfrm>
            <a:off x="9487853" y="4143613"/>
            <a:ext cx="430482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Kesempatan terlepas.</a:t>
            </a:r>
            <a:endParaRPr lang="en-US" sz="1850" dirty="0"/>
          </a:p>
        </p:txBody>
      </p:sp>
      <p:sp>
        <p:nvSpPr>
          <p:cNvPr id="15" name="Text 11"/>
          <p:cNvSpPr/>
          <p:nvPr/>
        </p:nvSpPr>
        <p:spPr>
          <a:xfrm>
            <a:off x="9487853" y="4670227"/>
            <a:ext cx="430482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Penghakiman.</a:t>
            </a:r>
            <a:endParaRPr lang="en-US" sz="185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1521" y="2892385"/>
            <a:ext cx="3627358" cy="3627358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8250317" y="3172420"/>
            <a:ext cx="598408" cy="598408"/>
          </a:xfrm>
          <a:prstGeom prst="roundRect">
            <a:avLst>
              <a:gd name="adj" fmla="val 1526526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4861" y="3303270"/>
            <a:ext cx="269200" cy="33659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487853" y="541222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Pilihan</a:t>
            </a:r>
            <a:endParaRPr lang="en-US" sz="2200" dirty="0"/>
          </a:p>
        </p:txBody>
      </p:sp>
      <p:sp>
        <p:nvSpPr>
          <p:cNvPr id="20" name="Text 14"/>
          <p:cNvSpPr/>
          <p:nvPr/>
        </p:nvSpPr>
        <p:spPr>
          <a:xfrm>
            <a:off x="9487853" y="5907762"/>
            <a:ext cx="430482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Semua orang harus memilih.</a:t>
            </a:r>
            <a:endParaRPr lang="en-US" sz="1850" dirty="0"/>
          </a:p>
        </p:txBody>
      </p:sp>
      <p:sp>
        <p:nvSpPr>
          <p:cNvPr id="21" name="Text 15"/>
          <p:cNvSpPr/>
          <p:nvPr/>
        </p:nvSpPr>
        <p:spPr>
          <a:xfrm>
            <a:off x="9487853" y="6434376"/>
            <a:ext cx="430482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Tidak ada posisi netral.</a:t>
            </a:r>
            <a:endParaRPr lang="en-US" sz="1850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1521" y="2892385"/>
            <a:ext cx="3627358" cy="3627358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8250317" y="5641181"/>
            <a:ext cx="598408" cy="598408"/>
          </a:xfrm>
          <a:prstGeom prst="roundRect">
            <a:avLst>
              <a:gd name="adj" fmla="val 1526526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4861" y="5772031"/>
            <a:ext cx="269200" cy="33659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2326362" y="541222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Respons Kita</a:t>
            </a:r>
            <a:endParaRPr lang="en-US" sz="2200" dirty="0"/>
          </a:p>
        </p:txBody>
      </p:sp>
      <p:sp>
        <p:nvSpPr>
          <p:cNvPr id="26" name="Text 18"/>
          <p:cNvSpPr/>
          <p:nvPr/>
        </p:nvSpPr>
        <p:spPr>
          <a:xfrm>
            <a:off x="837724" y="5907762"/>
            <a:ext cx="430482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Menerima dengan sukacita.</a:t>
            </a:r>
            <a:endParaRPr lang="en-US" sz="1850" dirty="0"/>
          </a:p>
        </p:txBody>
      </p:sp>
      <p:sp>
        <p:nvSpPr>
          <p:cNvPr id="27" name="Text 19"/>
          <p:cNvSpPr/>
          <p:nvPr/>
        </p:nvSpPr>
        <p:spPr>
          <a:xfrm>
            <a:off x="837724" y="6434376"/>
            <a:ext cx="430482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Membagikan kepada orang lain.</a:t>
            </a:r>
            <a:endParaRPr lang="en-US" sz="1850" dirty="0"/>
          </a:p>
        </p:txBody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1521" y="2892385"/>
            <a:ext cx="3627358" cy="3627358"/>
          </a:xfrm>
          <a:prstGeom prst="rect">
            <a:avLst/>
          </a:prstGeom>
        </p:spPr>
      </p:pic>
      <p:sp>
        <p:nvSpPr>
          <p:cNvPr id="29" name="Shape 20"/>
          <p:cNvSpPr/>
          <p:nvPr/>
        </p:nvSpPr>
        <p:spPr>
          <a:xfrm>
            <a:off x="5781556" y="5641181"/>
            <a:ext cx="598408" cy="598408"/>
          </a:xfrm>
          <a:prstGeom prst="roundRect">
            <a:avLst>
              <a:gd name="adj" fmla="val 1526526"/>
            </a:avLst>
          </a:prstGeom>
          <a:solidFill>
            <a:srgbClr val="00002E"/>
          </a:solidFill>
          <a:ln w="22860">
            <a:solidFill>
              <a:srgbClr val="48A8E2"/>
            </a:solidFill>
            <a:prstDash val="solid"/>
          </a:ln>
        </p:spPr>
      </p:sp>
      <p:pic>
        <p:nvPicPr>
          <p:cNvPr id="3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6100" y="5772031"/>
            <a:ext cx="269200" cy="33659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1018" y="731520"/>
            <a:ext cx="7634764" cy="12682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Kecaman pada Khorazin, Betsaida, Kapernaum</a:t>
            </a:r>
            <a:endParaRPr lang="en-US" sz="39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018" y="2323148"/>
            <a:ext cx="1078111" cy="129373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42503" y="2538770"/>
            <a:ext cx="2536627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Khorazin &amp; Betsaida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7642503" y="2985135"/>
            <a:ext cx="6233279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Kota-kota yang menyaksikan banyak mukjizat Yesus.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1018" y="3616881"/>
            <a:ext cx="1078111" cy="129373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42503" y="3832503"/>
            <a:ext cx="2536627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Penolakan Besar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7642503" y="4278868"/>
            <a:ext cx="6233279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Melihat kuasa Tuhan tetapi tidak bertaubat.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018" y="4910614"/>
            <a:ext cx="1078111" cy="129373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42503" y="5126236"/>
            <a:ext cx="4169331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Perbandingan dengan Tirus &amp; Sidon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7642503" y="5572601"/>
            <a:ext cx="6233279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Kota kafir yang akan bertaubat jika melihat mukjizat sama.</a:t>
            </a:r>
            <a:endParaRPr lang="en-US" sz="16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1018" y="6204347"/>
            <a:ext cx="1078111" cy="129373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642503" y="6419969"/>
            <a:ext cx="2963942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Penghakiman Lebih Berat</a:t>
            </a:r>
            <a:endParaRPr lang="en-US" sz="1950" dirty="0"/>
          </a:p>
        </p:txBody>
      </p:sp>
      <p:sp>
        <p:nvSpPr>
          <p:cNvPr id="15" name="Text 8"/>
          <p:cNvSpPr/>
          <p:nvPr/>
        </p:nvSpPr>
        <p:spPr>
          <a:xfrm>
            <a:off x="7642503" y="6866334"/>
            <a:ext cx="6233279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Semakin banyak tahu, semakin besar tanggungjawab.</a:t>
            </a:r>
            <a:endParaRPr lang="en-US" sz="16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7573" y="461605"/>
            <a:ext cx="4447818" cy="493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Kota-Kota yang Dikecam</a:t>
            </a:r>
            <a:endParaRPr lang="en-US" sz="3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573" y="1291114"/>
            <a:ext cx="13455253" cy="703111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965865" y="8322231"/>
            <a:ext cx="167878" cy="167878"/>
          </a:xfrm>
          <a:prstGeom prst="roundRect">
            <a:avLst>
              <a:gd name="adj" fmla="val 10894"/>
            </a:avLst>
          </a:prstGeom>
          <a:solidFill>
            <a:srgbClr val="825B08"/>
          </a:solidFill>
          <a:ln/>
        </p:spPr>
      </p:sp>
      <p:sp>
        <p:nvSpPr>
          <p:cNvPr id="5" name="Text 2"/>
          <p:cNvSpPr/>
          <p:nvPr/>
        </p:nvSpPr>
        <p:spPr>
          <a:xfrm>
            <a:off x="6194703" y="8322231"/>
            <a:ext cx="1044297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Mukjizat Yesus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7391400" y="8322231"/>
            <a:ext cx="167878" cy="167878"/>
          </a:xfrm>
          <a:prstGeom prst="roundRect">
            <a:avLst>
              <a:gd name="adj" fmla="val 10894"/>
            </a:avLst>
          </a:prstGeom>
          <a:solidFill>
            <a:srgbClr val="F3BC44"/>
          </a:solidFill>
          <a:ln/>
        </p:spPr>
      </p:sp>
      <p:sp>
        <p:nvSpPr>
          <p:cNvPr id="7" name="Text 4"/>
          <p:cNvSpPr/>
          <p:nvPr/>
        </p:nvSpPr>
        <p:spPr>
          <a:xfrm>
            <a:off x="7620238" y="8322231"/>
            <a:ext cx="1271349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Respon Penduduk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87573" y="9014817"/>
            <a:ext cx="13455253" cy="268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*Nilai perkiraan jika Tirus dan Sidon melihat mukjizat yang sama.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975122"/>
            <a:ext cx="7048024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Hikmah Dari Teguran Yesus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2038112"/>
            <a:ext cx="3614618" cy="3047524"/>
          </a:xfrm>
          <a:prstGeom prst="roundRect">
            <a:avLst>
              <a:gd name="adj" fmla="val 11782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9899" y="2300288"/>
            <a:ext cx="3090267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Bertindak Atas Pengetahuan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99899" y="3147774"/>
            <a:ext cx="309026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Tidak cukup hanya mendengar atau melihat.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099899" y="4057412"/>
            <a:ext cx="309026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Pengetahuan harus mengubah sikap dan perilaku.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4691658" y="2038112"/>
            <a:ext cx="3614618" cy="3047524"/>
          </a:xfrm>
          <a:prstGeom prst="roundRect">
            <a:avLst>
              <a:gd name="adj" fmla="val 11782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953833" y="230028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Jangan Keraskan Hati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4953833" y="2795826"/>
            <a:ext cx="309026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Bahaya melihat kebenaran tetapi menolaknya.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4953833" y="3705463"/>
            <a:ext cx="309026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Hati dapat menjadi kebal terhadap panggilan Tuhan.</a:t>
            </a:r>
            <a:endParaRPr lang="en-US" sz="1850" dirty="0"/>
          </a:p>
        </p:txBody>
      </p:sp>
      <p:sp>
        <p:nvSpPr>
          <p:cNvPr id="12" name="Shape 9"/>
          <p:cNvSpPr/>
          <p:nvPr/>
        </p:nvSpPr>
        <p:spPr>
          <a:xfrm>
            <a:off x="837724" y="5324951"/>
            <a:ext cx="7468553" cy="1929527"/>
          </a:xfrm>
          <a:prstGeom prst="roundRect">
            <a:avLst>
              <a:gd name="adj" fmla="val 18609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99899" y="5587127"/>
            <a:ext cx="4744641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Tanggungjawab Sesuai Pengetahuan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099899" y="6082665"/>
            <a:ext cx="694420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Lebih banyak diketahui, lebih besar tanggungjawabnya.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1099899" y="6609278"/>
            <a:ext cx="694420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Generasi kita memiliki akses luar biasa pada firman Tuhan.</a:t>
            </a:r>
            <a:endParaRPr lang="en-US" sz="18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1652" y="655320"/>
            <a:ext cx="9763006" cy="698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Kepentingan Tanggungjawab Spiritual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1652" y="1829395"/>
            <a:ext cx="1620798" cy="1347192"/>
          </a:xfrm>
          <a:prstGeom prst="roundRect">
            <a:avLst>
              <a:gd name="adj" fmla="val 26457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946" y="2294096"/>
            <a:ext cx="334089" cy="41767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89979" y="2066925"/>
            <a:ext cx="2795468" cy="349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Pengetahuan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2689979" y="2558891"/>
            <a:ext cx="4708088" cy="380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Menerima ajaran dan kebenaran firman Tuhan.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2571155" y="3161348"/>
            <a:ext cx="11108888" cy="15240"/>
          </a:xfrm>
          <a:prstGeom prst="roundRect">
            <a:avLst>
              <a:gd name="adj" fmla="val 2338788"/>
            </a:avLst>
          </a:prstGeom>
          <a:solidFill>
            <a:srgbClr val="F2B42D"/>
          </a:solidFill>
          <a:ln/>
        </p:spPr>
      </p:sp>
      <p:sp>
        <p:nvSpPr>
          <p:cNvPr id="8" name="Shape 5"/>
          <p:cNvSpPr/>
          <p:nvPr/>
        </p:nvSpPr>
        <p:spPr>
          <a:xfrm>
            <a:off x="831652" y="3295293"/>
            <a:ext cx="3241715" cy="1347192"/>
          </a:xfrm>
          <a:prstGeom prst="roundRect">
            <a:avLst>
              <a:gd name="adj" fmla="val 26457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405" y="3759994"/>
            <a:ext cx="334089" cy="41767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310896" y="3532823"/>
            <a:ext cx="2795468" cy="349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Pemahaman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4310896" y="4024789"/>
            <a:ext cx="5114568" cy="380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Mengerti maksud dan aplikasi kebenaran tersebut.</a:t>
            </a:r>
            <a:endParaRPr lang="en-US" sz="1850" dirty="0"/>
          </a:p>
        </p:txBody>
      </p:sp>
      <p:sp>
        <p:nvSpPr>
          <p:cNvPr id="12" name="Shape 8"/>
          <p:cNvSpPr/>
          <p:nvPr/>
        </p:nvSpPr>
        <p:spPr>
          <a:xfrm>
            <a:off x="4192072" y="4627245"/>
            <a:ext cx="9487972" cy="15240"/>
          </a:xfrm>
          <a:prstGeom prst="roundRect">
            <a:avLst>
              <a:gd name="adj" fmla="val 2338788"/>
            </a:avLst>
          </a:prstGeom>
          <a:solidFill>
            <a:srgbClr val="D7425E"/>
          </a:solidFill>
          <a:ln/>
        </p:spPr>
      </p:sp>
      <p:sp>
        <p:nvSpPr>
          <p:cNvPr id="13" name="Shape 9"/>
          <p:cNvSpPr/>
          <p:nvPr/>
        </p:nvSpPr>
        <p:spPr>
          <a:xfrm>
            <a:off x="831652" y="4761190"/>
            <a:ext cx="4862632" cy="1347192"/>
          </a:xfrm>
          <a:prstGeom prst="roundRect">
            <a:avLst>
              <a:gd name="adj" fmla="val 26457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5863" y="5225891"/>
            <a:ext cx="334089" cy="41767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931813" y="4998720"/>
            <a:ext cx="2795468" cy="349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Tindakan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5931813" y="5490686"/>
            <a:ext cx="5382458" cy="380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Menerapkan kebenaran dalam kehidupan sehari-hari.</a:t>
            </a:r>
            <a:endParaRPr lang="en-US" sz="1850" dirty="0"/>
          </a:p>
        </p:txBody>
      </p:sp>
      <p:sp>
        <p:nvSpPr>
          <p:cNvPr id="17" name="Shape 12"/>
          <p:cNvSpPr/>
          <p:nvPr/>
        </p:nvSpPr>
        <p:spPr>
          <a:xfrm>
            <a:off x="5812988" y="6093142"/>
            <a:ext cx="7867055" cy="15240"/>
          </a:xfrm>
          <a:prstGeom prst="roundRect">
            <a:avLst>
              <a:gd name="adj" fmla="val 2338788"/>
            </a:avLst>
          </a:prstGeom>
          <a:solidFill>
            <a:srgbClr val="DD785E"/>
          </a:solidFill>
          <a:ln/>
        </p:spPr>
      </p:sp>
      <p:sp>
        <p:nvSpPr>
          <p:cNvPr id="18" name="Shape 13"/>
          <p:cNvSpPr/>
          <p:nvPr/>
        </p:nvSpPr>
        <p:spPr>
          <a:xfrm>
            <a:off x="831652" y="6227088"/>
            <a:ext cx="6483548" cy="1347192"/>
          </a:xfrm>
          <a:prstGeom prst="roundRect">
            <a:avLst>
              <a:gd name="adj" fmla="val 26457"/>
            </a:avLst>
          </a:prstGeom>
          <a:solidFill>
            <a:srgbClr val="00002E"/>
          </a:solidFill>
          <a:ln w="22860">
            <a:solidFill>
              <a:srgbClr val="48A8E2"/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6322" y="6691789"/>
            <a:ext cx="334089" cy="41767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52730" y="6464618"/>
            <a:ext cx="2795468" cy="349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Penyebaran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552730" y="6956584"/>
            <a:ext cx="4349234" cy="380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Membagikan kebenaran kepada orang lain.</a:t>
            </a:r>
            <a:endParaRPr lang="en-US" sz="18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8274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7125" y="3703320"/>
            <a:ext cx="7546062" cy="678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Pulang Murid dengan Sukacita</a:t>
            </a:r>
            <a:endParaRPr lang="en-US" sz="4250" dirty="0"/>
          </a:p>
        </p:txBody>
      </p:sp>
      <p:sp>
        <p:nvSpPr>
          <p:cNvPr id="4" name="Shape 1"/>
          <p:cNvSpPr/>
          <p:nvPr/>
        </p:nvSpPr>
        <p:spPr>
          <a:xfrm>
            <a:off x="807125" y="4727496"/>
            <a:ext cx="518874" cy="518874"/>
          </a:xfrm>
          <a:prstGeom prst="roundRect">
            <a:avLst>
              <a:gd name="adj" fmla="val 66671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803" y="4783455"/>
            <a:ext cx="325517" cy="40695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56623" y="4806672"/>
            <a:ext cx="2978348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Laporan Penuh Sukacita</a:t>
            </a:r>
            <a:endParaRPr lang="en-US" sz="2100" dirty="0"/>
          </a:p>
        </p:txBody>
      </p:sp>
      <p:sp>
        <p:nvSpPr>
          <p:cNvPr id="7" name="Text 3"/>
          <p:cNvSpPr/>
          <p:nvPr/>
        </p:nvSpPr>
        <p:spPr>
          <a:xfrm>
            <a:off x="1556623" y="5284113"/>
            <a:ext cx="5614511" cy="737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"Tuhan, bahkan roh-roh jahat tunduk kepada kami dalam nama-Mu!"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7459385" y="4727496"/>
            <a:ext cx="518874" cy="518874"/>
          </a:xfrm>
          <a:prstGeom prst="roundRect">
            <a:avLst>
              <a:gd name="adj" fmla="val 66671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6063" y="4783455"/>
            <a:ext cx="325517" cy="4069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208883" y="4806672"/>
            <a:ext cx="2734032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Kemenangan Spiritual</a:t>
            </a:r>
            <a:endParaRPr lang="en-US" sz="2100" dirty="0"/>
          </a:p>
        </p:txBody>
      </p:sp>
      <p:sp>
        <p:nvSpPr>
          <p:cNvPr id="11" name="Text 6"/>
          <p:cNvSpPr/>
          <p:nvPr/>
        </p:nvSpPr>
        <p:spPr>
          <a:xfrm>
            <a:off x="8208883" y="5284113"/>
            <a:ext cx="5614511" cy="368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Kuasa nama Yesus mengalahkan kuasa kegelapan.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807125" y="6483310"/>
            <a:ext cx="518874" cy="518874"/>
          </a:xfrm>
          <a:prstGeom prst="roundRect">
            <a:avLst>
              <a:gd name="adj" fmla="val 66671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803" y="6539270"/>
            <a:ext cx="325517" cy="40695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56623" y="6562487"/>
            <a:ext cx="2713196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Kesaksian Nyata</a:t>
            </a:r>
            <a:endParaRPr lang="en-US" sz="2100" dirty="0"/>
          </a:p>
        </p:txBody>
      </p:sp>
      <p:sp>
        <p:nvSpPr>
          <p:cNvPr id="15" name="Text 9"/>
          <p:cNvSpPr/>
          <p:nvPr/>
        </p:nvSpPr>
        <p:spPr>
          <a:xfrm>
            <a:off x="1556623" y="7039928"/>
            <a:ext cx="5614511" cy="368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Pengalaman langsung kuasa Tuhan dalam pelayanan.</a:t>
            </a:r>
            <a:endParaRPr lang="en-US" sz="1800" dirty="0"/>
          </a:p>
        </p:txBody>
      </p:sp>
      <p:sp>
        <p:nvSpPr>
          <p:cNvPr id="16" name="Shape 10"/>
          <p:cNvSpPr/>
          <p:nvPr/>
        </p:nvSpPr>
        <p:spPr>
          <a:xfrm>
            <a:off x="7459385" y="6483310"/>
            <a:ext cx="518874" cy="518874"/>
          </a:xfrm>
          <a:prstGeom prst="roundRect">
            <a:avLst>
              <a:gd name="adj" fmla="val 66671"/>
            </a:avLst>
          </a:prstGeom>
          <a:solidFill>
            <a:srgbClr val="00002E"/>
          </a:solidFill>
          <a:ln w="22860">
            <a:solidFill>
              <a:srgbClr val="48A8E2"/>
            </a:solidFill>
            <a:prstDash val="solid"/>
          </a:ln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6063" y="6539270"/>
            <a:ext cx="325517" cy="40695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208883" y="6562487"/>
            <a:ext cx="2713196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Sukacita Bersama</a:t>
            </a:r>
            <a:endParaRPr lang="en-US" sz="2100" dirty="0"/>
          </a:p>
        </p:txBody>
      </p:sp>
      <p:sp>
        <p:nvSpPr>
          <p:cNvPr id="19" name="Text 12"/>
          <p:cNvSpPr/>
          <p:nvPr/>
        </p:nvSpPr>
        <p:spPr>
          <a:xfrm>
            <a:off x="8208883" y="7039928"/>
            <a:ext cx="5614511" cy="368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Berkongsi pengalaman pelayanan dengan sesama murid.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1090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3064" y="3383518"/>
            <a:ext cx="8579882" cy="590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Murid Bersukacita &amp; Laporan Pelayanan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703064" y="5816203"/>
            <a:ext cx="13224272" cy="22860"/>
          </a:xfrm>
          <a:prstGeom prst="roundRect">
            <a:avLst>
              <a:gd name="adj" fmla="val 1318104"/>
            </a:avLst>
          </a:prstGeom>
          <a:solidFill>
            <a:srgbClr val="FFFFFF">
              <a:alpha val="24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3261122" y="5213628"/>
            <a:ext cx="22860" cy="602575"/>
          </a:xfrm>
          <a:prstGeom prst="roundRect">
            <a:avLst>
              <a:gd name="adj" fmla="val 1318104"/>
            </a:avLst>
          </a:prstGeom>
          <a:solidFill>
            <a:srgbClr val="F2B42D"/>
          </a:solidFill>
          <a:ln/>
        </p:spPr>
      </p:sp>
      <p:sp>
        <p:nvSpPr>
          <p:cNvPr id="6" name="Shape 3"/>
          <p:cNvSpPr/>
          <p:nvPr/>
        </p:nvSpPr>
        <p:spPr>
          <a:xfrm>
            <a:off x="3046571" y="5590223"/>
            <a:ext cx="451961" cy="451961"/>
          </a:xfrm>
          <a:prstGeom prst="roundRect">
            <a:avLst>
              <a:gd name="adj" fmla="val 66669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0808" y="5638979"/>
            <a:ext cx="283488" cy="35444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985963" y="4275534"/>
            <a:ext cx="2573179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Berangkat dengan Iman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903923" y="4691420"/>
            <a:ext cx="4737378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Murid pergi dengan kepercayaan pada perintah Yesus.</a:t>
            </a:r>
            <a:endParaRPr lang="en-US" sz="1550" dirty="0"/>
          </a:p>
        </p:txBody>
      </p:sp>
      <p:sp>
        <p:nvSpPr>
          <p:cNvPr id="10" name="Shape 6"/>
          <p:cNvSpPr/>
          <p:nvPr/>
        </p:nvSpPr>
        <p:spPr>
          <a:xfrm>
            <a:off x="5956102" y="5816203"/>
            <a:ext cx="22860" cy="602575"/>
          </a:xfrm>
          <a:prstGeom prst="roundRect">
            <a:avLst>
              <a:gd name="adj" fmla="val 1318104"/>
            </a:avLst>
          </a:prstGeom>
          <a:solidFill>
            <a:srgbClr val="D7425E"/>
          </a:solidFill>
          <a:ln/>
        </p:spPr>
      </p:sp>
      <p:sp>
        <p:nvSpPr>
          <p:cNvPr id="11" name="Shape 7"/>
          <p:cNvSpPr/>
          <p:nvPr/>
        </p:nvSpPr>
        <p:spPr>
          <a:xfrm>
            <a:off x="5741551" y="5590223"/>
            <a:ext cx="451961" cy="451961"/>
          </a:xfrm>
          <a:prstGeom prst="roundRect">
            <a:avLst>
              <a:gd name="adj" fmla="val 66669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5788" y="5638979"/>
            <a:ext cx="283488" cy="35444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744760" y="6619637"/>
            <a:ext cx="2445663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Melayani dengan Setia</a:t>
            </a:r>
            <a:endParaRPr lang="en-US" sz="1850" dirty="0"/>
          </a:p>
        </p:txBody>
      </p:sp>
      <p:sp>
        <p:nvSpPr>
          <p:cNvPr id="14" name="Text 9"/>
          <p:cNvSpPr/>
          <p:nvPr/>
        </p:nvSpPr>
        <p:spPr>
          <a:xfrm>
            <a:off x="3598902" y="7035522"/>
            <a:ext cx="4737378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Menyampaikan berita dan menyembuhkan orang sakit.</a:t>
            </a:r>
            <a:endParaRPr lang="en-US" sz="1550" dirty="0"/>
          </a:p>
        </p:txBody>
      </p:sp>
      <p:sp>
        <p:nvSpPr>
          <p:cNvPr id="15" name="Shape 10"/>
          <p:cNvSpPr/>
          <p:nvPr/>
        </p:nvSpPr>
        <p:spPr>
          <a:xfrm>
            <a:off x="8651200" y="5213628"/>
            <a:ext cx="22860" cy="602575"/>
          </a:xfrm>
          <a:prstGeom prst="roundRect">
            <a:avLst>
              <a:gd name="adj" fmla="val 1318104"/>
            </a:avLst>
          </a:prstGeom>
          <a:solidFill>
            <a:srgbClr val="DD785E"/>
          </a:solidFill>
          <a:ln/>
        </p:spPr>
      </p:sp>
      <p:sp>
        <p:nvSpPr>
          <p:cNvPr id="16" name="Shape 11"/>
          <p:cNvSpPr/>
          <p:nvPr/>
        </p:nvSpPr>
        <p:spPr>
          <a:xfrm>
            <a:off x="8436650" y="5590223"/>
            <a:ext cx="451961" cy="451961"/>
          </a:xfrm>
          <a:prstGeom prst="roundRect">
            <a:avLst>
              <a:gd name="adj" fmla="val 66669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0886" y="5638979"/>
            <a:ext cx="283488" cy="354449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329368" y="4275534"/>
            <a:ext cx="2666524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Mengalami Kemenangan</a:t>
            </a:r>
            <a:endParaRPr lang="en-US" sz="1850" dirty="0"/>
          </a:p>
        </p:txBody>
      </p:sp>
      <p:sp>
        <p:nvSpPr>
          <p:cNvPr id="19" name="Text 13"/>
          <p:cNvSpPr/>
          <p:nvPr/>
        </p:nvSpPr>
        <p:spPr>
          <a:xfrm>
            <a:off x="6294001" y="4691420"/>
            <a:ext cx="4737378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Melihat kuasa Allah bekerja melalui mereka.</a:t>
            </a:r>
            <a:endParaRPr lang="en-US" sz="1550" dirty="0"/>
          </a:p>
        </p:txBody>
      </p:sp>
      <p:sp>
        <p:nvSpPr>
          <p:cNvPr id="20" name="Shape 14"/>
          <p:cNvSpPr/>
          <p:nvPr/>
        </p:nvSpPr>
        <p:spPr>
          <a:xfrm>
            <a:off x="11346180" y="5816203"/>
            <a:ext cx="22860" cy="602575"/>
          </a:xfrm>
          <a:prstGeom prst="roundRect">
            <a:avLst>
              <a:gd name="adj" fmla="val 1318104"/>
            </a:avLst>
          </a:prstGeom>
          <a:solidFill>
            <a:srgbClr val="48A8E2"/>
          </a:solidFill>
          <a:ln/>
        </p:spPr>
      </p:sp>
      <p:sp>
        <p:nvSpPr>
          <p:cNvPr id="21" name="Shape 15"/>
          <p:cNvSpPr/>
          <p:nvPr/>
        </p:nvSpPr>
        <p:spPr>
          <a:xfrm>
            <a:off x="11131629" y="5590223"/>
            <a:ext cx="451961" cy="451961"/>
          </a:xfrm>
          <a:prstGeom prst="roundRect">
            <a:avLst>
              <a:gd name="adj" fmla="val 66669"/>
            </a:avLst>
          </a:prstGeom>
          <a:solidFill>
            <a:srgbClr val="00002E"/>
          </a:solidFill>
          <a:ln w="22860">
            <a:solidFill>
              <a:srgbClr val="48A8E2"/>
            </a:solidFill>
            <a:prstDash val="solid"/>
          </a:ln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5866" y="5638979"/>
            <a:ext cx="283488" cy="354449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999226" y="6619637"/>
            <a:ext cx="2716768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Kembali dengan Sukacita</a:t>
            </a:r>
            <a:endParaRPr lang="en-US" sz="1850" dirty="0"/>
          </a:p>
        </p:txBody>
      </p:sp>
      <p:sp>
        <p:nvSpPr>
          <p:cNvPr id="24" name="Text 17"/>
          <p:cNvSpPr/>
          <p:nvPr/>
        </p:nvSpPr>
        <p:spPr>
          <a:xfrm>
            <a:off x="8988981" y="7035522"/>
            <a:ext cx="4737378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Melaporkan pengalaman luar biasa kepada Yesus.</a:t>
            </a:r>
            <a:endParaRPr lang="en-US" sz="15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977152"/>
            <a:ext cx="739044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Sumber Sukacita yang Benar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279458"/>
            <a:ext cx="3248382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Sukacita yang Sementara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870722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Kuasa mengusir roh jahat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337447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Kesembuhan fisik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4804172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Keberhasilan pelayanan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37724" y="5270897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Pengakuan orang lain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7614761" y="327945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Sukacita yang Kekal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14761" y="3870722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"Janganlah bersukacita karena roh-roh itu tunduk kepadamu, tetapi bersukacitalah karena namamu ada tertulis di sorga."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614761" y="4852154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Hubungan dengan Tuhan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7614761" y="5318879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Keselamatan jiwa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7614761" y="5785604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Jaminan hidup kekal</a:t>
            </a:r>
            <a:endParaRPr lang="en-US" sz="18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954" y="641390"/>
            <a:ext cx="5230416" cy="653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Sukacita Murid</a:t>
            </a:r>
            <a:endParaRPr lang="en-US" sz="4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805" y="3665815"/>
            <a:ext cx="7844671" cy="7844671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9658" y="6227743"/>
            <a:ext cx="375047" cy="468868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805" y="3665815"/>
            <a:ext cx="7844671" cy="7844671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1643" y="4635758"/>
            <a:ext cx="375047" cy="468868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2805" y="3665815"/>
            <a:ext cx="7844671" cy="7844671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3234" y="4635758"/>
            <a:ext cx="375047" cy="468868"/>
          </a:xfrm>
          <a:prstGeom prst="rect">
            <a:avLst/>
          </a:prstGeom>
        </p:spPr>
      </p:pic>
      <p:pic>
        <p:nvPicPr>
          <p:cNvPr id="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2805" y="3665815"/>
            <a:ext cx="7844671" cy="7844671"/>
          </a:xfrm>
          <a:prstGeom prst="rect">
            <a:avLst/>
          </a:prstGeom>
        </p:spPr>
      </p:pic>
      <p:pic>
        <p:nvPicPr>
          <p:cNvPr id="1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45219" y="6227743"/>
            <a:ext cx="375047" cy="468868"/>
          </a:xfrm>
          <a:prstGeom prst="rect">
            <a:avLst/>
          </a:prstGeom>
        </p:spPr>
      </p:pic>
      <p:sp>
        <p:nvSpPr>
          <p:cNvPr id="11" name="Text 1"/>
          <p:cNvSpPr/>
          <p:nvPr/>
        </p:nvSpPr>
        <p:spPr>
          <a:xfrm>
            <a:off x="979646" y="3013353"/>
            <a:ext cx="2615208" cy="32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Nama di Syurga</a:t>
            </a:r>
            <a:endParaRPr lang="en-US" sz="2050" dirty="0"/>
          </a:p>
        </p:txBody>
      </p:sp>
      <p:sp>
        <p:nvSpPr>
          <p:cNvPr id="12" name="Text 2"/>
          <p:cNvSpPr/>
          <p:nvPr/>
        </p:nvSpPr>
        <p:spPr>
          <a:xfrm>
            <a:off x="777954" y="3473648"/>
            <a:ext cx="3018592" cy="355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Jaminan keselamatan kekal.</a:t>
            </a:r>
            <a:endParaRPr lang="en-US" sz="1750" dirty="0"/>
          </a:p>
        </p:txBody>
      </p:sp>
      <p:sp>
        <p:nvSpPr>
          <p:cNvPr id="13" name="Text 3"/>
          <p:cNvSpPr/>
          <p:nvPr/>
        </p:nvSpPr>
        <p:spPr>
          <a:xfrm>
            <a:off x="777954" y="3962638"/>
            <a:ext cx="3018592" cy="711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Hubungan pribadi dengan Tuhan.</a:t>
            </a:r>
            <a:endParaRPr lang="en-US" sz="1750" dirty="0"/>
          </a:p>
        </p:txBody>
      </p:sp>
      <p:sp>
        <p:nvSpPr>
          <p:cNvPr id="14" name="Text 4"/>
          <p:cNvSpPr/>
          <p:nvPr/>
        </p:nvSpPr>
        <p:spPr>
          <a:xfrm>
            <a:off x="4331613" y="1739741"/>
            <a:ext cx="2615208" cy="32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Kuasa Pelayanan</a:t>
            </a:r>
            <a:endParaRPr lang="en-US" sz="2050" dirty="0"/>
          </a:p>
        </p:txBody>
      </p:sp>
      <p:sp>
        <p:nvSpPr>
          <p:cNvPr id="15" name="Text 5"/>
          <p:cNvSpPr/>
          <p:nvPr/>
        </p:nvSpPr>
        <p:spPr>
          <a:xfrm>
            <a:off x="4129921" y="2200037"/>
            <a:ext cx="3018592" cy="711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Melihat Tuhan bekerja melalui kita.</a:t>
            </a:r>
            <a:endParaRPr lang="en-US" sz="1750" dirty="0"/>
          </a:p>
        </p:txBody>
      </p:sp>
      <p:sp>
        <p:nvSpPr>
          <p:cNvPr id="16" name="Text 6"/>
          <p:cNvSpPr/>
          <p:nvPr/>
        </p:nvSpPr>
        <p:spPr>
          <a:xfrm>
            <a:off x="4129921" y="3044666"/>
            <a:ext cx="3018592" cy="355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Pengalaman kuasa Roh Kudus.</a:t>
            </a:r>
            <a:endParaRPr lang="en-US" sz="1750" dirty="0"/>
          </a:p>
        </p:txBody>
      </p:sp>
      <p:sp>
        <p:nvSpPr>
          <p:cNvPr id="17" name="Text 7"/>
          <p:cNvSpPr/>
          <p:nvPr/>
        </p:nvSpPr>
        <p:spPr>
          <a:xfrm>
            <a:off x="7683460" y="2095381"/>
            <a:ext cx="2615208" cy="32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Keberhasilan Misi</a:t>
            </a:r>
            <a:endParaRPr lang="en-US" sz="2050" dirty="0"/>
          </a:p>
        </p:txBody>
      </p:sp>
      <p:sp>
        <p:nvSpPr>
          <p:cNvPr id="18" name="Text 8"/>
          <p:cNvSpPr/>
          <p:nvPr/>
        </p:nvSpPr>
        <p:spPr>
          <a:xfrm>
            <a:off x="7492127" y="2555677"/>
            <a:ext cx="2997994" cy="355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Melihat orang menerima berita.</a:t>
            </a:r>
            <a:endParaRPr lang="en-US" sz="1750" dirty="0"/>
          </a:p>
        </p:txBody>
      </p:sp>
      <p:sp>
        <p:nvSpPr>
          <p:cNvPr id="19" name="Text 9"/>
          <p:cNvSpPr/>
          <p:nvPr/>
        </p:nvSpPr>
        <p:spPr>
          <a:xfrm>
            <a:off x="7492127" y="3044666"/>
            <a:ext cx="2997994" cy="355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Perubahan hidup yang nyata.</a:t>
            </a:r>
            <a:endParaRPr lang="en-US" sz="1750" dirty="0"/>
          </a:p>
        </p:txBody>
      </p:sp>
      <p:sp>
        <p:nvSpPr>
          <p:cNvPr id="20" name="Text 10"/>
          <p:cNvSpPr/>
          <p:nvPr/>
        </p:nvSpPr>
        <p:spPr>
          <a:xfrm>
            <a:off x="11035546" y="3013353"/>
            <a:ext cx="2615208" cy="32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Persekutuan Bersama</a:t>
            </a:r>
            <a:endParaRPr lang="en-US" sz="2050" dirty="0"/>
          </a:p>
        </p:txBody>
      </p:sp>
      <p:sp>
        <p:nvSpPr>
          <p:cNvPr id="21" name="Text 11"/>
          <p:cNvSpPr/>
          <p:nvPr/>
        </p:nvSpPr>
        <p:spPr>
          <a:xfrm>
            <a:off x="10833854" y="3473648"/>
            <a:ext cx="3018592" cy="711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Pelayanan bersama teman seiman.</a:t>
            </a:r>
            <a:endParaRPr lang="en-US" sz="1750" dirty="0"/>
          </a:p>
        </p:txBody>
      </p:sp>
      <p:sp>
        <p:nvSpPr>
          <p:cNvPr id="22" name="Text 12"/>
          <p:cNvSpPr/>
          <p:nvPr/>
        </p:nvSpPr>
        <p:spPr>
          <a:xfrm>
            <a:off x="10833854" y="4318278"/>
            <a:ext cx="3018592" cy="355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Sukacita melayani sebagai tim.</a:t>
            </a:r>
            <a:endParaRPr lang="en-US" sz="1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91369" y="554712"/>
            <a:ext cx="4739759" cy="59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Refleksi &amp; Diskusi</a:t>
            </a:r>
            <a:endParaRPr lang="en-US" sz="37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369" y="1449229"/>
            <a:ext cx="1007150" cy="232029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00580" y="1650563"/>
            <a:ext cx="3146584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Apa yang Telah Kita Pelajari?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7500580" y="2067520"/>
            <a:ext cx="642485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Panggilan pelayanan dari Yesus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7500580" y="2460308"/>
            <a:ext cx="642485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Sikap seorang pelayan Tuhan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7500580" y="2853095"/>
            <a:ext cx="642485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Menghadapi penolakan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7500580" y="3245882"/>
            <a:ext cx="642485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Sumber sukacita sejati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369" y="3769519"/>
            <a:ext cx="1007150" cy="232029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500580" y="3970853"/>
            <a:ext cx="3584853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Bagaimana Kita Menerapkannya?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7500580" y="4387810"/>
            <a:ext cx="642485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Di rumah dan keluarga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7500580" y="4780598"/>
            <a:ext cx="642485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Di sekolah dan antara teman</a:t>
            </a:r>
            <a:endParaRPr lang="en-US" sz="1550" dirty="0"/>
          </a:p>
        </p:txBody>
      </p:sp>
      <p:sp>
        <p:nvSpPr>
          <p:cNvPr id="14" name="Text 9"/>
          <p:cNvSpPr/>
          <p:nvPr/>
        </p:nvSpPr>
        <p:spPr>
          <a:xfrm>
            <a:off x="7500580" y="5173385"/>
            <a:ext cx="642485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Di gereja dan masyarakat</a:t>
            </a:r>
            <a:endParaRPr lang="en-US" sz="1550" dirty="0"/>
          </a:p>
        </p:txBody>
      </p:sp>
      <p:sp>
        <p:nvSpPr>
          <p:cNvPr id="15" name="Text 10"/>
          <p:cNvSpPr/>
          <p:nvPr/>
        </p:nvSpPr>
        <p:spPr>
          <a:xfrm>
            <a:off x="7500580" y="5566172"/>
            <a:ext cx="642485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Di media sosial dan dunia digital</a:t>
            </a:r>
            <a:endParaRPr lang="en-US" sz="15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369" y="6089809"/>
            <a:ext cx="1007150" cy="1585079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500580" y="6291143"/>
            <a:ext cx="2489478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Berkongsi Pengalaman</a:t>
            </a:r>
            <a:endParaRPr lang="en-US" sz="1850" dirty="0"/>
          </a:p>
        </p:txBody>
      </p:sp>
      <p:sp>
        <p:nvSpPr>
          <p:cNvPr id="18" name="Text 12"/>
          <p:cNvSpPr/>
          <p:nvPr/>
        </p:nvSpPr>
        <p:spPr>
          <a:xfrm>
            <a:off x="7500580" y="6708100"/>
            <a:ext cx="642485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Adakah anda pernah mengalami penolakan ketika berbagi iman?</a:t>
            </a:r>
            <a:endParaRPr lang="en-US" sz="1550" dirty="0"/>
          </a:p>
        </p:txBody>
      </p:sp>
      <p:sp>
        <p:nvSpPr>
          <p:cNvPr id="19" name="Text 13"/>
          <p:cNvSpPr/>
          <p:nvPr/>
        </p:nvSpPr>
        <p:spPr>
          <a:xfrm>
            <a:off x="7500580" y="7151251"/>
            <a:ext cx="642485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Bagaimana perasaan anda ketika pelayanan berhasil?</a:t>
            </a:r>
            <a:endParaRPr lang="en-US" sz="15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144072"/>
            <a:ext cx="762535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Penutup &amp; Kesimpulan Visual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2326838"/>
            <a:ext cx="4118848" cy="25455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7724" y="517159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Tuaian Banyak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37724" y="5667137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Banyak orang memerlukan berita pengharapan yang kita bawa.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776" y="2326838"/>
            <a:ext cx="4118848" cy="25455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5776" y="517159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Kita Adalah Pekerja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5776" y="5667137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Setiap orang Kristian dipanggil untuk melayani.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3828" y="2326838"/>
            <a:ext cx="4118848" cy="25455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3828" y="517159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Sukacita Sejati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73828" y="5667137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Kebahagiaan terbesar adalah hubungan dengan Tuhan.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837724" y="6702385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Mari kita melayani dengan sukacita, rendah hati, dan keyakinan sebagai murid Yesus hari ini!</a:t>
            </a:r>
            <a:endParaRPr lang="en-US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1577</Words>
  <Application>Microsoft Office PowerPoint</Application>
  <PresentationFormat>Custom</PresentationFormat>
  <Paragraphs>361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PT Sans</vt:lpstr>
      <vt:lpstr>Nunito Semi Bold</vt:lpstr>
      <vt:lpstr>PT Sans Medium</vt:lpstr>
      <vt:lpstr>PT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Rikho Jafry</cp:lastModifiedBy>
  <cp:revision>6</cp:revision>
  <dcterms:created xsi:type="dcterms:W3CDTF">2025-05-08T02:53:12Z</dcterms:created>
  <dcterms:modified xsi:type="dcterms:W3CDTF">2026-04-01T00:01:01Z</dcterms:modified>
</cp:coreProperties>
</file>