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4630400" cy="8229600"/>
  <p:notesSz cx="8229600" cy="14630400"/>
  <p:embeddedFontLst>
    <p:embeddedFont>
      <p:font typeface="Open Sans" panose="020B0606030504020204" pitchFamily="34" charset="0"/>
      <p:regular r:id="rId28"/>
      <p:bold r:id="rId29"/>
    </p:embeddedFont>
    <p:embeddedFont>
      <p:font typeface="Open Sans Bold" panose="020B0806030504020204" pitchFamily="34" charset="0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18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511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7511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Kelas Alkitab: Lukas 9:21–36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632835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Selamat datang ke kelas Alkitab kita! Hari ini kita akan meneroka perikop dari Lukas 9:21-36 yang membincangkan siapa Yesus sebenarnya dan peristiwa Transfigurasi yang mengagumkan.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497669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Mari kita menyelami makna yang mendalam dan relevansinya dalam kehidupan kita sebagai murid Kristus.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6280190" y="5974556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205CE6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5801" y="6107192"/>
            <a:ext cx="111562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Open Sans Medium" pitchFamily="34" charset="0"/>
                <a:ea typeface="Open Sans Medium" pitchFamily="34" charset="-122"/>
                <a:cs typeface="Open Sans Medium" pitchFamily="34" charset="-120"/>
              </a:rPr>
              <a:t>33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6756439" y="5957649"/>
            <a:ext cx="2033391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 err="1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</a:t>
            </a:r>
            <a:r>
              <a:rPr lang="en-US" sz="22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Rikho Jafry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7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1870" y="527804"/>
            <a:ext cx="6721435" cy="5998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Objektif Pembelajaran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71870" y="1415534"/>
            <a:ext cx="7800261" cy="1428155"/>
          </a:xfrm>
          <a:prstGeom prst="roundRect">
            <a:avLst>
              <a:gd name="adj" fmla="val 564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71418" y="1615083"/>
            <a:ext cx="2399586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Identiti Kristus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71418" y="2030016"/>
            <a:ext cx="7401163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Memahami siapa Yesus sebenarnya sebagai Mesias yang dijanjikan dalam Kitab Suci.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71870" y="3035618"/>
            <a:ext cx="7800261" cy="1428155"/>
          </a:xfrm>
          <a:prstGeom prst="roundRect">
            <a:avLst>
              <a:gd name="adj" fmla="val 564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71418" y="3235166"/>
            <a:ext cx="2710577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Penyangkalan Diri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71418" y="3650099"/>
            <a:ext cx="7401163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Mempelajari konsep penyangkalan diri dan bagaimana mengikut teladan Yesus dalam kehidupan harian.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71870" y="4655701"/>
            <a:ext cx="7800261" cy="1428155"/>
          </a:xfrm>
          <a:prstGeom prst="roundRect">
            <a:avLst>
              <a:gd name="adj" fmla="val 564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71418" y="4855250"/>
            <a:ext cx="2399586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Transfigurasi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71418" y="5270182"/>
            <a:ext cx="7401163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Menghayati makna dan kepentingan peristiwa Transfigurasi dalam memahami keilahian Yesus.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71870" y="6275784"/>
            <a:ext cx="7800261" cy="1428155"/>
          </a:xfrm>
          <a:prstGeom prst="roundRect">
            <a:avLst>
              <a:gd name="adj" fmla="val 564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71418" y="6475333"/>
            <a:ext cx="2624018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Aplikasi Praktikal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871418" y="6890266"/>
            <a:ext cx="7401163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Mengaitkan pengajaran Lukas 9:21-36 dengan cabaran dan keputusan harian kita sebagai pelajar.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50081"/>
            <a:ext cx="984384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Peta Minda: Objektif Utama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456" y="6217087"/>
            <a:ext cx="382667" cy="478393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631" y="4628912"/>
            <a:ext cx="382667" cy="478393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6745" y="4628912"/>
            <a:ext cx="382667" cy="478393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4920" y="6217087"/>
            <a:ext cx="382667" cy="478393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878919" y="30831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Identiti Yesus</a:t>
            </a:r>
            <a:endParaRPr lang="en-US" sz="2200" dirty="0"/>
          </a:p>
        </p:txBody>
      </p:sp>
      <p:sp>
        <p:nvSpPr>
          <p:cNvPr id="12" name="Text 2"/>
          <p:cNvSpPr/>
          <p:nvPr/>
        </p:nvSpPr>
        <p:spPr>
          <a:xfrm>
            <a:off x="793790" y="3573542"/>
            <a:ext cx="30054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Memahami Yesus sebagai Mesias dan Anak Allah yang dijanjikan.</a:t>
            </a:r>
            <a:endParaRPr lang="en-US" sz="1750" dirty="0"/>
          </a:p>
        </p:txBody>
      </p:sp>
      <p:sp>
        <p:nvSpPr>
          <p:cNvPr id="13" name="Text 3"/>
          <p:cNvSpPr/>
          <p:nvPr/>
        </p:nvSpPr>
        <p:spPr>
          <a:xfrm>
            <a:off x="4224576" y="18124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Pengorbanan</a:t>
            </a:r>
            <a:endParaRPr lang="en-US" sz="2200" dirty="0"/>
          </a:p>
        </p:txBody>
      </p:sp>
      <p:sp>
        <p:nvSpPr>
          <p:cNvPr id="14" name="Text 4"/>
          <p:cNvSpPr/>
          <p:nvPr/>
        </p:nvSpPr>
        <p:spPr>
          <a:xfrm>
            <a:off x="4139446" y="2302907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Menghayati makna penyangkalan diri dan memikul salib.</a:t>
            </a:r>
            <a:endParaRPr lang="en-US" sz="1750" dirty="0"/>
          </a:p>
        </p:txBody>
      </p:sp>
      <p:sp>
        <p:nvSpPr>
          <p:cNvPr id="15" name="Text 5"/>
          <p:cNvSpPr/>
          <p:nvPr/>
        </p:nvSpPr>
        <p:spPr>
          <a:xfrm>
            <a:off x="7570351" y="18124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Transfigurasi</a:t>
            </a:r>
            <a:endParaRPr lang="en-US" sz="2200" dirty="0"/>
          </a:p>
        </p:txBody>
      </p:sp>
      <p:sp>
        <p:nvSpPr>
          <p:cNvPr id="16" name="Text 6"/>
          <p:cNvSpPr/>
          <p:nvPr/>
        </p:nvSpPr>
        <p:spPr>
          <a:xfrm>
            <a:off x="7485221" y="2302907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Memahami kemuliaan Yesus yang dinyatakan di gunung.</a:t>
            </a:r>
            <a:endParaRPr lang="en-US" sz="1750" dirty="0"/>
          </a:p>
        </p:txBody>
      </p:sp>
      <p:sp>
        <p:nvSpPr>
          <p:cNvPr id="17" name="Text 7"/>
          <p:cNvSpPr/>
          <p:nvPr/>
        </p:nvSpPr>
        <p:spPr>
          <a:xfrm>
            <a:off x="10916126" y="30831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Aplikasi</a:t>
            </a:r>
            <a:endParaRPr lang="en-US" sz="2200" dirty="0"/>
          </a:p>
        </p:txBody>
      </p:sp>
      <p:sp>
        <p:nvSpPr>
          <p:cNvPr id="18" name="Text 8"/>
          <p:cNvSpPr/>
          <p:nvPr/>
        </p:nvSpPr>
        <p:spPr>
          <a:xfrm>
            <a:off x="10830997" y="3573542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Mengikut Yesus dalam kehidupan sehari-hari sebagai remaja.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419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9735" y="3223141"/>
            <a:ext cx="7727156" cy="660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Latar Belakang Perikop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977503" y="4200525"/>
            <a:ext cx="22860" cy="3448526"/>
          </a:xfrm>
          <a:prstGeom prst="roundRect">
            <a:avLst>
              <a:gd name="adj" fmla="val 388338"/>
            </a:avLst>
          </a:prstGeom>
          <a:solidFill>
            <a:srgbClr val="BCDBD4"/>
          </a:solidFill>
          <a:ln/>
        </p:spPr>
      </p:sp>
      <p:sp>
        <p:nvSpPr>
          <p:cNvPr id="5" name="Shape 2"/>
          <p:cNvSpPr/>
          <p:nvPr/>
        </p:nvSpPr>
        <p:spPr>
          <a:xfrm>
            <a:off x="1192411" y="4426863"/>
            <a:ext cx="634008" cy="22860"/>
          </a:xfrm>
          <a:prstGeom prst="roundRect">
            <a:avLst>
              <a:gd name="adj" fmla="val 388338"/>
            </a:avLst>
          </a:prstGeom>
          <a:solidFill>
            <a:srgbClr val="BCDBD4"/>
          </a:solidFill>
          <a:ln/>
        </p:spPr>
      </p:sp>
      <p:sp>
        <p:nvSpPr>
          <p:cNvPr id="6" name="Shape 3"/>
          <p:cNvSpPr/>
          <p:nvPr/>
        </p:nvSpPr>
        <p:spPr>
          <a:xfrm>
            <a:off x="739735" y="4200525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031" y="4240173"/>
            <a:ext cx="316944" cy="3962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034302" y="4273153"/>
            <a:ext cx="2743081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Sebelum Perikop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2034302" y="4730115"/>
            <a:ext cx="11856363" cy="338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Yesus memberi makan 5,000 orang. Para murid mengaku Yesus sebagai Mesias.</a:t>
            </a:r>
            <a:endParaRPr lang="en-US" sz="1650" dirty="0"/>
          </a:p>
        </p:txBody>
      </p:sp>
      <p:sp>
        <p:nvSpPr>
          <p:cNvPr id="10" name="Shape 6"/>
          <p:cNvSpPr/>
          <p:nvPr/>
        </p:nvSpPr>
        <p:spPr>
          <a:xfrm>
            <a:off x="1192411" y="5717262"/>
            <a:ext cx="634008" cy="22860"/>
          </a:xfrm>
          <a:prstGeom prst="roundRect">
            <a:avLst>
              <a:gd name="adj" fmla="val 388338"/>
            </a:avLst>
          </a:prstGeom>
          <a:solidFill>
            <a:srgbClr val="BCDBD4"/>
          </a:solidFill>
          <a:ln/>
        </p:spPr>
      </p:sp>
      <p:sp>
        <p:nvSpPr>
          <p:cNvPr id="11" name="Shape 7"/>
          <p:cNvSpPr/>
          <p:nvPr/>
        </p:nvSpPr>
        <p:spPr>
          <a:xfrm>
            <a:off x="739735" y="5490924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031" y="5530572"/>
            <a:ext cx="316944" cy="3962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034302" y="5563553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Perikop Kita</a:t>
            </a:r>
            <a:endParaRPr lang="en-US" sz="2050" dirty="0"/>
          </a:p>
        </p:txBody>
      </p:sp>
      <p:sp>
        <p:nvSpPr>
          <p:cNvPr id="14" name="Text 9"/>
          <p:cNvSpPr/>
          <p:nvPr/>
        </p:nvSpPr>
        <p:spPr>
          <a:xfrm>
            <a:off x="2034302" y="6020514"/>
            <a:ext cx="11856363" cy="338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Yesus bercakap tentang penderitaan-Nya dan Transfigurasi di gunung.</a:t>
            </a:r>
            <a:endParaRPr lang="en-US" sz="1650" dirty="0"/>
          </a:p>
        </p:txBody>
      </p:sp>
      <p:sp>
        <p:nvSpPr>
          <p:cNvPr id="15" name="Shape 10"/>
          <p:cNvSpPr/>
          <p:nvPr/>
        </p:nvSpPr>
        <p:spPr>
          <a:xfrm>
            <a:off x="1192411" y="7007662"/>
            <a:ext cx="634008" cy="22860"/>
          </a:xfrm>
          <a:prstGeom prst="roundRect">
            <a:avLst>
              <a:gd name="adj" fmla="val 388338"/>
            </a:avLst>
          </a:prstGeom>
          <a:solidFill>
            <a:srgbClr val="BCDBD4"/>
          </a:solidFill>
          <a:ln/>
        </p:spPr>
      </p:sp>
      <p:sp>
        <p:nvSpPr>
          <p:cNvPr id="16" name="Shape 11"/>
          <p:cNvSpPr/>
          <p:nvPr/>
        </p:nvSpPr>
        <p:spPr>
          <a:xfrm>
            <a:off x="739735" y="6781324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31" y="6820972"/>
            <a:ext cx="316944" cy="3962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034302" y="6853952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Selepas Perikop</a:t>
            </a:r>
            <a:endParaRPr lang="en-US" sz="2050" dirty="0"/>
          </a:p>
        </p:txBody>
      </p:sp>
      <p:sp>
        <p:nvSpPr>
          <p:cNvPr id="19" name="Text 13"/>
          <p:cNvSpPr/>
          <p:nvPr/>
        </p:nvSpPr>
        <p:spPr>
          <a:xfrm>
            <a:off x="2034302" y="7310914"/>
            <a:ext cx="11856363" cy="338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Yesus menyembuhkan seorang anak lelaki yang dirasuk roh jahat.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5636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Pembacaan: Lukas 9:21-22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11408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017306" y="31919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Amaran Yesus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017306" y="3682365"/>
            <a:ext cx="289941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Dia melarang murid-murid memberitahu sesiapa bahawa Dia adalah Mesias.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200203" y="311408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37319" y="3191947"/>
            <a:ext cx="289941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Nubuat Pertama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937319" y="4036695"/>
            <a:ext cx="289941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Yesus berkata Anak Manusia akan menderita dan ditolak oleh pemimpin agama.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94193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17306" y="6019800"/>
            <a:ext cx="44137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Kematian &amp; Kebangkitan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017306" y="6510218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Dia akan dibunuh tetapi akan dibangkitkan pada hari ketiga.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58509"/>
            <a:ext cx="820245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Yesus dan Murid-Murid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34264"/>
            <a:ext cx="36342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Identiti Tersembunyi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15408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Yesus tidak mahu identiti-Nya sebagai Mesias disebarkan terlalu awal. Waktu belum tiba untuk pengisytiharan umum.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Reaksi Murid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215408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murid mungkin terkejut dengan ramalan penderitaan. Mereka masih mengharapkan Mesias yang akan berkuasa secara politik.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634264"/>
            <a:ext cx="334660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Cabaran Fahaman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215408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Konsep Mesias yang menderita bertentangan dengan pemahaman umum masa itu. Ini merupakan anjakan paradigma.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4628"/>
            <a:ext cx="1039784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Peta Minda: Siapakah Yesus?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1997035"/>
            <a:ext cx="1614011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613065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88255" y="22238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Anak Allah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088255" y="2714268"/>
            <a:ext cx="30722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Hubungan unik dengan Bapa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name="adj" fmla="val 625116"/>
            </a:avLst>
          </a:prstGeom>
          <a:solidFill>
            <a:srgbClr val="BCDBD4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424" y="3360658"/>
            <a:ext cx="3228022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3814762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95261" y="3587472"/>
            <a:ext cx="28872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Mesias (Kristus)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5895261" y="4077891"/>
            <a:ext cx="28872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Yang diurapi dan dijanjikan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5725120" y="4680704"/>
            <a:ext cx="8054816" cy="15240"/>
          </a:xfrm>
          <a:prstGeom prst="roundRect">
            <a:avLst>
              <a:gd name="adj" fmla="val 625116"/>
            </a:avLst>
          </a:prstGeom>
          <a:solidFill>
            <a:srgbClr val="BCDBD4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3418" y="4724281"/>
            <a:ext cx="484203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892" y="5178385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02266" y="49510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Penyelamat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6702266" y="5441513"/>
            <a:ext cx="335101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Menyelamatkan umat dari dosa</a:t>
            </a:r>
            <a:endParaRPr lang="en-US" sz="1750" dirty="0"/>
          </a:p>
        </p:txBody>
      </p:sp>
      <p:sp>
        <p:nvSpPr>
          <p:cNvPr id="17" name="Shape 9"/>
          <p:cNvSpPr/>
          <p:nvPr/>
        </p:nvSpPr>
        <p:spPr>
          <a:xfrm>
            <a:off x="6532126" y="6044327"/>
            <a:ext cx="7247811" cy="15240"/>
          </a:xfrm>
          <a:prstGeom prst="roundRect">
            <a:avLst>
              <a:gd name="adj" fmla="val 625116"/>
            </a:avLst>
          </a:prstGeom>
          <a:solidFill>
            <a:srgbClr val="BCDBD4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294" y="6087904"/>
            <a:ext cx="6456164" cy="1306949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4773" y="6542008"/>
            <a:ext cx="318968" cy="398621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09272" y="6314718"/>
            <a:ext cx="25699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Anak Manusia</a:t>
            </a:r>
            <a:endParaRPr lang="en-US" sz="2200" dirty="0"/>
          </a:p>
        </p:txBody>
      </p:sp>
      <p:sp>
        <p:nvSpPr>
          <p:cNvPr id="21" name="Text 11"/>
          <p:cNvSpPr/>
          <p:nvPr/>
        </p:nvSpPr>
        <p:spPr>
          <a:xfrm>
            <a:off x="7509272" y="6805136"/>
            <a:ext cx="256996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Penuh kemanusiaan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132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Penjelasan: Nubuat Penderitaan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829044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3973" y="2829044"/>
            <a:ext cx="39119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Ditolak oleh Pemimpin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3319463"/>
            <a:ext cx="7046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Ketua imam, ahli Taurat, dan orang tua-tua akan menolak Yesus. Mereka tidak menerima identiti-Nya.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4272082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44134" y="4272082"/>
            <a:ext cx="37283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Menderita &amp; Dibunuh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4134" y="4762500"/>
            <a:ext cx="6706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Yesus akan mengalami penderitaan dan kemudian dibunuh. Ini merupakan pelan penyelamatan Allah.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474232" y="5715119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984415" y="57151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Dibangkitkan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984415" y="6205538"/>
            <a:ext cx="63657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Pada hari ketiga, Yesus akan dibangkitkan dari kematian. Kematian tidak menguasai-Nya.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055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458" y="2692360"/>
            <a:ext cx="4411028" cy="55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Jalan Salib</a:t>
            </a:r>
            <a:endParaRPr lang="en-US" sz="3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8" y="3508296"/>
            <a:ext cx="882134" cy="105858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64149" y="3684627"/>
            <a:ext cx="2205514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Penderitaan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1764149" y="4066103"/>
            <a:ext cx="12248793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Yesus menderita secara fizikal dan emosi. Dia ditolak oleh bangsa-Nya sendiri.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58" y="4566880"/>
            <a:ext cx="882134" cy="105858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64149" y="4743212"/>
            <a:ext cx="2205514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Penyaliban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1764149" y="5124688"/>
            <a:ext cx="12248793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Kematian yang paling mengerikan pada zaman itu. Dia menggantikan tempat kita.</a:t>
            </a:r>
            <a:endParaRPr lang="en-US" sz="13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458" y="5625465"/>
            <a:ext cx="882134" cy="105858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764149" y="5801797"/>
            <a:ext cx="2205514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Kematian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1764149" y="6183273"/>
            <a:ext cx="12248793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Yesus benar-benar mati. Semua harapan murid-murid-Nya seakan lenyap.</a:t>
            </a:r>
            <a:endParaRPr lang="en-US" sz="13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458" y="6684050"/>
            <a:ext cx="882134" cy="105858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764149" y="6860381"/>
            <a:ext cx="2205514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Kebangkitan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1764149" y="7241858"/>
            <a:ext cx="12248793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Hari ketiga, Dia bangkit! Kematian dikalahkan. Harapan baru bermula.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6167" y="776526"/>
            <a:ext cx="7611666" cy="1368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Lukas 9:23-24 – Mengikut Yesus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766167" y="2473166"/>
            <a:ext cx="7611666" cy="4979908"/>
          </a:xfrm>
          <a:prstGeom prst="roundRect">
            <a:avLst>
              <a:gd name="adj" fmla="val 184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73787" y="2480786"/>
            <a:ext cx="7596426" cy="97845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92624" y="2619732"/>
            <a:ext cx="3356729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Menyangkal Diri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794647" y="2619732"/>
            <a:ext cx="3356729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Menolak kehendak diri sendiri dan menerima kehendak Tuhan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73787" y="3459242"/>
            <a:ext cx="7596426" cy="132873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992624" y="3598188"/>
            <a:ext cx="3356729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Memikul Salib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4794647" y="3598188"/>
            <a:ext cx="3356729" cy="105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Bersedia menanggung kesusahan demi Kristus setiap hari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773787" y="4787979"/>
            <a:ext cx="7596426" cy="97845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992624" y="4926925"/>
            <a:ext cx="3356729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Mengikut Yesus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794647" y="4926925"/>
            <a:ext cx="3356729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Hidup mengikut teladan dan ajaran-Nya dalam semua hal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773787" y="5766435"/>
            <a:ext cx="7596426" cy="16790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992624" y="5905381"/>
            <a:ext cx="3356729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Paradoks Keselamatan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794647" y="5905381"/>
            <a:ext cx="3356729" cy="1401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Siapa menyelamatkan hidupnya akan kehilangan, siapa kehilangan akan menyelamatkannya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666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Peta Minda: Mengikut Yesus &amp; Menyangkal Diri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27848" y="3215878"/>
            <a:ext cx="286464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Menyangkal Diri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706297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Mengutamakan kehendak Tuhan daripada kehendak sendiri.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353091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32158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Memikul Salib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70629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Bersedia menghadapi cabaran dan pengorbanan demi Kristus.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91941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6684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Pengorbanan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615886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Menyerahkan masa, bakat, dan keutamaan untuk Kerajaan Allah.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614529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732359" y="5668447"/>
            <a:ext cx="29601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Ganjaran Rohani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6158865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Menemukan hidup sejati dan kekal dalam Kristus.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75679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63804"/>
            <a:ext cx="716268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Murid Memikul Salib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912745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3706535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Mengutamakan Tuhan</a:t>
            </a:r>
            <a:endParaRPr lang="en-US" dirty="0"/>
          </a:p>
        </p:txBody>
      </p:sp>
      <p:sp>
        <p:nvSpPr>
          <p:cNvPr id="6" name="Text 2"/>
          <p:cNvSpPr/>
          <p:nvPr/>
        </p:nvSpPr>
        <p:spPr>
          <a:xfrm>
            <a:off x="793790" y="4551283"/>
            <a:ext cx="23298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Meletakkan Tuhan dan kehendak-Nya di tempat pertama dalam hidup kita.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7093" y="2912745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407093" y="3706535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Pengorbanan Masa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3407093" y="4551283"/>
            <a:ext cx="232981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Meluangkan masa untuk berdoa, membaca Alkitab, dan melayani orang lain.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0395" y="2912745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20395" y="3706535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Berani Berbeza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6020395" y="4551283"/>
            <a:ext cx="23298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Hidup berbeza daripada rakan sebaya yang tidak mengikut Kristus.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9825"/>
            <a:ext cx="1036546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Lukas 9:25-26 – Prioriti Hidup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22233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167" y="307633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8490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Seluruh Dunia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339465"/>
            <a:ext cx="42395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Harta, kemasyhuran, dan kuasa duniawi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913942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BCDBD4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4042529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089" y="4496633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269343"/>
            <a:ext cx="336423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Perbandingan Nilai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759762"/>
            <a:ext cx="50896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Apa gunanya dapat segalanya tetapi hilang jiwa?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334238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BCDBD4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462826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5011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6896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Nilai Kekal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6180058"/>
            <a:ext cx="52968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Keselamatan jiwa melebihi semua kekayaan dunia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47505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Peta Minda: Nilai Diri di Hadapan Tuhan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3203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Nilai Duniawi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13183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Harta material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955381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Kemasyhuran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397579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Kuasa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83977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Keelokan luar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332928" y="393203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Nilai Kekal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332928" y="4513183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Hubungan dengan Tuhan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32928" y="4955381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Iman dan ketaatan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5332928" y="5397579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Kasih dan belas kasihan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332928" y="583977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Khazanah di syurga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9872067" y="3932039"/>
            <a:ext cx="397811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Berani Mengaku Kristus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872067" y="4867513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 hadapan rakan sekolah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872067" y="5309711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 media sosial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9872067" y="5751909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Dalam keputusan harian</a:t>
            </a:r>
            <a:endParaRPr lang="en-US" sz="1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475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Dunia dan Salib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09645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2138958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2174319"/>
            <a:ext cx="33114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Kemewahan Dunia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2664738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Kekayaan, kemasyhuran, dan keseronokan adalah sementara.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280190" y="348126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3523774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017306" y="35591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Pilihan Utama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017306" y="404955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Setiap hari kita membuat pilihan antara dunia dan Kristus.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486608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260" y="4908590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4943951"/>
            <a:ext cx="29266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Khazanah Abadi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017306" y="543437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Kerajaan Allah menawarkan nilai yang tidak akan lenyap.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6280190" y="625090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5260" y="6293406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017306" y="6328767"/>
            <a:ext cx="289524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Keputusan Bijak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7017306" y="6819186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Pilih apa yang kekal, bukan yang sementara.</a:t>
            </a:r>
            <a:endParaRPr lang="en-US" sz="1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36715"/>
            <a:ext cx="1251656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Lukas 9:27 – Nubuat Kerajaan Allah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2645093"/>
            <a:ext cx="3120747" cy="3120747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608" y="2645093"/>
            <a:ext cx="3120866" cy="312086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926" y="2645093"/>
            <a:ext cx="3120747" cy="3120747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8124" y="2645093"/>
            <a:ext cx="3120866" cy="312086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93790" y="6167080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"Sesungguhnya Aku berkata kepadamu: Di antara orang yang hadir di sini ada yang tidak akan mati sebelum mereka melihat Kerajaan Allah."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29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3640" y="610672"/>
            <a:ext cx="7589520" cy="1387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Transfigurasi: Lukas 9:28-31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6263640" y="2442567"/>
            <a:ext cx="3628192" cy="73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50"/>
              </a:lnSpc>
              <a:buNone/>
            </a:pPr>
            <a:r>
              <a:rPr lang="en-US" sz="5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8</a:t>
            </a:r>
            <a:endParaRPr lang="en-US" sz="5750" dirty="0"/>
          </a:p>
        </p:txBody>
      </p:sp>
      <p:sp>
        <p:nvSpPr>
          <p:cNvPr id="5" name="Text 2"/>
          <p:cNvSpPr/>
          <p:nvPr/>
        </p:nvSpPr>
        <p:spPr>
          <a:xfrm>
            <a:off x="6689646" y="3452932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Hari Kemudian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6263640" y="3933230"/>
            <a:ext cx="3628192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Lapan hari selepas perbualan tentang salib.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0224968" y="2442567"/>
            <a:ext cx="3628192" cy="73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50"/>
              </a:lnSpc>
              <a:buNone/>
            </a:pPr>
            <a:r>
              <a:rPr lang="en-US" sz="5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5750" dirty="0"/>
          </a:p>
        </p:txBody>
      </p:sp>
      <p:sp>
        <p:nvSpPr>
          <p:cNvPr id="8" name="Text 5"/>
          <p:cNvSpPr/>
          <p:nvPr/>
        </p:nvSpPr>
        <p:spPr>
          <a:xfrm>
            <a:off x="10650974" y="3452932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Murid Terdekat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0224968" y="3933230"/>
            <a:ext cx="3628192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Petrus, Yohanes, dan Yakobus menyertai Yesus.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244245" y="5421035"/>
            <a:ext cx="3628192" cy="73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50"/>
              </a:lnSpc>
              <a:buNone/>
            </a:pPr>
            <a:r>
              <a:rPr lang="en-US" sz="5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5750" dirty="0"/>
          </a:p>
        </p:txBody>
      </p:sp>
      <p:sp>
        <p:nvSpPr>
          <p:cNvPr id="11" name="Text 8"/>
          <p:cNvSpPr/>
          <p:nvPr/>
        </p:nvSpPr>
        <p:spPr>
          <a:xfrm>
            <a:off x="8670250" y="6431399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Tokoh PL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8244245" y="6911697"/>
            <a:ext cx="3628192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Musa dan Elia muncul dalam kemuliaan.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98640"/>
            <a:ext cx="729412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Yesus Berubah Rupa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661047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5147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Wajah Berubah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005155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Rupa wajah Yesus berubah. Pakaian-Nya putih berkilauan.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661047"/>
            <a:ext cx="4158615" cy="25702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55147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Musa Hadir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6005155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Mewakili Taurat dan pembebasan Israel dari perhambaan.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661047"/>
            <a:ext cx="4158615" cy="25702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55147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Elia Hadir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6005155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Mewakili para nabi dan pengharapan akan Mesias.</a:t>
            </a:r>
            <a:endParaRPr lang="en-US" sz="1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2550" y="768668"/>
            <a:ext cx="7295674" cy="559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Peta Minda: Transfigurasi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6112550" y="1596152"/>
            <a:ext cx="7891701" cy="1332071"/>
          </a:xfrm>
          <a:prstGeom prst="roundRect">
            <a:avLst>
              <a:gd name="adj" fmla="val 564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299002" y="1782604"/>
            <a:ext cx="2236470" cy="279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Kemuliaan Ilahi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99002" y="2169319"/>
            <a:ext cx="7518797" cy="572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Keilahian Yesus dinampakkan. Tabir kemanusiaan-Nya terangkat seketika. Murid-murid melihat kemuliaan sejati-Nya.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112550" y="3107055"/>
            <a:ext cx="7891701" cy="1332071"/>
          </a:xfrm>
          <a:prstGeom prst="roundRect">
            <a:avLst>
              <a:gd name="adj" fmla="val 564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299002" y="3293507"/>
            <a:ext cx="3090624" cy="279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Saksi Perjanjian Lama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6299002" y="3680222"/>
            <a:ext cx="7518797" cy="572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Musa (Taurat) dan Elia (Nabi) mengesahkan Yesus. Mereka berbicara tentang "kepergian" Yesus di Yerusalem.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112550" y="4617958"/>
            <a:ext cx="7891701" cy="1332071"/>
          </a:xfrm>
          <a:prstGeom prst="roundRect">
            <a:avLst>
              <a:gd name="adj" fmla="val 564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99002" y="4804410"/>
            <a:ext cx="3586639" cy="279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Petrus, Yohanes, Yakobus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299002" y="5191125"/>
            <a:ext cx="7518797" cy="572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Tiga murid menjadi saksi peristiwa ajaib ini. Petrus ingin mendirikan tiga khemah sebagai peringatan.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112550" y="6128861"/>
            <a:ext cx="7891701" cy="1332071"/>
          </a:xfrm>
          <a:prstGeom prst="roundRect">
            <a:avLst>
              <a:gd name="adj" fmla="val 564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99002" y="6315313"/>
            <a:ext cx="2384941" cy="279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Pengesahan Ilahi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6299002" y="6702028"/>
            <a:ext cx="7518797" cy="572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Suara dari awan mengumumkan Yesus sebagai Anak Allah. "Inilah Anak-Ku yang Kupilih, dengarkanlah Dia!"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4005" y="482441"/>
            <a:ext cx="8917067" cy="548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Makna Kebenaran Transfigurasi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05" y="1381482"/>
            <a:ext cx="13402389" cy="729936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315879" y="8711327"/>
            <a:ext cx="175379" cy="175379"/>
          </a:xfrm>
          <a:prstGeom prst="roundRect">
            <a:avLst>
              <a:gd name="adj" fmla="val 10428"/>
            </a:avLst>
          </a:prstGeom>
          <a:solidFill>
            <a:srgbClr val="0E3E33"/>
          </a:solidFill>
          <a:ln/>
        </p:spPr>
      </p:sp>
      <p:sp>
        <p:nvSpPr>
          <p:cNvPr id="5" name="Text 2"/>
          <p:cNvSpPr/>
          <p:nvPr/>
        </p:nvSpPr>
        <p:spPr>
          <a:xfrm>
            <a:off x="1552218" y="8711327"/>
            <a:ext cx="1620322" cy="175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Pengesahan Identiti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3392091" y="8711327"/>
            <a:ext cx="175379" cy="175379"/>
          </a:xfrm>
          <a:prstGeom prst="roundRect">
            <a:avLst>
              <a:gd name="adj" fmla="val 10428"/>
            </a:avLst>
          </a:prstGeom>
          <a:solidFill>
            <a:srgbClr val="1B745F"/>
          </a:solidFill>
          <a:ln/>
        </p:spPr>
      </p:sp>
      <p:sp>
        <p:nvSpPr>
          <p:cNvPr id="7" name="Text 4"/>
          <p:cNvSpPr/>
          <p:nvPr/>
        </p:nvSpPr>
        <p:spPr>
          <a:xfrm>
            <a:off x="3628430" y="8711327"/>
            <a:ext cx="2187893" cy="175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Kesinambungan Perjanjian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523553" y="8711327"/>
            <a:ext cx="175379" cy="175379"/>
          </a:xfrm>
          <a:prstGeom prst="roundRect">
            <a:avLst>
              <a:gd name="adj" fmla="val 10428"/>
            </a:avLst>
          </a:prstGeom>
          <a:solidFill>
            <a:srgbClr val="27AA8B"/>
          </a:solidFill>
          <a:ln/>
        </p:spPr>
      </p:sp>
      <p:sp>
        <p:nvSpPr>
          <p:cNvPr id="9" name="Text 6"/>
          <p:cNvSpPr/>
          <p:nvPr/>
        </p:nvSpPr>
        <p:spPr>
          <a:xfrm>
            <a:off x="6759893" y="8711327"/>
            <a:ext cx="1346835" cy="175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Persediaan Salib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9097566" y="8711327"/>
            <a:ext cx="175379" cy="175379"/>
          </a:xfrm>
          <a:prstGeom prst="roundRect">
            <a:avLst>
              <a:gd name="adj" fmla="val 10428"/>
            </a:avLst>
          </a:prstGeom>
          <a:solidFill>
            <a:srgbClr val="40D3B1"/>
          </a:solidFill>
          <a:ln/>
        </p:spPr>
      </p:sp>
      <p:sp>
        <p:nvSpPr>
          <p:cNvPr id="11" name="Text 8"/>
          <p:cNvSpPr/>
          <p:nvPr/>
        </p:nvSpPr>
        <p:spPr>
          <a:xfrm>
            <a:off x="9333905" y="8711327"/>
            <a:ext cx="1620560" cy="175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Harapan Kemuliaan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11457742" y="8711327"/>
            <a:ext cx="175379" cy="175379"/>
          </a:xfrm>
          <a:prstGeom prst="roundRect">
            <a:avLst>
              <a:gd name="adj" fmla="val 10428"/>
            </a:avLst>
          </a:prstGeom>
          <a:solidFill>
            <a:srgbClr val="76E0C7"/>
          </a:solidFill>
          <a:ln/>
        </p:spPr>
      </p:sp>
      <p:sp>
        <p:nvSpPr>
          <p:cNvPr id="13" name="Text 10"/>
          <p:cNvSpPr/>
          <p:nvPr/>
        </p:nvSpPr>
        <p:spPr>
          <a:xfrm>
            <a:off x="11694081" y="8711327"/>
            <a:ext cx="950476" cy="175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Wahyu Ilahi</a:t>
            </a:r>
            <a:endParaRPr lang="en-US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84609"/>
            <a:ext cx="59651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Suara Dari Awan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173355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1776055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18114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Pengisytiharan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2301835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"Inilah Anak-Ku yang Kupilih, dengarkanlah Dia!"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280190" y="311836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3160871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017306" y="3196233"/>
            <a:ext cx="29297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Awan Kehadiran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017306" y="3686651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Awan menaungi mereka, tanda kehadiran Allah seperti di Gunung Sinai.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486608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260" y="4908590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4943951"/>
            <a:ext cx="30125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Ketakutan Murid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017306" y="543437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murid ketakutan ketika masuk ke dalam awan.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6280190" y="625090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5260" y="6293406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017306" y="6328767"/>
            <a:ext cx="365688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Perintah Mendengar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7017306" y="6819186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Allah memerintahkan mereka untuk mendengar Yesus, Anak-Nya.</a:t>
            </a:r>
            <a:endParaRPr lang="en-US" sz="1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2321" y="371118"/>
            <a:ext cx="3881438" cy="421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Awan dan Cahaya</a:t>
            </a:r>
            <a:endParaRPr lang="en-US" sz="2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21" y="1062752"/>
            <a:ext cx="3374231" cy="20853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15264" y="1062752"/>
            <a:ext cx="1687116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Kehadiran Allah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4015264" y="1354574"/>
            <a:ext cx="10142815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Awan melambangkan kehadiran Allah seperti dalam perjalanan orang Israel di padang gurun.</a:t>
            </a:r>
            <a:endParaRPr lang="en-US" sz="10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21" y="3418046"/>
            <a:ext cx="3374231" cy="20853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15264" y="3418046"/>
            <a:ext cx="1687116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Reaksi Murid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4015264" y="3709868"/>
            <a:ext cx="10142815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murid jatuh tersungkur ketakutan, menunjukkan kekudusan dan kemuliaan Allah.</a:t>
            </a:r>
            <a:endParaRPr lang="en-US" sz="10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21" y="5773341"/>
            <a:ext cx="3374231" cy="20853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015264" y="5773341"/>
            <a:ext cx="1687116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Yesus Sendirian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4015264" y="6065163"/>
            <a:ext cx="10142815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Setelah suara berhenti, hanya Yesus yang tinggal bersama mereka.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238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4616" y="3201114"/>
            <a:ext cx="13161169" cy="1312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Aplikasi Kehidupan: Menjadi Saksi Kristus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16" y="4827984"/>
            <a:ext cx="3290292" cy="83962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44523" y="5982414"/>
            <a:ext cx="2623899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Dengar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944523" y="6436281"/>
            <a:ext cx="2870478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Luangkan masa mendengar Firman Tuhan setiap hari.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4908" y="4827984"/>
            <a:ext cx="3290292" cy="83962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234815" y="5982414"/>
            <a:ext cx="2623899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Berubah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4234815" y="6436281"/>
            <a:ext cx="2870478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Biarkan Roh Kudus mengubah fikiran dan tingkah laku.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4827984"/>
            <a:ext cx="3290292" cy="83962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25107" y="5982414"/>
            <a:ext cx="2623899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Kongsi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7525107" y="6436281"/>
            <a:ext cx="2870478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Ceritakan siapa Yesus kepada rakan dan keluarga.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5492" y="4827984"/>
            <a:ext cx="3290292" cy="83962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815399" y="5982414"/>
            <a:ext cx="2623899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Layani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10815399" y="6436281"/>
            <a:ext cx="2870478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Tunjukkan kasih Kristus melalui perbuatan baik.</a:t>
            </a:r>
            <a:endParaRPr lang="en-US" sz="16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2955" y="616625"/>
            <a:ext cx="12246412" cy="699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Peta Minda: Aplikasi Hidup Kristian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782955" y="1763197"/>
            <a:ext cx="1633061" cy="1289090"/>
          </a:xfrm>
          <a:prstGeom prst="roundRect">
            <a:avLst>
              <a:gd name="adj" fmla="val 72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204" y="2211110"/>
            <a:ext cx="314563" cy="3931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39735" y="1986915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Di Sekolah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2639735" y="2470666"/>
            <a:ext cx="7036713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Menunjukkan integriti. Menolak tekanan rakan sebaya yang negatif.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27816" y="3037046"/>
            <a:ext cx="11207829" cy="15240"/>
          </a:xfrm>
          <a:prstGeom prst="roundRect">
            <a:avLst>
              <a:gd name="adj" fmla="val 616554"/>
            </a:avLst>
          </a:prstGeom>
          <a:solidFill>
            <a:srgbClr val="BCDBD4"/>
          </a:solidFill>
          <a:ln/>
        </p:spPr>
      </p:sp>
      <p:sp>
        <p:nvSpPr>
          <p:cNvPr id="8" name="Shape 5"/>
          <p:cNvSpPr/>
          <p:nvPr/>
        </p:nvSpPr>
        <p:spPr>
          <a:xfrm>
            <a:off x="782955" y="3164086"/>
            <a:ext cx="3266123" cy="1289090"/>
          </a:xfrm>
          <a:prstGeom prst="roundRect">
            <a:avLst>
              <a:gd name="adj" fmla="val 72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735" y="3611999"/>
            <a:ext cx="314563" cy="39314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72796" y="3387804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Dalam Keluarga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4272796" y="3871555"/>
            <a:ext cx="6416754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Menghormati ibu bapa. Menjadi teladan kepada adik-beradik.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0877" y="4437936"/>
            <a:ext cx="9574768" cy="15240"/>
          </a:xfrm>
          <a:prstGeom prst="roundRect">
            <a:avLst>
              <a:gd name="adj" fmla="val 616554"/>
            </a:avLst>
          </a:prstGeom>
          <a:solidFill>
            <a:srgbClr val="BCDBD4"/>
          </a:solidFill>
          <a:ln/>
        </p:spPr>
      </p:sp>
      <p:sp>
        <p:nvSpPr>
          <p:cNvPr id="13" name="Shape 9"/>
          <p:cNvSpPr/>
          <p:nvPr/>
        </p:nvSpPr>
        <p:spPr>
          <a:xfrm>
            <a:off x="782955" y="4564975"/>
            <a:ext cx="4899184" cy="1289090"/>
          </a:xfrm>
          <a:prstGeom prst="roundRect">
            <a:avLst>
              <a:gd name="adj" fmla="val 72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5265" y="5012888"/>
            <a:ext cx="314563" cy="3931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05857" y="4788694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Di Media Sosial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5905857" y="5272445"/>
            <a:ext cx="4940141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Berkongsi mesej positif. Berani mengakui iman.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3938" y="5838825"/>
            <a:ext cx="7941707" cy="15240"/>
          </a:xfrm>
          <a:prstGeom prst="roundRect">
            <a:avLst>
              <a:gd name="adj" fmla="val 616554"/>
            </a:avLst>
          </a:prstGeom>
          <a:solidFill>
            <a:srgbClr val="BCDBD4"/>
          </a:solidFill>
          <a:ln/>
        </p:spPr>
      </p:sp>
      <p:sp>
        <p:nvSpPr>
          <p:cNvPr id="18" name="Shape 13"/>
          <p:cNvSpPr/>
          <p:nvPr/>
        </p:nvSpPr>
        <p:spPr>
          <a:xfrm>
            <a:off x="782955" y="5965865"/>
            <a:ext cx="6532245" cy="1646992"/>
          </a:xfrm>
          <a:prstGeom prst="roundRect">
            <a:avLst>
              <a:gd name="adj" fmla="val 570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1796" y="6592729"/>
            <a:ext cx="314563" cy="39314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38918" y="6189583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Dalam Komuniti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38918" y="6673334"/>
            <a:ext cx="6084808" cy="7158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Melibatkan diri dalam khidmat masyarakat. Bersedia bersaksi.</a:t>
            </a:r>
            <a:endParaRPr lang="en-US" sz="1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10928"/>
            <a:ext cx="863060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Rumusan &amp; Sesi Refleksi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699516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579" y="4794528"/>
            <a:ext cx="225421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Mengenal Yesus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87579" y="5639276"/>
            <a:ext cx="225421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Yesus adalah Mesias, Anak Allah yang diutus untuk menyelamatkan kita.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278" y="4699516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919067" y="4794528"/>
            <a:ext cx="225432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Mengikuti-Nya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919067" y="5639276"/>
            <a:ext cx="225432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Kita dipanggil untuk menyangkal diri dan memikul salib setiap hari.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884" y="4699516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50674" y="4794528"/>
            <a:ext cx="225432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Menjadi Saksi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8250674" y="5639276"/>
            <a:ext cx="225432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Kita perlu berani bersaksi tentang Kristus dalam kehidupan harian.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8491" y="4699516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582281" y="4794528"/>
            <a:ext cx="225432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Bertumbuh Dalam Iman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1582281" y="5639276"/>
            <a:ext cx="225432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Kemuliaan Yesus memberi kita harapan dan kekuatan dalam perjalanan iman.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1167</Words>
  <Application>Microsoft Office PowerPoint</Application>
  <PresentationFormat>Custom</PresentationFormat>
  <Paragraphs>227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Open Sans Medium</vt:lpstr>
      <vt:lpstr>Open Sans Bold</vt:lpstr>
      <vt:lpstr>Open Sans</vt:lpstr>
      <vt:lpstr>Arial</vt:lpstr>
      <vt:lpstr>Unbounded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Rikho Jafry</cp:lastModifiedBy>
  <cp:revision>3</cp:revision>
  <dcterms:created xsi:type="dcterms:W3CDTF">2025-05-08T02:22:18Z</dcterms:created>
  <dcterms:modified xsi:type="dcterms:W3CDTF">2026-03-02T23:00:29Z</dcterms:modified>
</cp:coreProperties>
</file>