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4630400" cy="8229600"/>
  <p:notesSz cx="8229600" cy="14630400"/>
  <p:embeddedFontLst>
    <p:embeddedFont>
      <p:font typeface="Red Hat Text" panose="020B0604020202020204" charset="0"/>
      <p:regular r:id="rId27"/>
    </p:embeddedFont>
    <p:embeddedFont>
      <p:font typeface="Roboto Bold" panose="020B0604020202020204" charset="0"/>
      <p:bold r:id="rId28"/>
    </p:embeddedFont>
    <p:embeddedFont>
      <p:font typeface="Roboto Light" panose="02000000000000000000" pitchFamily="2" charset="0"/>
      <p:regular r:id="rId29"/>
    </p:embeddedFont>
    <p:embeddedFont>
      <p:font typeface="Roboto Medium" panose="02000000000000000000" pitchFamily="2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18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009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986558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Pengajaran Alkitab: Lukas 9:10-20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3753564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Kisah</a:t>
            </a: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Yesus memberi makan 5,000 orang dan pengakuan Petrus tentang identiti-Nya.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324124" y="4788813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Bersama-sama kita akan mendalami pengajaran penting dalam perikop ini dan melihat aplikasinya dalam kehidupan harian kita.</a:t>
            </a:r>
            <a:endParaRPr lang="en-US" sz="1850" dirty="0"/>
          </a:p>
        </p:txBody>
      </p:sp>
      <p:sp>
        <p:nvSpPr>
          <p:cNvPr id="6" name="Shape 3"/>
          <p:cNvSpPr/>
          <p:nvPr/>
        </p:nvSpPr>
        <p:spPr>
          <a:xfrm>
            <a:off x="6324124" y="5841921"/>
            <a:ext cx="382905" cy="382905"/>
          </a:xfrm>
          <a:prstGeom prst="roundRect">
            <a:avLst>
              <a:gd name="adj" fmla="val 23878209"/>
            </a:avLst>
          </a:prstGeom>
          <a:solidFill>
            <a:srgbClr val="205CE6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60093" y="5984558"/>
            <a:ext cx="110847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33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6826687" y="5824061"/>
            <a:ext cx="1152287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350" b="1" dirty="0">
                <a:solidFill>
                  <a:srgbClr val="3B3535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by 33 33</a:t>
            </a:r>
            <a:endParaRPr lang="en-US" sz="2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827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7125" y="3518892"/>
            <a:ext cx="5426393" cy="678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Objektif Pembelajaran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807125" y="4543068"/>
            <a:ext cx="518874" cy="518874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03" y="4599027"/>
            <a:ext cx="325517" cy="40695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56623" y="4622244"/>
            <a:ext cx="271319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Memahami Kisah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1556623" y="5099685"/>
            <a:ext cx="5614511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Mengenali peristiwa Yesus memberi makan 5,000 orang dengan terperinci.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7459385" y="4543068"/>
            <a:ext cx="518874" cy="518874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063" y="4599027"/>
            <a:ext cx="325517" cy="4069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08883" y="4622244"/>
            <a:ext cx="295203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Menganalisis Pengakuan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8208883" y="5099685"/>
            <a:ext cx="5614511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Mengkaji pengakuan Petrus tentang identiti Yesus sebagai Mesias.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807125" y="6298882"/>
            <a:ext cx="518874" cy="518874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803" y="6354842"/>
            <a:ext cx="325517" cy="40695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56623" y="6378059"/>
            <a:ext cx="298132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Mengaplikasi Pengajaran</a:t>
            </a:r>
            <a:endParaRPr lang="en-US" sz="2100" dirty="0"/>
          </a:p>
        </p:txBody>
      </p:sp>
      <p:sp>
        <p:nvSpPr>
          <p:cNvPr id="15" name="Text 9"/>
          <p:cNvSpPr/>
          <p:nvPr/>
        </p:nvSpPr>
        <p:spPr>
          <a:xfrm>
            <a:off x="1556623" y="6855500"/>
            <a:ext cx="5614511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Membawa pengajaran Lukas 9:10-20 ke dalam kehidupan seharian.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7459385" y="6298882"/>
            <a:ext cx="518874" cy="518874"/>
          </a:xfrm>
          <a:prstGeom prst="roundRect">
            <a:avLst>
              <a:gd name="adj" fmla="val 6667"/>
            </a:avLst>
          </a:prstGeom>
          <a:solidFill>
            <a:srgbClr val="F3E8E8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6063" y="6354842"/>
            <a:ext cx="325517" cy="4069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208883" y="6378059"/>
            <a:ext cx="2713196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Menghubungkait</a:t>
            </a:r>
            <a:endParaRPr lang="en-US" sz="2100" dirty="0"/>
          </a:p>
        </p:txBody>
      </p:sp>
      <p:sp>
        <p:nvSpPr>
          <p:cNvPr id="19" name="Text 12"/>
          <p:cNvSpPr/>
          <p:nvPr/>
        </p:nvSpPr>
        <p:spPr>
          <a:xfrm>
            <a:off x="8208883" y="6855500"/>
            <a:ext cx="5614511" cy="737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Melihat kaitan antara mukjizat dengan asas kepercayaan Kristian.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430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1994" y="3103602"/>
            <a:ext cx="4787027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Pengenalan</a:t>
            </a:r>
            <a:endParaRPr lang="en-US" sz="3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94" y="4007168"/>
            <a:ext cx="1017151" cy="122062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34302" y="4210526"/>
            <a:ext cx="2393513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Pertemuan Kembali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2034302" y="4631650"/>
            <a:ext cx="1188410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bertemu dengan rasul-rasul yang baru pulang dari tugas.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994" y="5227796"/>
            <a:ext cx="1017151" cy="122062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34302" y="5431155"/>
            <a:ext cx="2393513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Lokasi Betsaida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2034302" y="5852279"/>
            <a:ext cx="1188410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Kawasan pinggir Tasik Galilea yang menjadi latar kisah ini.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4" y="6448425"/>
            <a:ext cx="1017151" cy="122062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34302" y="6651784"/>
            <a:ext cx="2393513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Konteks Dalam Lukas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2034302" y="7072908"/>
            <a:ext cx="1188410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Perikop ini penting untuk memahami misi Yesus dalam Injil Lukas.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171456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Pembacaan Alkitab: Lukas 9:10-20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938463"/>
            <a:ext cx="179427" cy="878562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6862524" y="293846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Bacaan Bergilir</a:t>
            </a:r>
            <a:endParaRPr lang="en-US" sz="2200" b="1" dirty="0"/>
          </a:p>
        </p:txBody>
      </p:sp>
      <p:sp>
        <p:nvSpPr>
          <p:cNvPr id="6" name="Text 3"/>
          <p:cNvSpPr/>
          <p:nvPr/>
        </p:nvSpPr>
        <p:spPr>
          <a:xfrm>
            <a:off x="6862524" y="3434001"/>
            <a:ext cx="69301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Para pelajar membaca secara bergilir-gilir untuk memahami teks.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6683097" y="4056340"/>
            <a:ext cx="179427" cy="1261586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7221498" y="405634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Terjemahan Terkini</a:t>
            </a:r>
            <a:endParaRPr lang="en-US" sz="2200" b="1" dirty="0"/>
          </a:p>
        </p:txBody>
      </p:sp>
      <p:sp>
        <p:nvSpPr>
          <p:cNvPr id="9" name="Text 6"/>
          <p:cNvSpPr/>
          <p:nvPr/>
        </p:nvSpPr>
        <p:spPr>
          <a:xfrm>
            <a:off x="7221498" y="4551878"/>
            <a:ext cx="657117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Menggunakan Bahasa Melayu Standard untuk kejelasan maksud.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7042190" y="5557242"/>
            <a:ext cx="179427" cy="1261586"/>
          </a:xfrm>
          <a:prstGeom prst="roundRect">
            <a:avLst>
              <a:gd name="adj" fmla="val 20012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7580590" y="555724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Perbandingan Injil</a:t>
            </a:r>
            <a:endParaRPr lang="en-US" sz="2200" b="1" dirty="0"/>
          </a:p>
        </p:txBody>
      </p:sp>
      <p:sp>
        <p:nvSpPr>
          <p:cNvPr id="12" name="Text 9"/>
          <p:cNvSpPr/>
          <p:nvPr/>
        </p:nvSpPr>
        <p:spPr>
          <a:xfrm>
            <a:off x="7580590" y="6052780"/>
            <a:ext cx="62120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Perhatikan perbezaan dengan versi dalam Matius 14 dan Markus 6.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Struktur Perikop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8520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Rasul Kembali</a:t>
            </a:r>
            <a:endParaRPr lang="en-US" sz="2200" b="1" dirty="0"/>
          </a:p>
        </p:txBody>
      </p:sp>
      <p:sp>
        <p:nvSpPr>
          <p:cNvPr id="4" name="Text 2"/>
          <p:cNvSpPr/>
          <p:nvPr/>
        </p:nvSpPr>
        <p:spPr>
          <a:xfrm>
            <a:off x="837724" y="3347561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Para rasul melaporkan perjalanan mereka kepada Yesus (ayat 10).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3549491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44435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Orang Ramai Datang</a:t>
            </a:r>
            <a:endParaRPr lang="en-US" sz="2200" b="1" dirty="0"/>
          </a:p>
        </p:txBody>
      </p:sp>
      <p:sp>
        <p:nvSpPr>
          <p:cNvPr id="8" name="Text 4"/>
          <p:cNvSpPr/>
          <p:nvPr/>
        </p:nvSpPr>
        <p:spPr>
          <a:xfrm>
            <a:off x="9941243" y="2939891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Orang ramai mengikuti Yesus ke tempat sunyi (ayat 11).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6429" y="2972991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61019" y="407539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Masalah </a:t>
            </a:r>
            <a:r>
              <a:rPr lang="en-US" sz="2200" b="1" dirty="0" err="1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Makanan</a:t>
            </a:r>
            <a:endParaRPr lang="en-US" sz="2200" b="1" dirty="0"/>
          </a:p>
        </p:txBody>
      </p:sp>
      <p:sp>
        <p:nvSpPr>
          <p:cNvPr id="12" name="Text 6"/>
          <p:cNvSpPr/>
          <p:nvPr/>
        </p:nvSpPr>
        <p:spPr>
          <a:xfrm>
            <a:off x="10061019" y="4570928"/>
            <a:ext cx="373165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Tiada makanan untuk orang ramai yang lapar (ayat 12-13).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2995" y="4482346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41243" y="570642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Mukjizat Makanan</a:t>
            </a:r>
            <a:endParaRPr lang="en-US" sz="2200" b="1" dirty="0"/>
          </a:p>
        </p:txBody>
      </p:sp>
      <p:sp>
        <p:nvSpPr>
          <p:cNvPr id="16" name="Text 8"/>
          <p:cNvSpPr/>
          <p:nvPr/>
        </p:nvSpPr>
        <p:spPr>
          <a:xfrm>
            <a:off x="9941243" y="6201966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memberi makan 5,000 orang dengan ajaib (ayat 14-17).</a:t>
            </a:r>
            <a:endParaRPr lang="en-US" sz="18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6429" y="5991582"/>
            <a:ext cx="358140" cy="447675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872972" y="52986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Pengakuan Petrus</a:t>
            </a:r>
            <a:endParaRPr lang="en-US" sz="2200" b="1" dirty="0"/>
          </a:p>
        </p:txBody>
      </p:sp>
      <p:sp>
        <p:nvSpPr>
          <p:cNvPr id="20" name="Text 10"/>
          <p:cNvSpPr/>
          <p:nvPr/>
        </p:nvSpPr>
        <p:spPr>
          <a:xfrm>
            <a:off x="837724" y="579417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Petrus mengakui Yesus sebagai Mesias dari Allah (ayat 18-20).</a:t>
            </a:r>
            <a:endParaRPr lang="en-US" sz="18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2160" y="5415082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803559"/>
            <a:ext cx="579393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Latar Belakang Sejarah</a:t>
            </a:r>
            <a:endParaRPr lang="en-US" sz="4400" b="1" dirty="0"/>
          </a:p>
        </p:txBody>
      </p:sp>
      <p:sp>
        <p:nvSpPr>
          <p:cNvPr id="3" name="Text 1"/>
          <p:cNvSpPr/>
          <p:nvPr/>
        </p:nvSpPr>
        <p:spPr>
          <a:xfrm>
            <a:off x="837724" y="3105864"/>
            <a:ext cx="296953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Betsaida Zaman Dahulu</a:t>
            </a:r>
            <a:endParaRPr lang="en-US" sz="2200" b="1" dirty="0"/>
          </a:p>
        </p:txBody>
      </p:sp>
      <p:sp>
        <p:nvSpPr>
          <p:cNvPr id="4" name="Text 2"/>
          <p:cNvSpPr/>
          <p:nvPr/>
        </p:nvSpPr>
        <p:spPr>
          <a:xfrm>
            <a:off x="837724" y="3697129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Kampung nelayan di tepi Tasik Galilea. Nama bermaksud "rumah penangkapan ikan".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5061585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Tempat kelahiran beberapa orang rasul termasuk Petrus, Andreas dan Filipus.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5357813" y="310586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Keadaan Sosial-Politik</a:t>
            </a:r>
            <a:endParaRPr lang="en-US" sz="2200" b="1" dirty="0"/>
          </a:p>
        </p:txBody>
      </p:sp>
      <p:sp>
        <p:nvSpPr>
          <p:cNvPr id="7" name="Text 5"/>
          <p:cNvSpPr/>
          <p:nvPr/>
        </p:nvSpPr>
        <p:spPr>
          <a:xfrm>
            <a:off x="5357813" y="3697129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Galilea diperintah oleh Herodes Antipas. Masyarakat terdiri daripada nelayan dan petani.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5357813" y="5061585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Orang Yahudi hidup di bawah penjajahan Rom dengan tekanan ekonomi.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9877901" y="3105864"/>
            <a:ext cx="290226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Mukjizat Dalam Budaya</a:t>
            </a:r>
            <a:endParaRPr lang="en-US" sz="2200" b="1" dirty="0"/>
          </a:p>
        </p:txBody>
      </p:sp>
      <p:sp>
        <p:nvSpPr>
          <p:cNvPr id="10" name="Text 8"/>
          <p:cNvSpPr/>
          <p:nvPr/>
        </p:nvSpPr>
        <p:spPr>
          <a:xfrm>
            <a:off x="9877901" y="3697129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Mukjizat makanan mengingatkan orang Yahudi tentang manna di padang gurun.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9877901" y="5061585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Menunjukkan Yesus sebagai nabi yang lebih besar daripada Musa.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340406"/>
            <a:ext cx="685776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Yesus Bersama Rasul-Rasul</a:t>
            </a:r>
            <a:endParaRPr lang="en-US" sz="4400" b="1" dirty="0"/>
          </a:p>
        </p:txBody>
      </p:sp>
      <p:sp>
        <p:nvSpPr>
          <p:cNvPr id="4" name="Shape 1"/>
          <p:cNvSpPr/>
          <p:nvPr/>
        </p:nvSpPr>
        <p:spPr>
          <a:xfrm>
            <a:off x="6324124" y="2403396"/>
            <a:ext cx="3614618" cy="2506266"/>
          </a:xfrm>
          <a:prstGeom prst="roundRect">
            <a:avLst>
              <a:gd name="adj" fmla="val 1433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6563439" y="2642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Kembali Dari Misi</a:t>
            </a:r>
            <a:endParaRPr lang="en-US" sz="2200" b="1" dirty="0"/>
          </a:p>
        </p:txBody>
      </p:sp>
      <p:sp>
        <p:nvSpPr>
          <p:cNvPr id="6" name="Text 3"/>
          <p:cNvSpPr/>
          <p:nvPr/>
        </p:nvSpPr>
        <p:spPr>
          <a:xfrm>
            <a:off x="6563439" y="3138249"/>
            <a:ext cx="313598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Rasul-rasul yang keletihan kembali setelah mengkhotbah dan menyembuhkan.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0178058" y="2403396"/>
            <a:ext cx="3614618" cy="2506266"/>
          </a:xfrm>
          <a:prstGeom prst="roundRect">
            <a:avLst>
              <a:gd name="adj" fmla="val 1433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10417373" y="2642711"/>
            <a:ext cx="285154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Berkongsi Pengalaman</a:t>
            </a:r>
            <a:endParaRPr lang="en-US" sz="2200" b="1" dirty="0"/>
          </a:p>
        </p:txBody>
      </p:sp>
      <p:sp>
        <p:nvSpPr>
          <p:cNvPr id="9" name="Text 6"/>
          <p:cNvSpPr/>
          <p:nvPr/>
        </p:nvSpPr>
        <p:spPr>
          <a:xfrm>
            <a:off x="10417373" y="3138249"/>
            <a:ext cx="313598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Mereka bersemangat berkongsi cerita kejayaan dan cabaran misi.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24124" y="5148977"/>
            <a:ext cx="7468553" cy="1740218"/>
          </a:xfrm>
          <a:prstGeom prst="roundRect">
            <a:avLst>
              <a:gd name="adj" fmla="val 2063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6563439" y="538829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Masa Rehat</a:t>
            </a:r>
            <a:endParaRPr lang="en-US" sz="2200" b="1" dirty="0"/>
          </a:p>
        </p:txBody>
      </p:sp>
      <p:sp>
        <p:nvSpPr>
          <p:cNvPr id="12" name="Text 9"/>
          <p:cNvSpPr/>
          <p:nvPr/>
        </p:nvSpPr>
        <p:spPr>
          <a:xfrm>
            <a:off x="6563439" y="5883831"/>
            <a:ext cx="698992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membawa mereka ke tempat sunyi untuk berehat dan refleksi.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099" y="625435"/>
            <a:ext cx="10598944" cy="668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Lukas 9:10-11 - Orang Ramai Mengikuti Yesus</a:t>
            </a:r>
            <a:endParaRPr lang="en-US" sz="4200" b="1" dirty="0"/>
          </a:p>
        </p:txBody>
      </p:sp>
      <p:sp>
        <p:nvSpPr>
          <p:cNvPr id="3" name="Shape 1"/>
          <p:cNvSpPr/>
          <p:nvPr/>
        </p:nvSpPr>
        <p:spPr>
          <a:xfrm>
            <a:off x="795099" y="1747957"/>
            <a:ext cx="1629966" cy="1288018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300" y="2192298"/>
            <a:ext cx="319445" cy="39933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2236" y="1975128"/>
            <a:ext cx="2672596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Mencari Kesunyian</a:t>
            </a:r>
            <a:endParaRPr lang="en-US" sz="2100" b="1" dirty="0"/>
          </a:p>
        </p:txBody>
      </p:sp>
      <p:sp>
        <p:nvSpPr>
          <p:cNvPr id="6" name="Text 3"/>
          <p:cNvSpPr/>
          <p:nvPr/>
        </p:nvSpPr>
        <p:spPr>
          <a:xfrm>
            <a:off x="2652236" y="2445425"/>
            <a:ext cx="5999321" cy="36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dan murid-murid mencari tempat sunyi untuk berehat.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8651" y="3020735"/>
            <a:ext cx="11183064" cy="15240"/>
          </a:xfrm>
          <a:prstGeom prst="roundRect">
            <a:avLst>
              <a:gd name="adj" fmla="val 223603"/>
            </a:avLst>
          </a:prstGeom>
          <a:solidFill>
            <a:srgbClr val="D9CECE"/>
          </a:solidFill>
          <a:ln/>
        </p:spPr>
      </p:sp>
      <p:sp>
        <p:nvSpPr>
          <p:cNvPr id="8" name="Shape 5"/>
          <p:cNvSpPr/>
          <p:nvPr/>
        </p:nvSpPr>
        <p:spPr>
          <a:xfrm>
            <a:off x="795099" y="3149560"/>
            <a:ext cx="3260050" cy="1288018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5402" y="3593902"/>
            <a:ext cx="319445" cy="39933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82321" y="3376732"/>
            <a:ext cx="3035141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Kedatangan Orang Ramai</a:t>
            </a:r>
            <a:endParaRPr lang="en-US" sz="2100" b="1" dirty="0"/>
          </a:p>
        </p:txBody>
      </p:sp>
      <p:sp>
        <p:nvSpPr>
          <p:cNvPr id="11" name="Text 7"/>
          <p:cNvSpPr/>
          <p:nvPr/>
        </p:nvSpPr>
        <p:spPr>
          <a:xfrm>
            <a:off x="4282321" y="3847028"/>
            <a:ext cx="6130409" cy="36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Orang ramai mengetahui dan mengikuti mereka ke tempat itu.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8735" y="4422338"/>
            <a:ext cx="9552980" cy="15240"/>
          </a:xfrm>
          <a:prstGeom prst="roundRect">
            <a:avLst>
              <a:gd name="adj" fmla="val 223603"/>
            </a:avLst>
          </a:prstGeom>
          <a:solidFill>
            <a:srgbClr val="D9CECE"/>
          </a:solidFill>
          <a:ln/>
        </p:spPr>
      </p:sp>
      <p:sp>
        <p:nvSpPr>
          <p:cNvPr id="13" name="Shape 9"/>
          <p:cNvSpPr/>
          <p:nvPr/>
        </p:nvSpPr>
        <p:spPr>
          <a:xfrm>
            <a:off x="795099" y="4551164"/>
            <a:ext cx="4890016" cy="1288018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385" y="4995505"/>
            <a:ext cx="319445" cy="39933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12287" y="4778335"/>
            <a:ext cx="2672596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Belas Kasihan Yesus</a:t>
            </a:r>
            <a:endParaRPr lang="en-US" sz="2100" b="1" dirty="0"/>
          </a:p>
        </p:txBody>
      </p:sp>
      <p:sp>
        <p:nvSpPr>
          <p:cNvPr id="16" name="Text 11"/>
          <p:cNvSpPr/>
          <p:nvPr/>
        </p:nvSpPr>
        <p:spPr>
          <a:xfrm>
            <a:off x="5912287" y="5248632"/>
            <a:ext cx="6060043" cy="36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Walaupun penat, Yesus menerima orang ramai dengan kasih.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701" y="5823942"/>
            <a:ext cx="7923014" cy="15240"/>
          </a:xfrm>
          <a:prstGeom prst="roundRect">
            <a:avLst>
              <a:gd name="adj" fmla="val 223603"/>
            </a:avLst>
          </a:prstGeom>
          <a:solidFill>
            <a:srgbClr val="D9CECE"/>
          </a:solidFill>
          <a:ln/>
        </p:spPr>
      </p:sp>
      <p:sp>
        <p:nvSpPr>
          <p:cNvPr id="18" name="Shape 13"/>
          <p:cNvSpPr/>
          <p:nvPr/>
        </p:nvSpPr>
        <p:spPr>
          <a:xfrm>
            <a:off x="795099" y="5952768"/>
            <a:ext cx="6520101" cy="1651397"/>
          </a:xfrm>
          <a:prstGeom prst="roundRect">
            <a:avLst>
              <a:gd name="adj" fmla="val 2064"/>
            </a:avLst>
          </a:prstGeom>
          <a:solidFill>
            <a:srgbClr val="F3E8E8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368" y="6578798"/>
            <a:ext cx="319445" cy="39933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2371" y="6179939"/>
            <a:ext cx="33119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Mengajar &amp; Menyembuhkan</a:t>
            </a:r>
            <a:endParaRPr lang="en-US" sz="2100" b="1" dirty="0"/>
          </a:p>
        </p:txBody>
      </p:sp>
      <p:sp>
        <p:nvSpPr>
          <p:cNvPr id="21" name="Text 15"/>
          <p:cNvSpPr/>
          <p:nvPr/>
        </p:nvSpPr>
        <p:spPr>
          <a:xfrm>
            <a:off x="7542371" y="6650236"/>
            <a:ext cx="6065758" cy="726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mengajar tentang Kerajaan Allah dan menyembuhkan yang sakit.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631" y="373618"/>
            <a:ext cx="4205764" cy="397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Orang Ramai Mengikuti Yesus</a:t>
            </a:r>
            <a:endParaRPr lang="en-US" sz="25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1" y="1042154"/>
            <a:ext cx="3383042" cy="2090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25740" y="1275008"/>
            <a:ext cx="4474315" cy="127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8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Yang Memerlukan Bantuan</a:t>
            </a:r>
            <a:endParaRPr lang="en-US" sz="2800" b="1" dirty="0"/>
          </a:p>
        </p:txBody>
      </p:sp>
      <p:sp>
        <p:nvSpPr>
          <p:cNvPr id="5" name="Text 2"/>
          <p:cNvSpPr/>
          <p:nvPr/>
        </p:nvSpPr>
        <p:spPr>
          <a:xfrm>
            <a:off x="4025741" y="1657038"/>
            <a:ext cx="10131028" cy="983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Orang sakit dan kurang upaya </a:t>
            </a:r>
            <a:r>
              <a:rPr lang="en-US" sz="28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datang</a:t>
            </a: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</a:p>
          <a:p>
            <a:pPr marL="0" indent="0" algn="l">
              <a:lnSpc>
                <a:spcPts val="1700"/>
              </a:lnSpc>
              <a:buNone/>
            </a:pPr>
            <a:endParaRPr lang="en-US" sz="2800" dirty="0">
              <a:solidFill>
                <a:srgbClr val="3B3535"/>
              </a:solidFill>
              <a:latin typeface="Roboto Light" pitchFamily="34" charset="0"/>
              <a:ea typeface="Roboto Light" pitchFamily="34" charset="-122"/>
              <a:cs typeface="Roboto Light" pitchFamily="34" charset="-120"/>
            </a:endParaRPr>
          </a:p>
          <a:p>
            <a:pPr marL="0" indent="0" algn="l">
              <a:lnSpc>
                <a:spcPts val="1700"/>
              </a:lnSpc>
              <a:buNone/>
            </a:pPr>
            <a:r>
              <a:rPr lang="en-US" sz="28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dengan</a:t>
            </a: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harapan kesembuhan.</a:t>
            </a:r>
            <a:endParaRPr lang="en-US" sz="28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31" y="3403640"/>
            <a:ext cx="3383042" cy="209085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25741" y="3636494"/>
            <a:ext cx="4380234" cy="127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8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Keluarga Mencari Harapan</a:t>
            </a:r>
            <a:endParaRPr lang="en-US" sz="2800" b="1" dirty="0"/>
          </a:p>
        </p:txBody>
      </p:sp>
      <p:sp>
        <p:nvSpPr>
          <p:cNvPr id="8" name="Text 4"/>
          <p:cNvSpPr/>
          <p:nvPr/>
        </p:nvSpPr>
        <p:spPr>
          <a:xfrm>
            <a:off x="4025741" y="4018524"/>
            <a:ext cx="10131028" cy="8276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Ibu bapa membawa </a:t>
            </a:r>
            <a:r>
              <a:rPr lang="en-US" sz="28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anak-anak</a:t>
            </a: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</a:p>
          <a:p>
            <a:pPr marL="0" indent="0" algn="l">
              <a:lnSpc>
                <a:spcPts val="1700"/>
              </a:lnSpc>
              <a:buNone/>
            </a:pPr>
            <a:endParaRPr lang="en-US" sz="2800" dirty="0">
              <a:solidFill>
                <a:srgbClr val="3B3535"/>
              </a:solidFill>
              <a:latin typeface="Roboto Light" pitchFamily="34" charset="0"/>
              <a:ea typeface="Roboto Light" pitchFamily="34" charset="-122"/>
              <a:cs typeface="Roboto Light" pitchFamily="34" charset="-120"/>
            </a:endParaRPr>
          </a:p>
          <a:p>
            <a:pPr marL="0" indent="0" algn="l">
              <a:lnSpc>
                <a:spcPts val="1700"/>
              </a:lnSpc>
              <a:buNone/>
            </a:pPr>
            <a:r>
              <a:rPr lang="en-US" sz="28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untuk</a:t>
            </a: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mendengar pengajaran Yesus.</a:t>
            </a:r>
            <a:endParaRPr lang="en-US" sz="28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631" y="5765125"/>
            <a:ext cx="3383042" cy="209085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025741" y="5997979"/>
            <a:ext cx="3755088" cy="127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8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Perjalanan Jauh</a:t>
            </a:r>
            <a:endParaRPr lang="en-US" sz="2800" b="1" dirty="0"/>
          </a:p>
        </p:txBody>
      </p:sp>
      <p:sp>
        <p:nvSpPr>
          <p:cNvPr id="11" name="Text 6"/>
          <p:cNvSpPr/>
          <p:nvPr/>
        </p:nvSpPr>
        <p:spPr>
          <a:xfrm>
            <a:off x="4025741" y="6380009"/>
            <a:ext cx="10131028" cy="216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Orang ramai </a:t>
            </a:r>
            <a:r>
              <a:rPr lang="en-US" sz="28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berjalan</a:t>
            </a: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</a:p>
          <a:p>
            <a:pPr marL="0" indent="0" algn="l">
              <a:lnSpc>
                <a:spcPts val="1700"/>
              </a:lnSpc>
              <a:buNone/>
            </a:pPr>
            <a:endParaRPr lang="en-US" sz="2800" dirty="0">
              <a:solidFill>
                <a:srgbClr val="3B3535"/>
              </a:solidFill>
              <a:latin typeface="Roboto Light" pitchFamily="34" charset="0"/>
              <a:ea typeface="Roboto Light" pitchFamily="34" charset="-122"/>
              <a:cs typeface="Roboto Light" pitchFamily="34" charset="-120"/>
            </a:endParaRPr>
          </a:p>
          <a:p>
            <a:pPr marL="0" indent="0" algn="l">
              <a:lnSpc>
                <a:spcPts val="1700"/>
              </a:lnSpc>
              <a:buNone/>
            </a:pPr>
            <a:r>
              <a:rPr lang="en-US" sz="28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berkilo</a:t>
            </a:r>
            <a:r>
              <a:rPr lang="en-US" sz="2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-kilometer untuk bertemu Yesus.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4257" y="569000"/>
            <a:ext cx="8359259" cy="608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Cabaran Memberi Makan Orang Ramai</a:t>
            </a:r>
            <a:endParaRPr lang="en-US" sz="38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207" y="1591508"/>
            <a:ext cx="1304925" cy="117324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175" y="2141101"/>
            <a:ext cx="290989" cy="3637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879062" y="1798439"/>
            <a:ext cx="2434590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800" b="1" i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Hari Mulai Gelap</a:t>
            </a:r>
            <a:endParaRPr lang="en-US" sz="2800" b="1" i="1" dirty="0"/>
          </a:p>
        </p:txBody>
      </p:sp>
      <p:sp>
        <p:nvSpPr>
          <p:cNvPr id="6" name="Text 2"/>
          <p:cNvSpPr/>
          <p:nvPr/>
        </p:nvSpPr>
        <p:spPr>
          <a:xfrm>
            <a:off x="4879062" y="2226826"/>
            <a:ext cx="4816554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Masa semakin petang dan orang ramai belum makan</a:t>
            </a:r>
            <a:endParaRPr lang="en-US" sz="1600" b="1" dirty="0"/>
          </a:p>
        </p:txBody>
      </p:sp>
      <p:sp>
        <p:nvSpPr>
          <p:cNvPr id="7" name="Shape 3"/>
          <p:cNvSpPr/>
          <p:nvPr/>
        </p:nvSpPr>
        <p:spPr>
          <a:xfrm>
            <a:off x="4723805" y="2781062"/>
            <a:ext cx="9130665" cy="11430"/>
          </a:xfrm>
          <a:prstGeom prst="roundRect">
            <a:avLst>
              <a:gd name="adj" fmla="val 271583"/>
            </a:avLst>
          </a:prstGeom>
          <a:solidFill>
            <a:srgbClr val="D9CECE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5" y="2816423"/>
            <a:ext cx="2609969" cy="117324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4056" y="3221117"/>
            <a:ext cx="290989" cy="363736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531525" y="3023354"/>
            <a:ext cx="2434590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800" b="1" i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5,000 Lelaki</a:t>
            </a:r>
            <a:endParaRPr lang="en-US" sz="2800" b="1" i="1" dirty="0"/>
          </a:p>
        </p:txBody>
      </p:sp>
      <p:sp>
        <p:nvSpPr>
          <p:cNvPr id="11" name="Text 5"/>
          <p:cNvSpPr/>
          <p:nvPr/>
        </p:nvSpPr>
        <p:spPr>
          <a:xfrm>
            <a:off x="5531525" y="3451741"/>
            <a:ext cx="3635693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Tidak termasuk wanita dan kanak-kanak</a:t>
            </a:r>
            <a:endParaRPr lang="en-US" sz="1600" b="1" dirty="0"/>
          </a:p>
        </p:txBody>
      </p:sp>
      <p:sp>
        <p:nvSpPr>
          <p:cNvPr id="12" name="Shape 6"/>
          <p:cNvSpPr/>
          <p:nvPr/>
        </p:nvSpPr>
        <p:spPr>
          <a:xfrm>
            <a:off x="5376267" y="4005977"/>
            <a:ext cx="8478203" cy="11430"/>
          </a:xfrm>
          <a:prstGeom prst="roundRect">
            <a:avLst>
              <a:gd name="adj" fmla="val 271583"/>
            </a:avLst>
          </a:prstGeom>
          <a:solidFill>
            <a:srgbClr val="D9CECE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2163" y="4041338"/>
            <a:ext cx="3915013" cy="1173242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4175" y="4446032"/>
            <a:ext cx="290989" cy="363736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184106" y="4248269"/>
            <a:ext cx="2068711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800" b="1" i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Makanan Terhad</a:t>
            </a:r>
            <a:endParaRPr lang="en-US" sz="2800" b="1" i="1" dirty="0"/>
          </a:p>
        </p:txBody>
      </p:sp>
      <p:sp>
        <p:nvSpPr>
          <p:cNvPr id="16" name="Text 8"/>
          <p:cNvSpPr/>
          <p:nvPr/>
        </p:nvSpPr>
        <p:spPr>
          <a:xfrm>
            <a:off x="6184106" y="4676656"/>
            <a:ext cx="2068711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Hanya 5 roti dan 2 ikan</a:t>
            </a:r>
            <a:endParaRPr lang="en-US" sz="1600" b="1" dirty="0"/>
          </a:p>
        </p:txBody>
      </p:sp>
      <p:sp>
        <p:nvSpPr>
          <p:cNvPr id="17" name="Shape 9"/>
          <p:cNvSpPr/>
          <p:nvPr/>
        </p:nvSpPr>
        <p:spPr>
          <a:xfrm>
            <a:off x="6028849" y="5230892"/>
            <a:ext cx="7825621" cy="11430"/>
          </a:xfrm>
          <a:prstGeom prst="roundRect">
            <a:avLst>
              <a:gd name="adj" fmla="val 271583"/>
            </a:avLst>
          </a:prstGeom>
          <a:solidFill>
            <a:srgbClr val="D9CECE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9700" y="5266253"/>
            <a:ext cx="5219938" cy="1173242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4056" y="5670947"/>
            <a:ext cx="290989" cy="363736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836569" y="5473184"/>
            <a:ext cx="2434590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800" b="1" i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Murid-murid Bingung</a:t>
            </a:r>
            <a:endParaRPr lang="en-US" sz="2800" b="1" i="1" dirty="0"/>
          </a:p>
        </p:txBody>
      </p:sp>
      <p:sp>
        <p:nvSpPr>
          <p:cNvPr id="21" name="Text 11"/>
          <p:cNvSpPr/>
          <p:nvPr/>
        </p:nvSpPr>
        <p:spPr>
          <a:xfrm>
            <a:off x="6836569" y="5901571"/>
            <a:ext cx="4315063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Tidak yakin bagaimana menyelesaikan masalah</a:t>
            </a:r>
            <a:endParaRPr lang="en-US" sz="1600" b="1" dirty="0"/>
          </a:p>
        </p:txBody>
      </p:sp>
      <p:sp>
        <p:nvSpPr>
          <p:cNvPr id="22" name="Shape 12"/>
          <p:cNvSpPr/>
          <p:nvPr/>
        </p:nvSpPr>
        <p:spPr>
          <a:xfrm>
            <a:off x="6681311" y="6455807"/>
            <a:ext cx="7173158" cy="11430"/>
          </a:xfrm>
          <a:prstGeom prst="roundRect">
            <a:avLst>
              <a:gd name="adj" fmla="val 271583"/>
            </a:avLst>
          </a:prstGeom>
          <a:solidFill>
            <a:srgbClr val="D9CECE"/>
          </a:solidFill>
          <a:ln/>
        </p:spPr>
      </p:sp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18" y="6491168"/>
            <a:ext cx="6524982" cy="1173242"/>
          </a:xfrm>
          <a:prstGeom prst="rect">
            <a:avLst/>
          </a:prstGeom>
        </p:spPr>
      </p:pic>
      <p:pic>
        <p:nvPicPr>
          <p:cNvPr id="24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4056" y="6895862"/>
            <a:ext cx="290989" cy="363736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7489031" y="6698099"/>
            <a:ext cx="2434590" cy="304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800" b="1" i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Logistik Sukar</a:t>
            </a:r>
            <a:endParaRPr lang="en-US" sz="2800" b="1" i="1" dirty="0"/>
          </a:p>
        </p:txBody>
      </p:sp>
      <p:sp>
        <p:nvSpPr>
          <p:cNvPr id="26" name="Text 14"/>
          <p:cNvSpPr/>
          <p:nvPr/>
        </p:nvSpPr>
        <p:spPr>
          <a:xfrm>
            <a:off x="7489031" y="7126486"/>
            <a:ext cx="4426387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Perlu menyusun 5,000 orang dalam kumpulan 50</a:t>
            </a:r>
            <a:endParaRPr lang="en-US" sz="1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4852" y="736044"/>
            <a:ext cx="7694295" cy="1218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Lukas 9:12-13 - Kerisauan Murid-Murid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957739" y="2264926"/>
            <a:ext cx="22860" cy="5228511"/>
          </a:xfrm>
          <a:prstGeom prst="roundRect">
            <a:avLst>
              <a:gd name="adj" fmla="val 135897"/>
            </a:avLst>
          </a:prstGeom>
          <a:solidFill>
            <a:srgbClr val="D9CECE"/>
          </a:solidFill>
          <a:ln/>
        </p:spPr>
      </p:sp>
      <p:sp>
        <p:nvSpPr>
          <p:cNvPr id="5" name="Shape 2"/>
          <p:cNvSpPr/>
          <p:nvPr/>
        </p:nvSpPr>
        <p:spPr>
          <a:xfrm>
            <a:off x="1167825" y="2486382"/>
            <a:ext cx="621268" cy="22860"/>
          </a:xfrm>
          <a:prstGeom prst="roundRect">
            <a:avLst>
              <a:gd name="adj" fmla="val 135897"/>
            </a:avLst>
          </a:prstGeom>
          <a:solidFill>
            <a:srgbClr val="D9CECE"/>
          </a:solidFill>
          <a:ln/>
        </p:spPr>
      </p:sp>
      <p:sp>
        <p:nvSpPr>
          <p:cNvPr id="6" name="Shape 3"/>
          <p:cNvSpPr/>
          <p:nvPr/>
        </p:nvSpPr>
        <p:spPr>
          <a:xfrm>
            <a:off x="724793" y="2264926"/>
            <a:ext cx="465892" cy="465892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7" name="Text 4"/>
          <p:cNvSpPr/>
          <p:nvPr/>
        </p:nvSpPr>
        <p:spPr>
          <a:xfrm>
            <a:off x="811530" y="2315111"/>
            <a:ext cx="292298" cy="365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993344" y="2336006"/>
            <a:ext cx="2436495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Cadangan Murid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993344" y="2764631"/>
            <a:ext cx="6425803" cy="66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Murid-murid ingin orang </a:t>
            </a:r>
            <a:r>
              <a:rPr lang="en-US" sz="16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ramai</a:t>
            </a: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pulang</a:t>
            </a: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untuk mencari makanan sendiri.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167825" y="4062651"/>
            <a:ext cx="621268" cy="22860"/>
          </a:xfrm>
          <a:prstGeom prst="roundRect">
            <a:avLst>
              <a:gd name="adj" fmla="val 135897"/>
            </a:avLst>
          </a:prstGeom>
          <a:solidFill>
            <a:srgbClr val="D9CECE"/>
          </a:solidFill>
          <a:ln/>
        </p:spPr>
      </p:sp>
      <p:sp>
        <p:nvSpPr>
          <p:cNvPr id="11" name="Shape 8"/>
          <p:cNvSpPr/>
          <p:nvPr/>
        </p:nvSpPr>
        <p:spPr>
          <a:xfrm>
            <a:off x="724793" y="3841194"/>
            <a:ext cx="465892" cy="465892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2" name="Text 9"/>
          <p:cNvSpPr/>
          <p:nvPr/>
        </p:nvSpPr>
        <p:spPr>
          <a:xfrm>
            <a:off x="811530" y="3891379"/>
            <a:ext cx="292298" cy="365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1993344" y="3912275"/>
            <a:ext cx="2436495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Cabaran Yesus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1993344" y="4340900"/>
            <a:ext cx="642580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"Kamu harus memberi mereka makan" - ujian iman untuk murid-murid.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1167825" y="5307687"/>
            <a:ext cx="621268" cy="22860"/>
          </a:xfrm>
          <a:prstGeom prst="roundRect">
            <a:avLst>
              <a:gd name="adj" fmla="val 135897"/>
            </a:avLst>
          </a:prstGeom>
          <a:solidFill>
            <a:srgbClr val="D9CECE"/>
          </a:solidFill>
          <a:ln/>
        </p:spPr>
      </p:sp>
      <p:sp>
        <p:nvSpPr>
          <p:cNvPr id="16" name="Shape 13"/>
          <p:cNvSpPr/>
          <p:nvPr/>
        </p:nvSpPr>
        <p:spPr>
          <a:xfrm>
            <a:off x="724793" y="5086231"/>
            <a:ext cx="465892" cy="465892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7" name="Text 14"/>
          <p:cNvSpPr/>
          <p:nvPr/>
        </p:nvSpPr>
        <p:spPr>
          <a:xfrm>
            <a:off x="811530" y="5136416"/>
            <a:ext cx="292298" cy="365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1993344" y="5157311"/>
            <a:ext cx="2436495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Realiti Kekurangan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1993344" y="5585936"/>
            <a:ext cx="642580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Lima roti dan dua ikan jauh dari mencukupi untuk ribuan orang.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1167825" y="6552724"/>
            <a:ext cx="621268" cy="22860"/>
          </a:xfrm>
          <a:prstGeom prst="roundRect">
            <a:avLst>
              <a:gd name="adj" fmla="val 135897"/>
            </a:avLst>
          </a:prstGeom>
          <a:solidFill>
            <a:srgbClr val="D9CECE"/>
          </a:solidFill>
          <a:ln/>
        </p:spPr>
      </p:sp>
      <p:sp>
        <p:nvSpPr>
          <p:cNvPr id="21" name="Shape 18"/>
          <p:cNvSpPr/>
          <p:nvPr/>
        </p:nvSpPr>
        <p:spPr>
          <a:xfrm>
            <a:off x="724793" y="6331268"/>
            <a:ext cx="465892" cy="465892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22" name="Text 19"/>
          <p:cNvSpPr/>
          <p:nvPr/>
        </p:nvSpPr>
        <p:spPr>
          <a:xfrm>
            <a:off x="811530" y="6381452"/>
            <a:ext cx="292298" cy="365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4</a:t>
            </a:r>
            <a:endParaRPr lang="en-US" sz="2300" dirty="0"/>
          </a:p>
        </p:txBody>
      </p:sp>
      <p:sp>
        <p:nvSpPr>
          <p:cNvPr id="23" name="Text 20"/>
          <p:cNvSpPr/>
          <p:nvPr/>
        </p:nvSpPr>
        <p:spPr>
          <a:xfrm>
            <a:off x="1993344" y="6402348"/>
            <a:ext cx="2436495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Pelajaran Kepercayaan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1993344" y="6830973"/>
            <a:ext cx="6425803" cy="66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Berhadapan dengan kekurangan, Yesus mengajar tentang keyakinan pada Allah.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8793" y="829985"/>
            <a:ext cx="5600700" cy="688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Lima Roti dan Dua Ikan</a:t>
            </a:r>
            <a:endParaRPr lang="en-US" sz="4300" dirty="0"/>
          </a:p>
        </p:txBody>
      </p:sp>
      <p:sp>
        <p:nvSpPr>
          <p:cNvPr id="4" name="Text 1"/>
          <p:cNvSpPr/>
          <p:nvPr/>
        </p:nvSpPr>
        <p:spPr>
          <a:xfrm>
            <a:off x="818793" y="1985962"/>
            <a:ext cx="3577709" cy="772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60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5</a:t>
            </a:r>
            <a:endParaRPr lang="en-US" sz="6050" dirty="0"/>
          </a:p>
        </p:txBody>
      </p:sp>
      <p:sp>
        <p:nvSpPr>
          <p:cNvPr id="5" name="Text 2"/>
          <p:cNvSpPr/>
          <p:nvPr/>
        </p:nvSpPr>
        <p:spPr>
          <a:xfrm>
            <a:off x="1231344" y="3050262"/>
            <a:ext cx="2752487" cy="344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Roti Barli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818793" y="3534728"/>
            <a:ext cx="3577709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Roti kecil bulat makanan asas orang miskin zaman itu.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747379" y="1985962"/>
            <a:ext cx="3577828" cy="772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60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2</a:t>
            </a:r>
            <a:endParaRPr lang="en-US" sz="6050" dirty="0"/>
          </a:p>
        </p:txBody>
      </p:sp>
      <p:sp>
        <p:nvSpPr>
          <p:cNvPr id="8" name="Text 5"/>
          <p:cNvSpPr/>
          <p:nvPr/>
        </p:nvSpPr>
        <p:spPr>
          <a:xfrm>
            <a:off x="5160050" y="3050262"/>
            <a:ext cx="2752487" cy="344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Ikan Kering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4747379" y="3534728"/>
            <a:ext cx="3577828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Ikan kecil yang dikeringkan dari Tasik Galilea.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2783086" y="5102185"/>
            <a:ext cx="3577709" cy="772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60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5000+</a:t>
            </a:r>
            <a:endParaRPr lang="en-US" sz="6050" dirty="0"/>
          </a:p>
        </p:txBody>
      </p:sp>
      <p:sp>
        <p:nvSpPr>
          <p:cNvPr id="11" name="Text 8"/>
          <p:cNvSpPr/>
          <p:nvPr/>
        </p:nvSpPr>
        <p:spPr>
          <a:xfrm>
            <a:off x="3006090" y="6166485"/>
            <a:ext cx="3131582" cy="344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Orang Perlu Diberi Makan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2783086" y="6650950"/>
            <a:ext cx="3577709" cy="74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Jumlah besar yang mustahil diberi makan dengan makanan sedikit.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958846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Lukas 9:14-17 - Memberi Makan 5,000</a:t>
            </a:r>
            <a:endParaRPr lang="en-US" sz="4400" b="1" dirty="0"/>
          </a:p>
        </p:txBody>
      </p:sp>
      <p:sp>
        <p:nvSpPr>
          <p:cNvPr id="3" name="Text 1"/>
          <p:cNvSpPr/>
          <p:nvPr/>
        </p:nvSpPr>
        <p:spPr>
          <a:xfrm>
            <a:off x="1480185" y="2756297"/>
            <a:ext cx="320897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30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Penyusunan Orang Ramai</a:t>
            </a:r>
            <a:endParaRPr lang="en-US" sz="3000" b="1" dirty="0"/>
          </a:p>
        </p:txBody>
      </p:sp>
      <p:sp>
        <p:nvSpPr>
          <p:cNvPr id="4" name="Text 2"/>
          <p:cNvSpPr/>
          <p:nvPr/>
        </p:nvSpPr>
        <p:spPr>
          <a:xfrm>
            <a:off x="837724" y="3251835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Orang ramai duduk dalam kumpulan 50 orang setiap satu.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516" y="3183969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75629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Doa Syukur</a:t>
            </a:r>
            <a:endParaRPr lang="en-US" sz="3000" b="1" dirty="0"/>
          </a:p>
        </p:txBody>
      </p:sp>
      <p:sp>
        <p:nvSpPr>
          <p:cNvPr id="8" name="Text 4"/>
          <p:cNvSpPr/>
          <p:nvPr/>
        </p:nvSpPr>
        <p:spPr>
          <a:xfrm>
            <a:off x="9941243" y="3251835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mengambil roti dan ikan, memandang ke langit dan berdoa.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4388" y="3569732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5011341"/>
            <a:ext cx="290453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0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Pembahagian Makanan</a:t>
            </a:r>
            <a:endParaRPr lang="en-US" sz="3000" b="1" dirty="0"/>
          </a:p>
        </p:txBody>
      </p:sp>
      <p:sp>
        <p:nvSpPr>
          <p:cNvPr id="12" name="Text 6"/>
          <p:cNvSpPr/>
          <p:nvPr/>
        </p:nvSpPr>
        <p:spPr>
          <a:xfrm>
            <a:off x="9941243" y="5506879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memecahkan roti dan memberi kepada murid-murid untuk diedarkan.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625" y="5780603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72972" y="501134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30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Mukjizat Berlaku</a:t>
            </a:r>
            <a:endParaRPr lang="en-US" sz="3000" b="1" dirty="0"/>
          </a:p>
        </p:txBody>
      </p:sp>
      <p:sp>
        <p:nvSpPr>
          <p:cNvPr id="16" name="Text 8"/>
          <p:cNvSpPr/>
          <p:nvPr/>
        </p:nvSpPr>
        <p:spPr>
          <a:xfrm>
            <a:off x="837724" y="5506879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Makanan terus bertambah sehingga semua kenyang dengan 12 bakul lebihan.</a:t>
            </a:r>
            <a:endParaRPr lang="en-US" sz="18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7753" y="5394841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994" y="560546"/>
            <a:ext cx="4787027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Peringkat Mukjizat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94" y="1565791"/>
            <a:ext cx="1017151" cy="122062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34302" y="1769150"/>
            <a:ext cx="2393513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Mengambil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2034302" y="2190274"/>
            <a:ext cx="1188410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mengambil roti dan ikan dengan penuh keyakinan.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94" y="2786420"/>
            <a:ext cx="1017151" cy="122062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34302" y="2989778"/>
            <a:ext cx="2393513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Memberkati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2034302" y="3410903"/>
            <a:ext cx="1188410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berdoa dan memberkati makanan dengan ucapan syukur.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994" y="4007048"/>
            <a:ext cx="1017151" cy="122062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34302" y="4210407"/>
            <a:ext cx="2393513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Memecahkan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2034302" y="4631531"/>
            <a:ext cx="1188410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memecahkan roti sebagai simbol pembahagian berkat.</a:t>
            </a:r>
            <a:endParaRPr lang="en-US" sz="16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4" y="5227677"/>
            <a:ext cx="1017151" cy="122062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34302" y="5431036"/>
            <a:ext cx="2393513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Memberi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2034302" y="5852160"/>
            <a:ext cx="1188410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memberi kepada murid-murid untuk diedarkan.</a:t>
            </a:r>
            <a:endParaRPr lang="en-US" sz="16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994" y="6448306"/>
            <a:ext cx="1017151" cy="122062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034302" y="6651665"/>
            <a:ext cx="2393513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Mengedarkan</a:t>
            </a:r>
            <a:endParaRPr lang="en-US" sz="1850" dirty="0"/>
          </a:p>
        </p:txBody>
      </p:sp>
      <p:sp>
        <p:nvSpPr>
          <p:cNvPr id="17" name="Text 10"/>
          <p:cNvSpPr/>
          <p:nvPr/>
        </p:nvSpPr>
        <p:spPr>
          <a:xfrm>
            <a:off x="2034302" y="7072789"/>
            <a:ext cx="11884104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Murid-murid mengedarkan makanan kepada semua orang ramai.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70184"/>
            <a:ext cx="581132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Pembahagian Makanan</a:t>
            </a:r>
            <a:endParaRPr lang="en-US" sz="44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652951"/>
            <a:ext cx="4118848" cy="25455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497711"/>
            <a:ext cx="335625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Murid-murid Mengedarkan</a:t>
            </a:r>
            <a:endParaRPr lang="en-US" sz="2200" b="1" dirty="0"/>
          </a:p>
        </p:txBody>
      </p:sp>
      <p:sp>
        <p:nvSpPr>
          <p:cNvPr id="5" name="Text 2"/>
          <p:cNvSpPr/>
          <p:nvPr/>
        </p:nvSpPr>
        <p:spPr>
          <a:xfrm>
            <a:off x="837724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Para murid menjadi saluran berkat dengan mengedarkan makanan.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776" y="2652951"/>
            <a:ext cx="4118848" cy="25455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5776" y="5497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Keajaiban Berterusan</a:t>
            </a:r>
            <a:endParaRPr lang="en-US" sz="2200" b="1" dirty="0"/>
          </a:p>
        </p:txBody>
      </p:sp>
      <p:sp>
        <p:nvSpPr>
          <p:cNvPr id="8" name="Text 4"/>
          <p:cNvSpPr/>
          <p:nvPr/>
        </p:nvSpPr>
        <p:spPr>
          <a:xfrm>
            <a:off x="5255776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Orang ramai terpegun melihat makanan tidak habis-habis.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3828" y="2652951"/>
            <a:ext cx="4118848" cy="25455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3828" y="549771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Kelimpahan Berkat</a:t>
            </a:r>
            <a:endParaRPr lang="en-US" sz="2200" b="1" dirty="0"/>
          </a:p>
        </p:txBody>
      </p:sp>
      <p:sp>
        <p:nvSpPr>
          <p:cNvPr id="11" name="Text 6"/>
          <p:cNvSpPr/>
          <p:nvPr/>
        </p:nvSpPr>
        <p:spPr>
          <a:xfrm>
            <a:off x="9673828" y="5993249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12 bakul penuh dengan lebihan makanan setelah semua kenyang.</a:t>
            </a:r>
            <a:endParaRPr lang="en-US" sz="1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748671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Pengajaran Mukjizat</a:t>
            </a:r>
            <a:endParaRPr lang="en-US" sz="4400" b="1" dirty="0"/>
          </a:p>
        </p:txBody>
      </p:sp>
      <p:sp>
        <p:nvSpPr>
          <p:cNvPr id="3" name="Shape 1"/>
          <p:cNvSpPr/>
          <p:nvPr/>
        </p:nvSpPr>
        <p:spPr>
          <a:xfrm>
            <a:off x="837724" y="293143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974" y="2989421"/>
            <a:ext cx="337899" cy="42243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15559" y="301371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Tuhan Menyediakan</a:t>
            </a:r>
            <a:endParaRPr lang="en-US" sz="2200" b="1" dirty="0"/>
          </a:p>
        </p:txBody>
      </p:sp>
      <p:sp>
        <p:nvSpPr>
          <p:cNvPr id="6" name="Text 3"/>
          <p:cNvSpPr/>
          <p:nvPr/>
        </p:nvSpPr>
        <p:spPr>
          <a:xfrm>
            <a:off x="1615559" y="3509248"/>
            <a:ext cx="334101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Allah menyediakan apa yang kita perlukan pada masa yang tepat.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5255776" y="293143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6027" y="2989421"/>
            <a:ext cx="337899" cy="42243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033611" y="3013710"/>
            <a:ext cx="302633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Berkat Dari Yang Sedikit</a:t>
            </a:r>
            <a:endParaRPr lang="en-US" sz="2200" b="1" dirty="0"/>
          </a:p>
        </p:txBody>
      </p:sp>
      <p:sp>
        <p:nvSpPr>
          <p:cNvPr id="10" name="Text 6"/>
          <p:cNvSpPr/>
          <p:nvPr/>
        </p:nvSpPr>
        <p:spPr>
          <a:xfrm>
            <a:off x="6033611" y="3509248"/>
            <a:ext cx="334101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Tuhan dapat menggunakan sumber kecil untuk hasil besar.</a:t>
            </a:r>
            <a:endParaRPr lang="en-US" sz="1850" dirty="0"/>
          </a:p>
        </p:txBody>
      </p:sp>
      <p:sp>
        <p:nvSpPr>
          <p:cNvPr id="11" name="Shape 7"/>
          <p:cNvSpPr/>
          <p:nvPr/>
        </p:nvSpPr>
        <p:spPr>
          <a:xfrm>
            <a:off x="9673828" y="293143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079" y="2989421"/>
            <a:ext cx="337899" cy="4224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451663" y="3013710"/>
            <a:ext cx="289119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Kepentingan Bersyukur</a:t>
            </a:r>
            <a:endParaRPr lang="en-US" sz="2200" b="1" dirty="0"/>
          </a:p>
        </p:txBody>
      </p:sp>
      <p:sp>
        <p:nvSpPr>
          <p:cNvPr id="14" name="Text 9"/>
          <p:cNvSpPr/>
          <p:nvPr/>
        </p:nvSpPr>
        <p:spPr>
          <a:xfrm>
            <a:off x="10451663" y="3509248"/>
            <a:ext cx="334101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Bersyukur membuka pintu berkat sebelum kita menerimanya.</a:t>
            </a:r>
            <a:endParaRPr lang="en-US" sz="1850" dirty="0"/>
          </a:p>
        </p:txBody>
      </p:sp>
      <p:sp>
        <p:nvSpPr>
          <p:cNvPr id="15" name="Shape 10"/>
          <p:cNvSpPr/>
          <p:nvPr/>
        </p:nvSpPr>
        <p:spPr>
          <a:xfrm>
            <a:off x="837724" y="5137071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74" y="5195054"/>
            <a:ext cx="337899" cy="42243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15559" y="52193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Peranan Kita</a:t>
            </a:r>
            <a:endParaRPr lang="en-US" sz="2200" b="1" dirty="0"/>
          </a:p>
        </p:txBody>
      </p:sp>
      <p:sp>
        <p:nvSpPr>
          <p:cNvPr id="18" name="Text 12"/>
          <p:cNvSpPr/>
          <p:nvPr/>
        </p:nvSpPr>
        <p:spPr>
          <a:xfrm>
            <a:off x="1615559" y="5714881"/>
            <a:ext cx="555009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Kita adalah saluran berkat Tuhan kepada orang lain.</a:t>
            </a:r>
            <a:endParaRPr lang="en-US" sz="1850" dirty="0"/>
          </a:p>
        </p:txBody>
      </p:sp>
      <p:sp>
        <p:nvSpPr>
          <p:cNvPr id="19" name="Shape 13"/>
          <p:cNvSpPr/>
          <p:nvPr/>
        </p:nvSpPr>
        <p:spPr>
          <a:xfrm>
            <a:off x="7464862" y="5137071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5112" y="5195054"/>
            <a:ext cx="337899" cy="42243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242697" y="52193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Kelimpahan</a:t>
            </a:r>
            <a:endParaRPr lang="en-US" sz="2200" b="1" dirty="0"/>
          </a:p>
        </p:txBody>
      </p:sp>
      <p:sp>
        <p:nvSpPr>
          <p:cNvPr id="22" name="Text 15"/>
          <p:cNvSpPr/>
          <p:nvPr/>
        </p:nvSpPr>
        <p:spPr>
          <a:xfrm>
            <a:off x="8242697" y="5714881"/>
            <a:ext cx="555009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12 bakul lebihan melambangkan berkat untuk semua suku Israel.</a:t>
            </a:r>
            <a:endParaRPr lang="en-US" sz="1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7951" y="587693"/>
            <a:ext cx="7654647" cy="628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5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Lukas 9:18-20 - Pengakuan Petrus</a:t>
            </a:r>
            <a:endParaRPr lang="en-US" sz="3950" dirty="0"/>
          </a:p>
        </p:txBody>
      </p:sp>
      <p:sp>
        <p:nvSpPr>
          <p:cNvPr id="3" name="Shape 1"/>
          <p:cNvSpPr/>
          <p:nvPr/>
        </p:nvSpPr>
        <p:spPr>
          <a:xfrm>
            <a:off x="988338" y="1643777"/>
            <a:ext cx="30480" cy="5999559"/>
          </a:xfrm>
          <a:prstGeom prst="roundRect">
            <a:avLst>
              <a:gd name="adj" fmla="val 105180"/>
            </a:avLst>
          </a:prstGeom>
          <a:solidFill>
            <a:srgbClr val="D9CECE"/>
          </a:solidFill>
          <a:ln/>
        </p:spPr>
      </p:sp>
      <p:sp>
        <p:nvSpPr>
          <p:cNvPr id="4" name="Shape 2"/>
          <p:cNvSpPr/>
          <p:nvPr/>
        </p:nvSpPr>
        <p:spPr>
          <a:xfrm>
            <a:off x="1198245" y="1868924"/>
            <a:ext cx="641152" cy="30480"/>
          </a:xfrm>
          <a:prstGeom prst="roundRect">
            <a:avLst>
              <a:gd name="adj" fmla="val 105180"/>
            </a:avLst>
          </a:prstGeom>
          <a:solidFill>
            <a:srgbClr val="D9CECE"/>
          </a:solidFill>
          <a:ln/>
        </p:spPr>
      </p:sp>
      <p:sp>
        <p:nvSpPr>
          <p:cNvPr id="5" name="Shape 3"/>
          <p:cNvSpPr/>
          <p:nvPr/>
        </p:nvSpPr>
        <p:spPr>
          <a:xfrm>
            <a:off x="747951" y="1643777"/>
            <a:ext cx="480774" cy="480774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486" y="1695629"/>
            <a:ext cx="301704" cy="3770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056924" y="1717238"/>
            <a:ext cx="297620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Yesus Berdoa Bersendirian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2056924" y="2159794"/>
            <a:ext cx="1182552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berdoa dengan murid-murid jauh dari orang ramai.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1198245" y="3154323"/>
            <a:ext cx="641152" cy="30480"/>
          </a:xfrm>
          <a:prstGeom prst="roundRect">
            <a:avLst>
              <a:gd name="adj" fmla="val 105180"/>
            </a:avLst>
          </a:prstGeom>
          <a:solidFill>
            <a:srgbClr val="D9CECE"/>
          </a:solidFill>
          <a:ln/>
        </p:spPr>
      </p:sp>
      <p:sp>
        <p:nvSpPr>
          <p:cNvPr id="10" name="Shape 7"/>
          <p:cNvSpPr/>
          <p:nvPr/>
        </p:nvSpPr>
        <p:spPr>
          <a:xfrm>
            <a:off x="747951" y="2929176"/>
            <a:ext cx="480774" cy="480774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486" y="2981027"/>
            <a:ext cx="301704" cy="37707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056924" y="3002637"/>
            <a:ext cx="2514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Pertanyaan Pertama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2056924" y="3445193"/>
            <a:ext cx="1182552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"Kata orang, siapakah Aku ini?" - mencari pendapat umum.</a:t>
            </a:r>
            <a:endParaRPr lang="en-US" sz="1650" dirty="0"/>
          </a:p>
        </p:txBody>
      </p:sp>
      <p:sp>
        <p:nvSpPr>
          <p:cNvPr id="14" name="Shape 10"/>
          <p:cNvSpPr/>
          <p:nvPr/>
        </p:nvSpPr>
        <p:spPr>
          <a:xfrm>
            <a:off x="1198245" y="4439722"/>
            <a:ext cx="641152" cy="30480"/>
          </a:xfrm>
          <a:prstGeom prst="roundRect">
            <a:avLst>
              <a:gd name="adj" fmla="val 105180"/>
            </a:avLst>
          </a:prstGeom>
          <a:solidFill>
            <a:srgbClr val="D9CECE"/>
          </a:solidFill>
          <a:ln/>
        </p:spPr>
      </p:sp>
      <p:sp>
        <p:nvSpPr>
          <p:cNvPr id="15" name="Shape 11"/>
          <p:cNvSpPr/>
          <p:nvPr/>
        </p:nvSpPr>
        <p:spPr>
          <a:xfrm>
            <a:off x="747951" y="4214574"/>
            <a:ext cx="480774" cy="480774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86" y="4266426"/>
            <a:ext cx="301704" cy="37707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056924" y="4288036"/>
            <a:ext cx="2519720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Jawapan Orang Ramai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2056924" y="4730591"/>
            <a:ext cx="1182552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Yohanes Pembaptis, Elia, atau salah seorang nabi kuno.</a:t>
            </a:r>
            <a:endParaRPr lang="en-US" sz="1650" dirty="0"/>
          </a:p>
        </p:txBody>
      </p:sp>
      <p:sp>
        <p:nvSpPr>
          <p:cNvPr id="19" name="Shape 14"/>
          <p:cNvSpPr/>
          <p:nvPr/>
        </p:nvSpPr>
        <p:spPr>
          <a:xfrm>
            <a:off x="1198245" y="5725120"/>
            <a:ext cx="641152" cy="30480"/>
          </a:xfrm>
          <a:prstGeom prst="roundRect">
            <a:avLst>
              <a:gd name="adj" fmla="val 105180"/>
            </a:avLst>
          </a:prstGeom>
          <a:solidFill>
            <a:srgbClr val="D9CECE"/>
          </a:solidFill>
          <a:ln/>
        </p:spPr>
      </p:sp>
      <p:sp>
        <p:nvSpPr>
          <p:cNvPr id="20" name="Shape 15"/>
          <p:cNvSpPr/>
          <p:nvPr/>
        </p:nvSpPr>
        <p:spPr>
          <a:xfrm>
            <a:off x="747951" y="5499973"/>
            <a:ext cx="480774" cy="480774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86" y="5551825"/>
            <a:ext cx="301704" cy="37707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2056924" y="5573435"/>
            <a:ext cx="2514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Pertanyaan Peribadi</a:t>
            </a:r>
            <a:endParaRPr lang="en-US" sz="1950" dirty="0"/>
          </a:p>
        </p:txBody>
      </p:sp>
      <p:sp>
        <p:nvSpPr>
          <p:cNvPr id="23" name="Text 17"/>
          <p:cNvSpPr/>
          <p:nvPr/>
        </p:nvSpPr>
        <p:spPr>
          <a:xfrm>
            <a:off x="2056924" y="6015990"/>
            <a:ext cx="1182552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"Tetapi kamu, kata kamu, siapakah Aku ini?" - pertanyaan kritikal.</a:t>
            </a:r>
            <a:endParaRPr lang="en-US" sz="1650" dirty="0"/>
          </a:p>
        </p:txBody>
      </p:sp>
      <p:sp>
        <p:nvSpPr>
          <p:cNvPr id="24" name="Shape 18"/>
          <p:cNvSpPr/>
          <p:nvPr/>
        </p:nvSpPr>
        <p:spPr>
          <a:xfrm>
            <a:off x="1198245" y="7010519"/>
            <a:ext cx="641152" cy="30480"/>
          </a:xfrm>
          <a:prstGeom prst="roundRect">
            <a:avLst>
              <a:gd name="adj" fmla="val 105180"/>
            </a:avLst>
          </a:prstGeom>
          <a:solidFill>
            <a:srgbClr val="D9CECE"/>
          </a:solidFill>
          <a:ln/>
        </p:spPr>
      </p:sp>
      <p:sp>
        <p:nvSpPr>
          <p:cNvPr id="25" name="Shape 19"/>
          <p:cNvSpPr/>
          <p:nvPr/>
        </p:nvSpPr>
        <p:spPr>
          <a:xfrm>
            <a:off x="747951" y="6785372"/>
            <a:ext cx="480774" cy="480774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486" y="6837224"/>
            <a:ext cx="301704" cy="37707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056924" y="6858833"/>
            <a:ext cx="2514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Pengakuan Petrus</a:t>
            </a:r>
            <a:endParaRPr lang="en-US" sz="1950" dirty="0"/>
          </a:p>
        </p:txBody>
      </p:sp>
      <p:sp>
        <p:nvSpPr>
          <p:cNvPr id="28" name="Text 21"/>
          <p:cNvSpPr/>
          <p:nvPr/>
        </p:nvSpPr>
        <p:spPr>
          <a:xfrm>
            <a:off x="2056924" y="7301389"/>
            <a:ext cx="1182552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"Engkau adalah Mesias dari Allah" - pengakuan revolusioner.</a:t>
            </a:r>
            <a:endParaRPr lang="en-US" sz="1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2798" y="778193"/>
            <a:ext cx="7731204" cy="1187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Petrus Mengaku Yesus adalah Mesias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192798" y="2268260"/>
            <a:ext cx="7731204" cy="1144429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6394609" y="2470071"/>
            <a:ext cx="2374702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Wahyu Ilahi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394609" y="2887980"/>
            <a:ext cx="7327583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Pengakuan Petrus bukan dari pemikiran manusia tetapi wahyu dari Allah.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6192798" y="3614499"/>
            <a:ext cx="7731204" cy="1144429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6394609" y="3816310"/>
            <a:ext cx="2374702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Harapan Terpenuh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394609" y="4234220"/>
            <a:ext cx="7327583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Petrus mengakui Yesus sebagai Mesias yang ditunggu-tunggu oleh bangsa Israel.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192798" y="4960739"/>
            <a:ext cx="7731204" cy="1144429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sp>
        <p:nvSpPr>
          <p:cNvPr id="11" name="Text 8"/>
          <p:cNvSpPr/>
          <p:nvPr/>
        </p:nvSpPr>
        <p:spPr>
          <a:xfrm>
            <a:off x="6394609" y="5162550"/>
            <a:ext cx="2374702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Keberanian Luar Biasa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394609" y="5580459"/>
            <a:ext cx="7327583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Pengakuan ini memerlukan keberanian besar dalam konteks politik zaman itu.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192798" y="6306979"/>
            <a:ext cx="7731204" cy="1144429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sp>
        <p:nvSpPr>
          <p:cNvPr id="14" name="Text 11"/>
          <p:cNvSpPr/>
          <p:nvPr/>
        </p:nvSpPr>
        <p:spPr>
          <a:xfrm>
            <a:off x="6394609" y="6508790"/>
            <a:ext cx="2374702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Titik Perubahan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394609" y="6926699"/>
            <a:ext cx="7327583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Moment ini menandakan perubahan arah dalam hubungan Yesus dan murid-murid.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72064"/>
            <a:ext cx="781514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Kepentingan Pengakuan Petrus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326362" y="285988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Pengakuan Pertama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355419"/>
            <a:ext cx="430482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Kali pertama Yesus diakui sebagai Mesias oleh murid-Nya.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521" y="2892504"/>
            <a:ext cx="3627358" cy="362735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603677" y="3380899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F3E8E8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8221" y="3511748"/>
            <a:ext cx="269200" cy="3365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7853" y="245483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Titik Perubahan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487853" y="2950369"/>
            <a:ext cx="430482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Perubahan fokus dalam Injil Lukas selepas pengakuan ini.</a:t>
            </a:r>
            <a:endParaRPr lang="en-US" sz="1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521" y="2892504"/>
            <a:ext cx="3627358" cy="3627358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7555349" y="2746653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F3E8E8"/>
          </a:solidFill>
          <a:ln/>
        </p:spPr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9893" y="2877503"/>
            <a:ext cx="269200" cy="33659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607629" y="407539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Asas Kepercayaan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607629" y="4570928"/>
            <a:ext cx="41850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Pengakuan ini menjadi batu asas iman Kristian.</a:t>
            </a:r>
            <a:endParaRPr lang="en-US" sz="18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1521" y="2892504"/>
            <a:ext cx="3627358" cy="3627358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761571" y="4406979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F3E8E8"/>
          </a:solidFill>
          <a:ln/>
        </p:spPr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6116" y="4537829"/>
            <a:ext cx="269200" cy="33659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9487853" y="569595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Implikasi Bagi Murid</a:t>
            </a:r>
            <a:endParaRPr lang="en-US" sz="2200" dirty="0"/>
          </a:p>
        </p:txBody>
      </p:sp>
      <p:sp>
        <p:nvSpPr>
          <p:cNvPr id="19" name="Text 11"/>
          <p:cNvSpPr/>
          <p:nvPr/>
        </p:nvSpPr>
        <p:spPr>
          <a:xfrm>
            <a:off x="9487853" y="6191488"/>
            <a:ext cx="430482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Murid-murid kini perlu memahami makna sebenar Mesias.</a:t>
            </a:r>
            <a:endParaRPr lang="en-US" sz="18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1521" y="2892504"/>
            <a:ext cx="3627358" cy="3627358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7555349" y="6067187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F3E8E8"/>
          </a:solidFill>
          <a:ln/>
        </p:spPr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19893" y="6198037"/>
            <a:ext cx="269200" cy="336590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2326362" y="529078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Pengesahan Misi</a:t>
            </a:r>
            <a:endParaRPr lang="en-US" sz="2200" dirty="0"/>
          </a:p>
        </p:txBody>
      </p:sp>
      <p:sp>
        <p:nvSpPr>
          <p:cNvPr id="24" name="Text 14"/>
          <p:cNvSpPr/>
          <p:nvPr/>
        </p:nvSpPr>
        <p:spPr>
          <a:xfrm>
            <a:off x="837724" y="5786318"/>
            <a:ext cx="430482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Mengesahkan identiti dan misi Yesus sebagai Juruselamat.</a:t>
            </a:r>
            <a:endParaRPr lang="en-US" sz="185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01521" y="2892504"/>
            <a:ext cx="3627358" cy="3627358"/>
          </a:xfrm>
          <a:prstGeom prst="rect">
            <a:avLst/>
          </a:prstGeom>
        </p:spPr>
      </p:pic>
      <p:sp>
        <p:nvSpPr>
          <p:cNvPr id="26" name="Shape 15"/>
          <p:cNvSpPr/>
          <p:nvPr/>
        </p:nvSpPr>
        <p:spPr>
          <a:xfrm>
            <a:off x="5603677" y="5432941"/>
            <a:ext cx="598408" cy="598408"/>
          </a:xfrm>
          <a:prstGeom prst="roundRect">
            <a:avLst>
              <a:gd name="adj" fmla="val 1526526"/>
            </a:avLst>
          </a:prstGeom>
          <a:solidFill>
            <a:srgbClr val="F3E8E8"/>
          </a:solidFill>
          <a:ln/>
        </p:spPr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68221" y="5563791"/>
            <a:ext cx="269200" cy="3365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818573"/>
            <a:ext cx="951249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Aplikasi: Apa yang Dapat Kita Pelajari?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4923353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75448" y="5023604"/>
            <a:ext cx="2176582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Keperluan Holistik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675448" y="5871091"/>
            <a:ext cx="2176582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Yesus memenuhi keperluan rohani dan jasmani kita secara seimbang.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233" y="4923353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988957" y="5023604"/>
            <a:ext cx="2176582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Pergantungan pada Tuhan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988957" y="5871091"/>
            <a:ext cx="2176582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Dalam keterbatasan kita, Tuhan memberi kekuatan dan penyelesaian.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4743" y="4923353"/>
            <a:ext cx="598408" cy="5984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02466" y="5023604"/>
            <a:ext cx="2176582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Pengakuan Identiti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8302466" y="5871091"/>
            <a:ext cx="2176582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Penting untuk kita mengakui Yesus sebagai Mesias dan Tuhan.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8252" y="4923353"/>
            <a:ext cx="598408" cy="59840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615976" y="5023604"/>
            <a:ext cx="2176701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Tanggung Jawab Berkongsi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1615976" y="5871091"/>
            <a:ext cx="2176701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Kita dipanggil untuk menjadi saluran berkat kepada orang lain.</a:t>
            </a:r>
            <a:endParaRPr lang="en-US" sz="1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1850" y="824151"/>
            <a:ext cx="5392460" cy="626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Perbincangan Kumpulan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31850" y="1769983"/>
            <a:ext cx="159663" cy="1665565"/>
          </a:xfrm>
          <a:prstGeom prst="roundRect">
            <a:avLst>
              <a:gd name="adj" fmla="val 20010"/>
            </a:avLst>
          </a:prstGeom>
          <a:solidFill>
            <a:srgbClr val="F3E8E8"/>
          </a:solidFill>
          <a:ln/>
        </p:spPr>
      </p:sp>
      <p:sp>
        <p:nvSpPr>
          <p:cNvPr id="5" name="Text 2"/>
          <p:cNvSpPr/>
          <p:nvPr/>
        </p:nvSpPr>
        <p:spPr>
          <a:xfrm>
            <a:off x="6710958" y="1769983"/>
            <a:ext cx="2505670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Keperluan Dipenuhi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710958" y="2210991"/>
            <a:ext cx="7173992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Bagaimana Yesus memenuhi keperluan anda dalam kehidupan harian?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710958" y="2679502"/>
            <a:ext cx="7173992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Fikirkan contoh spesifik dari minggu lepas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6710958" y="3094792"/>
            <a:ext cx="7173992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Kongsi dengan pasangan anda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6551295" y="3648432"/>
            <a:ext cx="159663" cy="1665565"/>
          </a:xfrm>
          <a:prstGeom prst="roundRect">
            <a:avLst>
              <a:gd name="adj" fmla="val 20010"/>
            </a:avLst>
          </a:prstGeom>
          <a:solidFill>
            <a:srgbClr val="F3E8E8"/>
          </a:solidFill>
          <a:ln/>
        </p:spPr>
      </p:sp>
      <p:sp>
        <p:nvSpPr>
          <p:cNvPr id="10" name="Text 7"/>
          <p:cNvSpPr/>
          <p:nvPr/>
        </p:nvSpPr>
        <p:spPr>
          <a:xfrm>
            <a:off x="7030403" y="3648432"/>
            <a:ext cx="2505670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Pengakuan Identiti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7030403" y="4089440"/>
            <a:ext cx="6854547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Mengapa pengakuan tentang identiti Yesus penting dalam hidup kita?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7030403" y="4557951"/>
            <a:ext cx="6854547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Implikasi praktikalnya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7030403" y="4973241"/>
            <a:ext cx="6854547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Cabaran dalam konteks masyarakat kita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6870740" y="5526881"/>
            <a:ext cx="159663" cy="1665565"/>
          </a:xfrm>
          <a:prstGeom prst="roundRect">
            <a:avLst>
              <a:gd name="adj" fmla="val 20010"/>
            </a:avLst>
          </a:prstGeom>
          <a:solidFill>
            <a:srgbClr val="F3E8E8"/>
          </a:solidFill>
          <a:ln/>
        </p:spPr>
      </p:sp>
      <p:sp>
        <p:nvSpPr>
          <p:cNvPr id="15" name="Text 12"/>
          <p:cNvSpPr/>
          <p:nvPr/>
        </p:nvSpPr>
        <p:spPr>
          <a:xfrm>
            <a:off x="7349847" y="5526881"/>
            <a:ext cx="2505670" cy="313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Berkongsi Berkat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7349847" y="5967889"/>
            <a:ext cx="6535103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Bagaimana anda dapat menjadi saluran berkat kepada orang lain?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7349847" y="6436400"/>
            <a:ext cx="6535103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Cara-cara konkrit dalam kehidupan harian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7349847" y="6851690"/>
            <a:ext cx="6535103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Projek kumpulan yang boleh dilaksanakan</a:t>
            </a:r>
            <a:endParaRPr lang="en-US" sz="16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306473"/>
            <a:ext cx="967132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Aktiviti: Membina Peta Mental Peribadi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44" y="2642830"/>
            <a:ext cx="3091339" cy="309133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135" y="2642830"/>
            <a:ext cx="3091339" cy="3091339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926" y="2642830"/>
            <a:ext cx="3091339" cy="3091339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3718" y="2642830"/>
            <a:ext cx="3091339" cy="3091339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37724" y="6156960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Buatkan peta mental yang menghubungkan kisah Lukas 9:10-20 dengan pengalaman peribadi anda. Sertakan ayat-ayat penting dan aplikasi praktikal untuk kehidupan harian.</a:t>
            </a:r>
            <a:endParaRPr lang="en-US" sz="1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2959" y="3542824"/>
            <a:ext cx="5465445" cy="683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Ayat Hafalan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12959" y="4574262"/>
            <a:ext cx="13004483" cy="2011561"/>
          </a:xfrm>
          <a:prstGeom prst="roundRect">
            <a:avLst>
              <a:gd name="adj" fmla="val 1732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20579" y="4581882"/>
            <a:ext cx="12989243" cy="6654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52751" y="4728805"/>
            <a:ext cx="12524899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"Tetapi kamu, kata kamu, siapakah Aku ini?"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820579" y="5247323"/>
            <a:ext cx="12989243" cy="66544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052751" y="5394246"/>
            <a:ext cx="12524899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Petrus menjawab: "Engkau adalah Mesias dari Allah."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20579" y="5912763"/>
            <a:ext cx="12989243" cy="6654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52751" y="6059686"/>
            <a:ext cx="12524899" cy="371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Lukas 9:20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12959" y="6847046"/>
            <a:ext cx="13004483" cy="743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Ayat ini merangkum pertanyaan penting yang perlu dijawab oleh setiap pengikut Kristus. Bagaimana anda menjawab pertanyaan Yesus ini dalam hidup anda?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176457"/>
            <a:ext cx="600336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Doa Penutup dan Tugas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359223"/>
            <a:ext cx="2159079" cy="1357193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909" y="2827377"/>
            <a:ext cx="336590" cy="4207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36119" y="259853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Doa Penghargaan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236119" y="3094077"/>
            <a:ext cx="59808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Bersyukur atas berkat Tuhan dalam hidup kita setiap hari.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3116461" y="3701177"/>
            <a:ext cx="10556558" cy="15240"/>
          </a:xfrm>
          <a:prstGeom prst="roundRect">
            <a:avLst>
              <a:gd name="adj" fmla="val 235611"/>
            </a:avLst>
          </a:prstGeom>
          <a:solidFill>
            <a:srgbClr val="D9CECE"/>
          </a:solidFill>
          <a:ln/>
        </p:spPr>
      </p:sp>
      <p:sp>
        <p:nvSpPr>
          <p:cNvPr id="8" name="Shape 5"/>
          <p:cNvSpPr/>
          <p:nvPr/>
        </p:nvSpPr>
        <p:spPr>
          <a:xfrm>
            <a:off x="837724" y="3836075"/>
            <a:ext cx="4318278" cy="1357193"/>
          </a:xfrm>
          <a:prstGeom prst="roundRect">
            <a:avLst>
              <a:gd name="adj" fmla="val 2646"/>
            </a:avLst>
          </a:prstGeom>
          <a:solidFill>
            <a:srgbClr val="F3E8E8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568" y="4304228"/>
            <a:ext cx="336590" cy="42076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95317" y="407539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Tugas Refleksi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95317" y="4570928"/>
            <a:ext cx="637365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Cari contoh penyediaan Tuhan dalam kehidupan harian anda.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5275659" y="5178028"/>
            <a:ext cx="8397359" cy="15240"/>
          </a:xfrm>
          <a:prstGeom prst="roundRect">
            <a:avLst>
              <a:gd name="adj" fmla="val 235611"/>
            </a:avLst>
          </a:prstGeom>
          <a:solidFill>
            <a:srgbClr val="D9CECE"/>
          </a:solidFill>
          <a:ln/>
        </p:spPr>
      </p:sp>
      <p:sp>
        <p:nvSpPr>
          <p:cNvPr id="13" name="Shape 9"/>
          <p:cNvSpPr/>
          <p:nvPr/>
        </p:nvSpPr>
        <p:spPr>
          <a:xfrm>
            <a:off x="837724" y="5312926"/>
            <a:ext cx="6477476" cy="1740218"/>
          </a:xfrm>
          <a:prstGeom prst="roundRect">
            <a:avLst>
              <a:gd name="adj" fmla="val 2063"/>
            </a:avLst>
          </a:prstGeom>
          <a:solidFill>
            <a:srgbClr val="F3E8E8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107" y="5972651"/>
            <a:ext cx="336590" cy="42076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54516" y="555224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Aplikasi Praktikal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54516" y="6047780"/>
            <a:ext cx="599884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Renungkan cara anda mengakui Yesus dalam perbuatan seharian.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1254</Words>
  <Application>Microsoft Office PowerPoint</Application>
  <PresentationFormat>Custom</PresentationFormat>
  <Paragraphs>241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Red Hat Text</vt:lpstr>
      <vt:lpstr>Roboto Light</vt:lpstr>
      <vt:lpstr>Arial</vt:lpstr>
      <vt:lpstr>Roboto Bold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Rikho Jafry</cp:lastModifiedBy>
  <cp:revision>7</cp:revision>
  <dcterms:created xsi:type="dcterms:W3CDTF">2025-05-08T02:13:35Z</dcterms:created>
  <dcterms:modified xsi:type="dcterms:W3CDTF">2026-02-18T04:48:13Z</dcterms:modified>
</cp:coreProperties>
</file>