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4630400" cy="8229600"/>
  <p:notesSz cx="8229600" cy="14630400"/>
  <p:embeddedFontLst>
    <p:embeddedFont>
      <p:font typeface="Fraunces ExtraBold" panose="020B0604020202020204" charset="0"/>
      <p:bold r:id="rId30"/>
      <p:boldItalic r:id="rId31"/>
    </p:embeddedFont>
    <p:embeddedFont>
      <p:font typeface="Nobile" panose="020B0604020202020204" charset="0"/>
      <p:regular r:id="rId32"/>
      <p:bold r:id="rId33"/>
      <p:italic r:id="rId34"/>
      <p:boldItalic r:id="rId35"/>
    </p:embeddedFont>
    <p:embeddedFont>
      <p:font typeface="Nobile Medium" panose="020B060402020202020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ja+muicoXF07IirzabSQm3LY7a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/>
              <a:t>‹#›</a:t>
            </a:fld>
            <a:endParaRPr sz="1200" b="0" i="0" u="none" strike="noStrike" cap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7196d52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7196d52f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367196d52f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67196d52f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67196d52fe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367196d52fe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" name="Google Shape;33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9" name="Google Shape;34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2" name="Google Shape;37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3" name="Google Shape;44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3" name="Google Shape;47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3" name="Google Shape;53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2" name="Google Shape;59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7" name="Google Shape;60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1 master">
  <p:cSld name="Slide 11 mast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2 master">
  <p:cSld name="Slide 12 mast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3 master">
  <p:cSld name="Slide 13 mast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4 master">
  <p:cSld name="Slide 14 mast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5 master">
  <p:cSld name="Slide 15 mast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6 master">
  <p:cSld name="Slide 16 mast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7 master">
  <p:cSld name="Slide 17 mast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8 master">
  <p:cSld name="Slide 18 mast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9 master">
  <p:cSld name="Slide 19 mast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0 master">
  <p:cSld name="Slide 20 mast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1 master">
  <p:cSld name="Slide 21 mast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2 master">
  <p:cSld name="Slide 22 mast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3 master">
  <p:cSld name="Slide 23 mast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4 master">
  <p:cSld name="Slide 24 mast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5 master">
  <p:cSld name="Slide 25 mast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6280190" y="2365534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 dirty="0" err="1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Pemilihan</a:t>
            </a:r>
            <a:r>
              <a:rPr lang="en-US" sz="4450" b="1" i="0" u="none" strike="noStrike" cap="none" dirty="0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Dua Belas Rasul</a:t>
            </a:r>
            <a:endParaRPr sz="4450" b="0" i="0" u="none" strike="noStrike" cap="none" dirty="0"/>
          </a:p>
        </p:txBody>
      </p:sp>
      <p:sp>
        <p:nvSpPr>
          <p:cNvPr id="93" name="Google Shape;93;p1"/>
          <p:cNvSpPr/>
          <p:nvPr/>
        </p:nvSpPr>
        <p:spPr>
          <a:xfrm>
            <a:off x="6280190" y="4123253"/>
            <a:ext cx="7556421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Pelajaran Alkitab berdasarkan Lukas 6:12-16 untuk pelajar Gred 9. Mari kita menyelami kisah bagaimana Yesus memilih 12 pengikut istimewa yang akan mengubah dunia.</a:t>
            </a:r>
            <a:endParaRPr sz="1750" b="0" i="0" u="none" strike="noStrike" cap="none"/>
          </a:p>
        </p:txBody>
      </p:sp>
      <p:sp>
        <p:nvSpPr>
          <p:cNvPr id="94" name="Google Shape;94;p1"/>
          <p:cNvSpPr/>
          <p:nvPr/>
        </p:nvSpPr>
        <p:spPr>
          <a:xfrm>
            <a:off x="6280190" y="5484019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205CE6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6405682" y="5616654"/>
            <a:ext cx="111919" cy="9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Nobile Medium"/>
              <a:buNone/>
            </a:pPr>
            <a:r>
              <a:rPr lang="en-US" sz="750" b="0" i="0" u="none" strike="noStrike" cap="none">
                <a:solidFill>
                  <a:srgbClr val="FFFFFF"/>
                </a:solidFill>
                <a:latin typeface="Nobile Medium"/>
                <a:ea typeface="Nobile Medium"/>
                <a:cs typeface="Nobile Medium"/>
                <a:sym typeface="Nobile Medium"/>
              </a:rPr>
              <a:t>33</a:t>
            </a:r>
            <a:endParaRPr sz="750" b="0" i="0" u="none" strike="noStrike" cap="none"/>
          </a:p>
        </p:txBody>
      </p:sp>
      <p:sp>
        <p:nvSpPr>
          <p:cNvPr id="96" name="Google Shape;96;p1"/>
          <p:cNvSpPr/>
          <p:nvPr/>
        </p:nvSpPr>
        <p:spPr>
          <a:xfrm>
            <a:off x="6756459" y="5467100"/>
            <a:ext cx="22311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909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Nobile"/>
              <a:buNone/>
            </a:pPr>
            <a:r>
              <a:rPr lang="en-US" sz="2200" b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Pr Rikho Jafry</a:t>
            </a:r>
            <a:endParaRPr sz="2200" b="0" i="0" u="none" strike="noStrike" cap="non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/>
          <p:nvPr/>
        </p:nvSpPr>
        <p:spPr>
          <a:xfrm>
            <a:off x="6280190" y="1047512"/>
            <a:ext cx="6519386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Objektif Pembelajaran</a:t>
            </a:r>
            <a:endParaRPr sz="4450" b="0" i="0" u="none" strike="noStrike" cap="none"/>
          </a:p>
        </p:txBody>
      </p:sp>
      <p:sp>
        <p:nvSpPr>
          <p:cNvPr id="104" name="Google Shape;104;p2"/>
          <p:cNvSpPr/>
          <p:nvPr/>
        </p:nvSpPr>
        <p:spPr>
          <a:xfrm>
            <a:off x="6280190" y="209645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5260" y="213895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/>
          <p:nvPr/>
        </p:nvSpPr>
        <p:spPr>
          <a:xfrm>
            <a:off x="7017306" y="2174319"/>
            <a:ext cx="4198739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Memahami Proses Pemilihan</a:t>
            </a:r>
            <a:endParaRPr sz="2200" b="0" i="0" u="none" strike="noStrike" cap="none"/>
          </a:p>
        </p:txBody>
      </p:sp>
      <p:sp>
        <p:nvSpPr>
          <p:cNvPr id="107" name="Google Shape;107;p2"/>
          <p:cNvSpPr/>
          <p:nvPr/>
        </p:nvSpPr>
        <p:spPr>
          <a:xfrm>
            <a:off x="7017306" y="2664738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Mengenali langkah-langkah Yesus dalam memilih 12 rasul-Nya</a:t>
            </a:r>
            <a:endParaRPr sz="1750" b="0" i="0" u="none" strike="noStrike" cap="none"/>
          </a:p>
        </p:txBody>
      </p:sp>
      <p:sp>
        <p:nvSpPr>
          <p:cNvPr id="108" name="Google Shape;108;p2"/>
          <p:cNvSpPr/>
          <p:nvPr/>
        </p:nvSpPr>
        <p:spPr>
          <a:xfrm>
            <a:off x="6280190" y="3481268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9" name="Google Shape;109;p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65260" y="3523774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/>
          <p:nvPr/>
        </p:nvSpPr>
        <p:spPr>
          <a:xfrm>
            <a:off x="7017306" y="3559135"/>
            <a:ext cx="3539371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Mengenali Identiti Rasul</a:t>
            </a:r>
            <a:endParaRPr sz="2200" b="0" i="0" u="none" strike="noStrike" cap="none"/>
          </a:p>
        </p:txBody>
      </p:sp>
      <p:sp>
        <p:nvSpPr>
          <p:cNvPr id="111" name="Google Shape;111;p2"/>
          <p:cNvSpPr/>
          <p:nvPr/>
        </p:nvSpPr>
        <p:spPr>
          <a:xfrm>
            <a:off x="7017306" y="4049554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Mempelajari siapa 12 rasul dan kepentingan mereka</a:t>
            </a:r>
            <a:endParaRPr sz="1750" b="0" i="0" u="none" strike="noStrike" cap="none"/>
          </a:p>
        </p:txBody>
      </p:sp>
      <p:sp>
        <p:nvSpPr>
          <p:cNvPr id="112" name="Google Shape;112;p2"/>
          <p:cNvSpPr/>
          <p:nvPr/>
        </p:nvSpPr>
        <p:spPr>
          <a:xfrm>
            <a:off x="6280190" y="486608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65260" y="4908590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"/>
          <p:cNvSpPr/>
          <p:nvPr/>
        </p:nvSpPr>
        <p:spPr>
          <a:xfrm>
            <a:off x="7017306" y="4943951"/>
            <a:ext cx="3578304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Menganalisis Makna Doa</a:t>
            </a:r>
            <a:endParaRPr sz="2200" b="0" i="0" u="none" strike="noStrike" cap="none"/>
          </a:p>
        </p:txBody>
      </p:sp>
      <p:sp>
        <p:nvSpPr>
          <p:cNvPr id="115" name="Google Shape;115;p2"/>
          <p:cNvSpPr/>
          <p:nvPr/>
        </p:nvSpPr>
        <p:spPr>
          <a:xfrm>
            <a:off x="7017306" y="5434370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Memahami peranan doa dalam keputusan penting Yesus</a:t>
            </a:r>
            <a:endParaRPr sz="1750" b="0" i="0" u="none" strike="noStrike" cap="none"/>
          </a:p>
        </p:txBody>
      </p:sp>
      <p:sp>
        <p:nvSpPr>
          <p:cNvPr id="116" name="Google Shape;116;p2"/>
          <p:cNvSpPr/>
          <p:nvPr/>
        </p:nvSpPr>
        <p:spPr>
          <a:xfrm>
            <a:off x="6280190" y="6250900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7" name="Google Shape;117;p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65260" y="6293406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"/>
          <p:cNvSpPr/>
          <p:nvPr/>
        </p:nvSpPr>
        <p:spPr>
          <a:xfrm>
            <a:off x="7017306" y="6328767"/>
            <a:ext cx="4916091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Mengaplikasi Prinsip Kepimpinan</a:t>
            </a:r>
            <a:endParaRPr sz="2200" b="0" i="0" u="none" strike="noStrike" cap="none"/>
          </a:p>
        </p:txBody>
      </p:sp>
      <p:sp>
        <p:nvSpPr>
          <p:cNvPr id="119" name="Google Shape;119;p2"/>
          <p:cNvSpPr/>
          <p:nvPr/>
        </p:nvSpPr>
        <p:spPr>
          <a:xfrm>
            <a:off x="7017306" y="6819186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Menerapkan teladan Yesus dalam kehidupan harian kita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/>
          <p:nvPr/>
        </p:nvSpPr>
        <p:spPr>
          <a:xfrm>
            <a:off x="6280190" y="1385530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Pendahuluan: Konteks Lukas 6:12-16</a:t>
            </a:r>
            <a:endParaRPr sz="4450" b="0" i="0" u="none" strike="noStrike" cap="none"/>
          </a:p>
        </p:txBody>
      </p:sp>
      <p:sp>
        <p:nvSpPr>
          <p:cNvPr id="127" name="Google Shape;127;p3"/>
          <p:cNvSpPr/>
          <p:nvPr/>
        </p:nvSpPr>
        <p:spPr>
          <a:xfrm>
            <a:off x="6535341" y="3143250"/>
            <a:ext cx="30480" cy="370082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3"/>
          <p:cNvSpPr/>
          <p:nvPr/>
        </p:nvSpPr>
        <p:spPr>
          <a:xfrm>
            <a:off x="6760012" y="3383161"/>
            <a:ext cx="680442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"/>
          <p:cNvSpPr/>
          <p:nvPr/>
        </p:nvSpPr>
        <p:spPr>
          <a:xfrm>
            <a:off x="6280190" y="3143250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" name="Google Shape;130;p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5260" y="3185755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"/>
          <p:cNvSpPr/>
          <p:nvPr/>
        </p:nvSpPr>
        <p:spPr>
          <a:xfrm>
            <a:off x="7669411" y="3221117"/>
            <a:ext cx="3407331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Mukjizat Penyembuhan</a:t>
            </a:r>
            <a:endParaRPr sz="2200" b="0" i="0" u="none" strike="noStrike" cap="none"/>
          </a:p>
        </p:txBody>
      </p:sp>
      <p:sp>
        <p:nvSpPr>
          <p:cNvPr id="132" name="Google Shape;132;p3"/>
          <p:cNvSpPr/>
          <p:nvPr/>
        </p:nvSpPr>
        <p:spPr>
          <a:xfrm>
            <a:off x="7669411" y="3711535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Yesus menyembuhkan ramai orang sebelum peristiwa ini</a:t>
            </a:r>
            <a:endParaRPr sz="1750" b="0" i="0" u="none" strike="noStrike" cap="none"/>
          </a:p>
        </p:txBody>
      </p:sp>
      <p:sp>
        <p:nvSpPr>
          <p:cNvPr id="133" name="Google Shape;133;p3"/>
          <p:cNvSpPr/>
          <p:nvPr/>
        </p:nvSpPr>
        <p:spPr>
          <a:xfrm>
            <a:off x="6760012" y="4767977"/>
            <a:ext cx="680442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"/>
          <p:cNvSpPr/>
          <p:nvPr/>
        </p:nvSpPr>
        <p:spPr>
          <a:xfrm>
            <a:off x="6280190" y="4528066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5" name="Google Shape;135;p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65260" y="4570571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/>
          <p:cNvSpPr/>
          <p:nvPr/>
        </p:nvSpPr>
        <p:spPr>
          <a:xfrm>
            <a:off x="7669411" y="460593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Pemilihan Rasul</a:t>
            </a:r>
            <a:endParaRPr sz="2200" b="0" i="0" u="none" strike="noStrike" cap="none"/>
          </a:p>
        </p:txBody>
      </p:sp>
      <p:sp>
        <p:nvSpPr>
          <p:cNvPr id="137" name="Google Shape;137;p3"/>
          <p:cNvSpPr/>
          <p:nvPr/>
        </p:nvSpPr>
        <p:spPr>
          <a:xfrm>
            <a:off x="7669411" y="5096351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Yesus berdoa dan memilih 12 rasul dari pengikut-Nya</a:t>
            </a:r>
            <a:endParaRPr sz="1750" b="0" i="0" u="none" strike="noStrike" cap="none"/>
          </a:p>
        </p:txBody>
      </p:sp>
      <p:sp>
        <p:nvSpPr>
          <p:cNvPr id="138" name="Google Shape;138;p3"/>
          <p:cNvSpPr/>
          <p:nvPr/>
        </p:nvSpPr>
        <p:spPr>
          <a:xfrm>
            <a:off x="6760012" y="6152793"/>
            <a:ext cx="680442" cy="30480"/>
          </a:xfrm>
          <a:prstGeom prst="roundRect">
            <a:avLst>
              <a:gd name="adj" fmla="val 669768"/>
            </a:avLst>
          </a:prstGeom>
          <a:solidFill>
            <a:srgbClr val="CED9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"/>
          <p:cNvSpPr/>
          <p:nvPr/>
        </p:nvSpPr>
        <p:spPr>
          <a:xfrm>
            <a:off x="6280190" y="5912882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0" name="Google Shape;140;p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65260" y="5955387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"/>
          <p:cNvSpPr/>
          <p:nvPr/>
        </p:nvSpPr>
        <p:spPr>
          <a:xfrm>
            <a:off x="7669411" y="599074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Khutbah di Bukit</a:t>
            </a:r>
            <a:endParaRPr sz="2200" b="0" i="0" u="none" strike="noStrike" cap="none"/>
          </a:p>
        </p:txBody>
      </p:sp>
      <p:sp>
        <p:nvSpPr>
          <p:cNvPr id="142" name="Google Shape;142;p3"/>
          <p:cNvSpPr/>
          <p:nvPr/>
        </p:nvSpPr>
        <p:spPr>
          <a:xfrm>
            <a:off x="7669411" y="6481167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Kemudian Yesus menyampaikan ajaran terkenal-Nya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4"/>
          <p:cNvSpPr/>
          <p:nvPr/>
        </p:nvSpPr>
        <p:spPr>
          <a:xfrm>
            <a:off x="6280190" y="1807012"/>
            <a:ext cx="6437233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Lukas 6:12 - Doa Yesus</a:t>
            </a:r>
            <a:endParaRPr sz="4450" b="0" i="0" u="none" strike="noStrike" cap="none"/>
          </a:p>
        </p:txBody>
      </p:sp>
      <p:sp>
        <p:nvSpPr>
          <p:cNvPr id="150" name="Google Shape;150;p4"/>
          <p:cNvSpPr/>
          <p:nvPr/>
        </p:nvSpPr>
        <p:spPr>
          <a:xfrm>
            <a:off x="6280190" y="2855952"/>
            <a:ext cx="3664863" cy="2032754"/>
          </a:xfrm>
          <a:prstGeom prst="roundRect">
            <a:avLst>
              <a:gd name="adj" fmla="val 10043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4"/>
          <p:cNvSpPr/>
          <p:nvPr/>
        </p:nvSpPr>
        <p:spPr>
          <a:xfrm>
            <a:off x="6507004" y="308276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Tempat Khusus</a:t>
            </a:r>
            <a:endParaRPr sz="2200" b="0" i="0" u="none" strike="noStrike" cap="none"/>
          </a:p>
        </p:txBody>
      </p:sp>
      <p:sp>
        <p:nvSpPr>
          <p:cNvPr id="152" name="Google Shape;152;p4"/>
          <p:cNvSpPr/>
          <p:nvPr/>
        </p:nvSpPr>
        <p:spPr>
          <a:xfrm>
            <a:off x="6507004" y="3573185"/>
            <a:ext cx="3211235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"Pada masa itu Yesus pergi ke bukit untuk berdoa."</a:t>
            </a:r>
            <a:endParaRPr sz="1750" b="0" i="0" u="none" strike="noStrike" cap="none"/>
          </a:p>
        </p:txBody>
      </p:sp>
      <p:sp>
        <p:nvSpPr>
          <p:cNvPr id="153" name="Google Shape;153;p4"/>
          <p:cNvSpPr/>
          <p:nvPr/>
        </p:nvSpPr>
        <p:spPr>
          <a:xfrm>
            <a:off x="10171867" y="2855952"/>
            <a:ext cx="3664863" cy="2032754"/>
          </a:xfrm>
          <a:prstGeom prst="roundRect">
            <a:avLst>
              <a:gd name="adj" fmla="val 10043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4"/>
          <p:cNvSpPr/>
          <p:nvPr/>
        </p:nvSpPr>
        <p:spPr>
          <a:xfrm>
            <a:off x="10398681" y="308276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Masa Panjang</a:t>
            </a:r>
            <a:endParaRPr sz="2200" b="0" i="0" u="none" strike="noStrike" cap="none"/>
          </a:p>
        </p:txBody>
      </p:sp>
      <p:sp>
        <p:nvSpPr>
          <p:cNvPr id="155" name="Google Shape;155;p4"/>
          <p:cNvSpPr/>
          <p:nvPr/>
        </p:nvSpPr>
        <p:spPr>
          <a:xfrm>
            <a:off x="10398681" y="3573185"/>
            <a:ext cx="3211235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Yesus menghabiskan semalaman penuh dalam doa.</a:t>
            </a:r>
            <a:endParaRPr sz="1750" b="0" i="0" u="none" strike="noStrike" cap="none"/>
          </a:p>
        </p:txBody>
      </p:sp>
      <p:sp>
        <p:nvSpPr>
          <p:cNvPr id="156" name="Google Shape;156;p4"/>
          <p:cNvSpPr/>
          <p:nvPr/>
        </p:nvSpPr>
        <p:spPr>
          <a:xfrm>
            <a:off x="6280190" y="5115520"/>
            <a:ext cx="7556421" cy="1306949"/>
          </a:xfrm>
          <a:prstGeom prst="roundRect">
            <a:avLst>
              <a:gd name="adj" fmla="val 15620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4"/>
          <p:cNvSpPr/>
          <p:nvPr/>
        </p:nvSpPr>
        <p:spPr>
          <a:xfrm>
            <a:off x="6507004" y="534233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Tujuan Khusus</a:t>
            </a:r>
            <a:endParaRPr sz="2200" b="0" i="0" u="none" strike="noStrike" cap="none"/>
          </a:p>
        </p:txBody>
      </p:sp>
      <p:sp>
        <p:nvSpPr>
          <p:cNvPr id="158" name="Google Shape;158;p4"/>
          <p:cNvSpPr/>
          <p:nvPr/>
        </p:nvSpPr>
        <p:spPr>
          <a:xfrm>
            <a:off x="6507004" y="5832753"/>
            <a:ext cx="710279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Mencari bimbingan Allah sebelum membuat keputusan penting.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/>
          <p:nvPr/>
        </p:nvSpPr>
        <p:spPr>
          <a:xfrm>
            <a:off x="793790" y="1251109"/>
            <a:ext cx="10296882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Peta Minda: Kepentingan Doa Yesus</a:t>
            </a:r>
            <a:endParaRPr sz="4450" b="0" i="0" u="none" strike="noStrike" cap="none"/>
          </a:p>
        </p:txBody>
      </p:sp>
      <p:sp>
        <p:nvSpPr>
          <p:cNvPr id="165" name="Google Shape;165;p5"/>
          <p:cNvSpPr/>
          <p:nvPr/>
        </p:nvSpPr>
        <p:spPr>
          <a:xfrm>
            <a:off x="1857256" y="277082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Persediaan Rohani</a:t>
            </a:r>
            <a:endParaRPr sz="2200" b="0" i="0" u="none" strike="noStrike" cap="none"/>
          </a:p>
        </p:txBody>
      </p:sp>
      <p:sp>
        <p:nvSpPr>
          <p:cNvPr id="166" name="Google Shape;166;p5"/>
          <p:cNvSpPr/>
          <p:nvPr/>
        </p:nvSpPr>
        <p:spPr>
          <a:xfrm>
            <a:off x="793790" y="3261241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Memperkuat hubungan dengan Bapa sebelum keputusan penting</a:t>
            </a:r>
            <a:endParaRPr sz="1750" b="0" i="0" u="none" strike="noStrike" cap="none"/>
          </a:p>
        </p:txBody>
      </p:sp>
      <p:pic>
        <p:nvPicPr>
          <p:cNvPr id="167" name="Google Shape;167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6731" y="3176588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5"/>
          <p:cNvSpPr/>
          <p:nvPr/>
        </p:nvSpPr>
        <p:spPr>
          <a:xfrm>
            <a:off x="9937790" y="277082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Bimbingan Ilahi</a:t>
            </a:r>
            <a:endParaRPr sz="2200" b="0" i="0" u="none" strike="noStrike" cap="none"/>
          </a:p>
        </p:txBody>
      </p:sp>
      <p:sp>
        <p:nvSpPr>
          <p:cNvPr id="170" name="Google Shape;170;p5"/>
          <p:cNvSpPr/>
          <p:nvPr/>
        </p:nvSpPr>
        <p:spPr>
          <a:xfrm>
            <a:off x="9937790" y="3261241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Mencari kehendak Allah dalam pemilihan pengikut utama</a:t>
            </a:r>
            <a:endParaRPr sz="1750" b="0" i="0" u="none" strike="noStrike" cap="none"/>
          </a:p>
        </p:txBody>
      </p:sp>
      <p:pic>
        <p:nvPicPr>
          <p:cNvPr id="171" name="Google Shape;171;p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52604" y="3565088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5"/>
          <p:cNvSpPr/>
          <p:nvPr/>
        </p:nvSpPr>
        <p:spPr>
          <a:xfrm>
            <a:off x="9937790" y="522339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Pengasingan Diri</a:t>
            </a:r>
            <a:endParaRPr sz="2200" b="0" i="0" u="none" strike="noStrike" cap="none"/>
          </a:p>
        </p:txBody>
      </p:sp>
      <p:sp>
        <p:nvSpPr>
          <p:cNvPr id="174" name="Google Shape;174;p5"/>
          <p:cNvSpPr/>
          <p:nvPr/>
        </p:nvSpPr>
        <p:spPr>
          <a:xfrm>
            <a:off x="9937790" y="5713809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Meluangkan masa bersendirian untuk kejelasan dan fokus</a:t>
            </a:r>
            <a:endParaRPr sz="1750" b="0" i="0" u="none" strike="noStrike" cap="none"/>
          </a:p>
        </p:txBody>
      </p:sp>
      <p:pic>
        <p:nvPicPr>
          <p:cNvPr id="175" name="Google Shape;175;p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5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64103" y="5790962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5"/>
          <p:cNvSpPr/>
          <p:nvPr/>
        </p:nvSpPr>
        <p:spPr>
          <a:xfrm>
            <a:off x="1857256" y="504194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Contoh Teladan</a:t>
            </a:r>
            <a:endParaRPr sz="2200" b="0" i="0" u="none" strike="noStrike" cap="none"/>
          </a:p>
        </p:txBody>
      </p:sp>
      <p:sp>
        <p:nvSpPr>
          <p:cNvPr id="178" name="Google Shape;178;p5"/>
          <p:cNvSpPr/>
          <p:nvPr/>
        </p:nvSpPr>
        <p:spPr>
          <a:xfrm>
            <a:off x="793790" y="5532358"/>
            <a:ext cx="3898702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Menunjukkan kepada pengikut pentingnya komunikasi dengan Allah</a:t>
            </a:r>
            <a:endParaRPr sz="1750" b="0" i="0" u="none" strike="noStrike" cap="none"/>
          </a:p>
        </p:txBody>
      </p:sp>
      <p:pic>
        <p:nvPicPr>
          <p:cNvPr id="179" name="Google Shape;179;p5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5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38230" y="5402461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7196d52fe_0_0"/>
          <p:cNvSpPr txBox="1"/>
          <p:nvPr/>
        </p:nvSpPr>
        <p:spPr>
          <a:xfrm>
            <a:off x="758225" y="3468300"/>
            <a:ext cx="13761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Mengapa Yesus mengambil keputusan untuk memilih 12 murid, sebagai rasul (apostles) ? </a:t>
            </a:r>
            <a:endParaRPr sz="3600"/>
          </a:p>
        </p:txBody>
      </p:sp>
      <p:sp>
        <p:nvSpPr>
          <p:cNvPr id="187" name="Google Shape;187;g367196d52fe_0_0"/>
          <p:cNvSpPr txBox="1"/>
          <p:nvPr/>
        </p:nvSpPr>
        <p:spPr>
          <a:xfrm>
            <a:off x="3380175" y="2364325"/>
            <a:ext cx="7774500" cy="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/>
              <a:t>Perbincangan Berkumpulan</a:t>
            </a:r>
            <a:endParaRPr sz="46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6"/>
          <p:cNvSpPr/>
          <p:nvPr/>
        </p:nvSpPr>
        <p:spPr>
          <a:xfrm>
            <a:off x="793790" y="1194554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Lukas 6:13a - Panggilan Para Murid</a:t>
            </a:r>
            <a:endParaRPr sz="4450" b="0" i="0" u="none" strike="noStrike" cap="none"/>
          </a:p>
        </p:txBody>
      </p:sp>
      <p:pic>
        <p:nvPicPr>
          <p:cNvPr id="195" name="Google Shape;195;p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3790" y="2952274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6"/>
          <p:cNvSpPr/>
          <p:nvPr/>
        </p:nvSpPr>
        <p:spPr>
          <a:xfrm>
            <a:off x="2268022" y="317908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Pagi Hari</a:t>
            </a:r>
            <a:endParaRPr sz="2200" b="0" i="0" u="none" strike="noStrike" cap="none"/>
          </a:p>
        </p:txBody>
      </p:sp>
      <p:sp>
        <p:nvSpPr>
          <p:cNvPr id="197" name="Google Shape;197;p6"/>
          <p:cNvSpPr/>
          <p:nvPr/>
        </p:nvSpPr>
        <p:spPr>
          <a:xfrm>
            <a:off x="2268022" y="3669506"/>
            <a:ext cx="608218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"Setelah hari siang, Dia memanggil murid-murid-Nya."</a:t>
            </a:r>
            <a:endParaRPr sz="1750" b="0" i="0" u="none" strike="noStrike" cap="none"/>
          </a:p>
        </p:txBody>
      </p:sp>
      <p:pic>
        <p:nvPicPr>
          <p:cNvPr id="198" name="Google Shape;198;p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3790" y="4313158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6"/>
          <p:cNvSpPr/>
          <p:nvPr/>
        </p:nvSpPr>
        <p:spPr>
          <a:xfrm>
            <a:off x="2268022" y="453997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Kumpulan Besar</a:t>
            </a:r>
            <a:endParaRPr sz="2200" b="0" i="0" u="none" strike="noStrike" cap="none"/>
          </a:p>
        </p:txBody>
      </p:sp>
      <p:sp>
        <p:nvSpPr>
          <p:cNvPr id="200" name="Google Shape;200;p6"/>
          <p:cNvSpPr/>
          <p:nvPr/>
        </p:nvSpPr>
        <p:spPr>
          <a:xfrm>
            <a:off x="2268022" y="5030391"/>
            <a:ext cx="608218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Yesus memanggil semua pengikut-Nya berkumpul.</a:t>
            </a:r>
            <a:endParaRPr sz="1750" b="0" i="0" u="none" strike="noStrike" cap="none"/>
          </a:p>
        </p:txBody>
      </p:sp>
      <p:pic>
        <p:nvPicPr>
          <p:cNvPr id="201" name="Google Shape;201;p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3790" y="5674042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6"/>
          <p:cNvSpPr/>
          <p:nvPr/>
        </p:nvSpPr>
        <p:spPr>
          <a:xfrm>
            <a:off x="2268022" y="590085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Proses Pemilihan</a:t>
            </a:r>
            <a:endParaRPr sz="2200" b="0" i="0" u="none" strike="noStrike" cap="none"/>
          </a:p>
        </p:txBody>
      </p:sp>
      <p:sp>
        <p:nvSpPr>
          <p:cNvPr id="203" name="Google Shape;203;p6"/>
          <p:cNvSpPr/>
          <p:nvPr/>
        </p:nvSpPr>
        <p:spPr>
          <a:xfrm>
            <a:off x="2268022" y="6391275"/>
            <a:ext cx="608218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Dari kumpulan besar, Dia akan memilih 12 orang.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"/>
          <p:cNvSpPr/>
          <p:nvPr/>
        </p:nvSpPr>
        <p:spPr>
          <a:xfrm>
            <a:off x="793790" y="833199"/>
            <a:ext cx="8588573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Peta Minda: Proses Pemilihan</a:t>
            </a:r>
            <a:endParaRPr sz="4450" b="0" i="0" u="none" strike="noStrike" cap="none"/>
          </a:p>
        </p:txBody>
      </p:sp>
      <p:sp>
        <p:nvSpPr>
          <p:cNvPr id="210" name="Google Shape;210;p7"/>
          <p:cNvSpPr/>
          <p:nvPr/>
        </p:nvSpPr>
        <p:spPr>
          <a:xfrm>
            <a:off x="793790" y="1995607"/>
            <a:ext cx="170021" cy="853321"/>
          </a:xfrm>
          <a:prstGeom prst="roundRect">
            <a:avLst>
              <a:gd name="adj" fmla="val 120071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7"/>
          <p:cNvSpPr/>
          <p:nvPr/>
        </p:nvSpPr>
        <p:spPr>
          <a:xfrm>
            <a:off x="1303973" y="1995607"/>
            <a:ext cx="318575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Doa Sepanjang Malam</a:t>
            </a:r>
            <a:endParaRPr sz="2200" b="0" i="0" u="none" strike="noStrike" cap="none"/>
          </a:p>
        </p:txBody>
      </p:sp>
      <p:sp>
        <p:nvSpPr>
          <p:cNvPr id="212" name="Google Shape;212;p7"/>
          <p:cNvSpPr/>
          <p:nvPr/>
        </p:nvSpPr>
        <p:spPr>
          <a:xfrm>
            <a:off x="1303973" y="2486025"/>
            <a:ext cx="12532638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Yesus mencari bimbingan Bapa dalam keheningan.</a:t>
            </a:r>
            <a:endParaRPr sz="1750" b="0" i="0" u="none" strike="noStrike" cap="none"/>
          </a:p>
        </p:txBody>
      </p:sp>
      <p:sp>
        <p:nvSpPr>
          <p:cNvPr id="213" name="Google Shape;213;p7"/>
          <p:cNvSpPr/>
          <p:nvPr/>
        </p:nvSpPr>
        <p:spPr>
          <a:xfrm>
            <a:off x="1133951" y="3075742"/>
            <a:ext cx="170021" cy="853321"/>
          </a:xfrm>
          <a:prstGeom prst="roundRect">
            <a:avLst>
              <a:gd name="adj" fmla="val 120071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7"/>
          <p:cNvSpPr/>
          <p:nvPr/>
        </p:nvSpPr>
        <p:spPr>
          <a:xfrm>
            <a:off x="1644134" y="3075742"/>
            <a:ext cx="3992166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Panggilan Kepada Pengikut</a:t>
            </a:r>
            <a:endParaRPr sz="2200" b="0" i="0" u="none" strike="noStrike" cap="none"/>
          </a:p>
        </p:txBody>
      </p:sp>
      <p:sp>
        <p:nvSpPr>
          <p:cNvPr id="215" name="Google Shape;215;p7"/>
          <p:cNvSpPr/>
          <p:nvPr/>
        </p:nvSpPr>
        <p:spPr>
          <a:xfrm>
            <a:off x="1644134" y="3566160"/>
            <a:ext cx="1219247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Mengumpulkan semua murid pada pagi hari.</a:t>
            </a:r>
            <a:endParaRPr sz="1750" b="0" i="0" u="none" strike="noStrike" cap="none"/>
          </a:p>
        </p:txBody>
      </p:sp>
      <p:sp>
        <p:nvSpPr>
          <p:cNvPr id="216" name="Google Shape;216;p7"/>
          <p:cNvSpPr/>
          <p:nvPr/>
        </p:nvSpPr>
        <p:spPr>
          <a:xfrm>
            <a:off x="1474232" y="4155877"/>
            <a:ext cx="170021" cy="853321"/>
          </a:xfrm>
          <a:prstGeom prst="roundRect">
            <a:avLst>
              <a:gd name="adj" fmla="val 120071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7"/>
          <p:cNvSpPr/>
          <p:nvPr/>
        </p:nvSpPr>
        <p:spPr>
          <a:xfrm>
            <a:off x="1984415" y="415587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Pemilihan 12 Rasul</a:t>
            </a:r>
            <a:endParaRPr sz="2200" b="0" i="0" u="none" strike="noStrike" cap="none"/>
          </a:p>
        </p:txBody>
      </p:sp>
      <p:sp>
        <p:nvSpPr>
          <p:cNvPr id="218" name="Google Shape;218;p7"/>
          <p:cNvSpPr/>
          <p:nvPr/>
        </p:nvSpPr>
        <p:spPr>
          <a:xfrm>
            <a:off x="1984415" y="4646295"/>
            <a:ext cx="1185219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Memilih sekelompok kecil dari kumpulan yang lebih besar.</a:t>
            </a:r>
            <a:endParaRPr sz="1750" b="0" i="0" u="none" strike="noStrike" cap="none"/>
          </a:p>
        </p:txBody>
      </p:sp>
      <p:sp>
        <p:nvSpPr>
          <p:cNvPr id="219" name="Google Shape;219;p7"/>
          <p:cNvSpPr/>
          <p:nvPr/>
        </p:nvSpPr>
        <p:spPr>
          <a:xfrm>
            <a:off x="1814513" y="5236012"/>
            <a:ext cx="170021" cy="853321"/>
          </a:xfrm>
          <a:prstGeom prst="roundRect">
            <a:avLst>
              <a:gd name="adj" fmla="val 120071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7"/>
          <p:cNvSpPr/>
          <p:nvPr/>
        </p:nvSpPr>
        <p:spPr>
          <a:xfrm>
            <a:off x="2324695" y="523601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Pelantikan Rasmi</a:t>
            </a:r>
            <a:endParaRPr sz="2200" b="0" i="0" u="none" strike="noStrike" cap="none"/>
          </a:p>
        </p:txBody>
      </p:sp>
      <p:sp>
        <p:nvSpPr>
          <p:cNvPr id="221" name="Google Shape;221;p7"/>
          <p:cNvSpPr/>
          <p:nvPr/>
        </p:nvSpPr>
        <p:spPr>
          <a:xfrm>
            <a:off x="2324695" y="5726430"/>
            <a:ext cx="1151191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Menamakan mereka sebagai "rasul" dengan misi khusus.</a:t>
            </a:r>
            <a:endParaRPr sz="1750" b="0" i="0" u="none" strike="noStrike" cap="none"/>
          </a:p>
        </p:txBody>
      </p:sp>
      <p:sp>
        <p:nvSpPr>
          <p:cNvPr id="222" name="Google Shape;222;p7"/>
          <p:cNvSpPr/>
          <p:nvPr/>
        </p:nvSpPr>
        <p:spPr>
          <a:xfrm>
            <a:off x="1474232" y="6316147"/>
            <a:ext cx="170021" cy="853321"/>
          </a:xfrm>
          <a:prstGeom prst="roundRect">
            <a:avLst>
              <a:gd name="adj" fmla="val 120071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"/>
          <p:cNvSpPr/>
          <p:nvPr/>
        </p:nvSpPr>
        <p:spPr>
          <a:xfrm>
            <a:off x="1984415" y="631614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Pemberian Kuasa</a:t>
            </a:r>
            <a:endParaRPr sz="2200" b="0" i="0" u="none" strike="noStrike" cap="none"/>
          </a:p>
        </p:txBody>
      </p:sp>
      <p:sp>
        <p:nvSpPr>
          <p:cNvPr id="224" name="Google Shape;224;p7"/>
          <p:cNvSpPr/>
          <p:nvPr/>
        </p:nvSpPr>
        <p:spPr>
          <a:xfrm>
            <a:off x="1984415" y="6806565"/>
            <a:ext cx="1185219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Memberi mereka autoriti untuk </a:t>
            </a:r>
            <a:r>
              <a:rPr lang="en-US" sz="1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menyatakan kemuliaan Tuhan, bukannya diri mereka sendiri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/>
          <p:nvPr/>
        </p:nvSpPr>
        <p:spPr>
          <a:xfrm>
            <a:off x="793790" y="2256473"/>
            <a:ext cx="9557504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Lukas 6:13b - Pelantikan 12 Rasul</a:t>
            </a:r>
            <a:endParaRPr sz="4450" b="0" i="0" u="none" strike="noStrike" cap="none"/>
          </a:p>
        </p:txBody>
      </p:sp>
      <p:sp>
        <p:nvSpPr>
          <p:cNvPr id="231" name="Google Shape;231;p8"/>
          <p:cNvSpPr/>
          <p:nvPr/>
        </p:nvSpPr>
        <p:spPr>
          <a:xfrm>
            <a:off x="793790" y="353222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Keputusan Penting</a:t>
            </a:r>
            <a:endParaRPr sz="2200" b="0" i="0" u="none" strike="noStrike" cap="none"/>
          </a:p>
        </p:txBody>
      </p:sp>
      <p:sp>
        <p:nvSpPr>
          <p:cNvPr id="232" name="Google Shape;232;p8"/>
          <p:cNvSpPr/>
          <p:nvPr/>
        </p:nvSpPr>
        <p:spPr>
          <a:xfrm>
            <a:off x="793790" y="4113371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"Dia memilih dua belas orang dari mereka." Yesus memilih secara khusus setelah bermalam dalam doa.</a:t>
            </a:r>
            <a:endParaRPr sz="1750" b="0" i="0" u="none" strike="noStrike" cap="none"/>
          </a:p>
        </p:txBody>
      </p:sp>
      <p:sp>
        <p:nvSpPr>
          <p:cNvPr id="233" name="Google Shape;233;p8"/>
          <p:cNvSpPr/>
          <p:nvPr/>
        </p:nvSpPr>
        <p:spPr>
          <a:xfrm>
            <a:off x="793790" y="5043249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Jumlah 12 </a:t>
            </a:r>
            <a:r>
              <a:rPr lang="en-US" sz="1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bermaksud</a:t>
            </a: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“Lengkap”</a:t>
            </a: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mewakili suku-suku Israel.</a:t>
            </a:r>
            <a:endParaRPr sz="1750" b="0" i="0" u="none" strike="noStrike" cap="none"/>
          </a:p>
        </p:txBody>
      </p:sp>
      <p:sp>
        <p:nvSpPr>
          <p:cNvPr id="234" name="Google Shape;234;p8"/>
          <p:cNvSpPr/>
          <p:nvPr/>
        </p:nvSpPr>
        <p:spPr>
          <a:xfrm>
            <a:off x="7599521" y="353222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Gelaran Baru</a:t>
            </a:r>
            <a:endParaRPr sz="2200" b="0" i="0" u="none" strike="noStrike" cap="none"/>
          </a:p>
        </p:txBody>
      </p:sp>
      <p:sp>
        <p:nvSpPr>
          <p:cNvPr id="235" name="Google Shape;235;p8"/>
          <p:cNvSpPr/>
          <p:nvPr/>
        </p:nvSpPr>
        <p:spPr>
          <a:xfrm>
            <a:off x="7599521" y="4113371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"Dia menyebut mereka rasul." Istilah ini membawa makna khusus dan menunjukkan peranan baru.</a:t>
            </a:r>
            <a:endParaRPr sz="1750" b="0" i="0" u="none" strike="noStrike" cap="none"/>
          </a:p>
        </p:txBody>
      </p:sp>
      <p:sp>
        <p:nvSpPr>
          <p:cNvPr id="236" name="Google Shape;236;p8"/>
          <p:cNvSpPr/>
          <p:nvPr/>
        </p:nvSpPr>
        <p:spPr>
          <a:xfrm>
            <a:off x="7599521" y="5043249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Kata "rasul" bermaksud "yang diutus" atau "duta" yang diberi kuasa. </a:t>
            </a:r>
            <a:r>
              <a:rPr lang="en-US" sz="1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Perkataan “</a:t>
            </a:r>
            <a:r>
              <a:rPr lang="en-US" sz="1750" b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yang diutus</a:t>
            </a:r>
            <a:r>
              <a:rPr lang="en-US" sz="1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” </a:t>
            </a: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menggambarkan seseorang yang mewakili orang lain dan membawa suatu mesej daripada pengutusnya."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67196d52fe_0_7"/>
          <p:cNvSpPr txBox="1"/>
          <p:nvPr/>
        </p:nvSpPr>
        <p:spPr>
          <a:xfrm>
            <a:off x="575925" y="560775"/>
            <a:ext cx="133068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</a:rPr>
              <a:t>Jumlah nombor </a:t>
            </a:r>
            <a:r>
              <a:rPr lang="en-US" sz="2500" b="1">
                <a:solidFill>
                  <a:schemeClr val="dk1"/>
                </a:solidFill>
              </a:rPr>
              <a:t>12</a:t>
            </a:r>
            <a:r>
              <a:rPr lang="en-US" sz="2500">
                <a:solidFill>
                  <a:schemeClr val="dk1"/>
                </a:solidFill>
              </a:rPr>
              <a:t> sangat penting dalam Alkitab dan sering dikaitkan dengan </a:t>
            </a:r>
            <a:r>
              <a:rPr lang="en-US" sz="2500" b="1">
                <a:solidFill>
                  <a:schemeClr val="dk1"/>
                </a:solidFill>
              </a:rPr>
              <a:t>pemerintahan Allah, autoriti ilahi, dan kesempurnaan</a:t>
            </a:r>
            <a:r>
              <a:rPr lang="en-US" sz="2500">
                <a:solidFill>
                  <a:schemeClr val="dk1"/>
                </a:solidFill>
              </a:rPr>
              <a:t>, khususnya dalam hubungan dengan umat-Nya. </a:t>
            </a:r>
            <a:endParaRPr sz="2800"/>
          </a:p>
        </p:txBody>
      </p:sp>
      <p:sp>
        <p:nvSpPr>
          <p:cNvPr id="243" name="Google Shape;243;g367196d52fe_0_7"/>
          <p:cNvSpPr txBox="1"/>
          <p:nvPr/>
        </p:nvSpPr>
        <p:spPr>
          <a:xfrm>
            <a:off x="591075" y="1909625"/>
            <a:ext cx="13215900" cy="15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1" i="1">
                <a:solidFill>
                  <a:schemeClr val="dk1"/>
                </a:solidFill>
              </a:rPr>
              <a:t>a.</a:t>
            </a:r>
            <a:r>
              <a:rPr lang="en-US" sz="2300" b="1">
                <a:solidFill>
                  <a:schemeClr val="dk1"/>
                </a:solidFill>
              </a:rPr>
              <a:t> </a:t>
            </a:r>
            <a:r>
              <a:rPr lang="en-US" sz="2300" b="1" i="1">
                <a:solidFill>
                  <a:schemeClr val="dk1"/>
                </a:solidFill>
              </a:rPr>
              <a:t>12 Suku Israel</a:t>
            </a:r>
            <a:endParaRPr sz="2300" b="1" i="1">
              <a:solidFill>
                <a:schemeClr val="dk1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>
                <a:solidFill>
                  <a:schemeClr val="dk1"/>
                </a:solidFill>
              </a:rPr>
              <a:t>Allah memilih </a:t>
            </a:r>
            <a:r>
              <a:rPr lang="en-US" sz="2100" b="1">
                <a:solidFill>
                  <a:schemeClr val="dk1"/>
                </a:solidFill>
              </a:rPr>
              <a:t>12 anak lelaki Yakub (Israel)</a:t>
            </a:r>
            <a:r>
              <a:rPr lang="en-US" sz="2100">
                <a:solidFill>
                  <a:schemeClr val="dk1"/>
                </a:solidFill>
              </a:rPr>
              <a:t> sebagai bapa kepada 12 suku bangsa Israel (Kejadian 49).</a:t>
            </a:r>
            <a:endParaRPr sz="2600">
              <a:solidFill>
                <a:schemeClr val="dk1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>
                <a:solidFill>
                  <a:schemeClr val="dk1"/>
                </a:solidFill>
              </a:rPr>
              <a:t>Mereka membentuk </a:t>
            </a:r>
            <a:r>
              <a:rPr lang="en-US" sz="2100" b="1">
                <a:solidFill>
                  <a:schemeClr val="dk1"/>
                </a:solidFill>
              </a:rPr>
              <a:t>umat pilihan Allah</a:t>
            </a:r>
            <a:r>
              <a:rPr lang="en-US" sz="2100">
                <a:solidFill>
                  <a:schemeClr val="dk1"/>
                </a:solidFill>
              </a:rPr>
              <a:t> dalam Perjanjian Lama.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44" name="Google Shape;244;g367196d52fe_0_7"/>
          <p:cNvSpPr txBox="1"/>
          <p:nvPr/>
        </p:nvSpPr>
        <p:spPr>
          <a:xfrm>
            <a:off x="554850" y="3574650"/>
            <a:ext cx="13215900" cy="15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200" b="1" i="1">
                <a:solidFill>
                  <a:schemeClr val="dk1"/>
                </a:solidFill>
              </a:rPr>
              <a:t>b. 12 Rasul Yesus</a:t>
            </a:r>
            <a:endParaRPr sz="2200" b="1" i="1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Dalam Perjanjian Baru, Yesus memilih </a:t>
            </a:r>
            <a:r>
              <a:rPr lang="en-US" sz="2000" b="1">
                <a:solidFill>
                  <a:schemeClr val="dk1"/>
                </a:solidFill>
              </a:rPr>
              <a:t>12 murid</a:t>
            </a:r>
            <a:r>
              <a:rPr lang="en-US" sz="2000">
                <a:solidFill>
                  <a:schemeClr val="dk1"/>
                </a:solidFill>
              </a:rPr>
              <a:t> sebagai rasul-Nya (Matius 10:2-4)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Mereka menjadi asas kepada </a:t>
            </a:r>
            <a:r>
              <a:rPr lang="en-US" sz="2000" b="1">
                <a:solidFill>
                  <a:schemeClr val="dk1"/>
                </a:solidFill>
              </a:rPr>
              <a:t>Israel rohani</a:t>
            </a:r>
            <a:r>
              <a:rPr lang="en-US" sz="2000">
                <a:solidFill>
                  <a:schemeClr val="dk1"/>
                </a:solidFill>
              </a:rPr>
              <a:t>, iaitu Gereja.</a:t>
            </a:r>
            <a:endParaRPr sz="2800"/>
          </a:p>
        </p:txBody>
      </p:sp>
      <p:sp>
        <p:nvSpPr>
          <p:cNvPr id="245" name="Google Shape;245;g367196d52fe_0_7"/>
          <p:cNvSpPr txBox="1"/>
          <p:nvPr/>
        </p:nvSpPr>
        <p:spPr>
          <a:xfrm>
            <a:off x="591075" y="5138250"/>
            <a:ext cx="12973500" cy="21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300" b="1" i="1">
                <a:solidFill>
                  <a:schemeClr val="dk1"/>
                </a:solidFill>
              </a:rPr>
              <a:t>c. Simbol Pemerintahan dan Tertib Ilahi</a:t>
            </a:r>
            <a:endParaRPr sz="2300" b="1" i="1">
              <a:solidFill>
                <a:schemeClr val="dk1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>
                <a:solidFill>
                  <a:schemeClr val="dk1"/>
                </a:solidFill>
              </a:rPr>
              <a:t>Nombor 12 melambangkan </a:t>
            </a:r>
            <a:r>
              <a:rPr lang="en-US" sz="2100" b="1">
                <a:solidFill>
                  <a:schemeClr val="dk1"/>
                </a:solidFill>
              </a:rPr>
              <a:t>struktur dan pemerintahan ilahi</a:t>
            </a:r>
            <a:r>
              <a:rPr lang="en-US" sz="2100">
                <a:solidFill>
                  <a:schemeClr val="dk1"/>
                </a:solidFill>
              </a:rPr>
              <a:t>:</a:t>
            </a:r>
            <a:endParaRPr sz="2100">
              <a:solidFill>
                <a:schemeClr val="dk1"/>
              </a:solidFill>
            </a:endParaRPr>
          </a:p>
          <a:p>
            <a:pPr marL="91440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-US" sz="2100">
                <a:solidFill>
                  <a:schemeClr val="dk1"/>
                </a:solidFill>
              </a:rPr>
              <a:t>12 pintu gerbang di </a:t>
            </a:r>
            <a:r>
              <a:rPr lang="en-US" sz="2100" b="1">
                <a:solidFill>
                  <a:schemeClr val="dk1"/>
                </a:solidFill>
              </a:rPr>
              <a:t>Yerusalem Baru</a:t>
            </a:r>
            <a:r>
              <a:rPr lang="en-US" sz="2100">
                <a:solidFill>
                  <a:schemeClr val="dk1"/>
                </a:solidFill>
              </a:rPr>
              <a:t> (Wahyu 21:12).</a:t>
            </a:r>
            <a:endParaRPr sz="2100">
              <a:solidFill>
                <a:schemeClr val="dk1"/>
              </a:solidFill>
            </a:endParaRPr>
          </a:p>
          <a:p>
            <a:pPr marL="91440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-US" sz="2100">
                <a:solidFill>
                  <a:schemeClr val="dk1"/>
                </a:solidFill>
              </a:rPr>
              <a:t>12 asas kota itu yang tertulis nama-nama rasul (Wahyu 21:14).</a:t>
            </a:r>
            <a:endParaRPr sz="2100">
              <a:solidFill>
                <a:schemeClr val="dk1"/>
              </a:solidFill>
            </a:endParaRPr>
          </a:p>
          <a:p>
            <a:pPr marL="91440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-US" sz="2100">
                <a:solidFill>
                  <a:schemeClr val="dk1"/>
                </a:solidFill>
              </a:rPr>
              <a:t>12 bintang di atas kepala wanita dalam Wahyu 12:1 (</a:t>
            </a:r>
            <a:r>
              <a:rPr lang="en-US" sz="1600">
                <a:solidFill>
                  <a:schemeClr val="dk1"/>
                </a:solidFill>
              </a:rPr>
              <a:t>ditafsirkan sebagai Gereja yang bertepatan dengan Alkitab</a:t>
            </a:r>
            <a:r>
              <a:rPr lang="en-US" sz="2100">
                <a:solidFill>
                  <a:schemeClr val="dk1"/>
                </a:solidFill>
              </a:rPr>
              <a:t>).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"/>
          <p:cNvSpPr/>
          <p:nvPr/>
        </p:nvSpPr>
        <p:spPr>
          <a:xfrm>
            <a:off x="793790" y="1550551"/>
            <a:ext cx="7765018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Peta Minda: Makna "Rasul"</a:t>
            </a:r>
            <a:endParaRPr sz="4450" b="0" i="0" u="none" strike="noStrike" cap="none"/>
          </a:p>
        </p:txBody>
      </p:sp>
      <p:sp>
        <p:nvSpPr>
          <p:cNvPr id="252" name="Google Shape;252;p9"/>
          <p:cNvSpPr/>
          <p:nvPr/>
        </p:nvSpPr>
        <p:spPr>
          <a:xfrm>
            <a:off x="2313861" y="301132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Yang Diutus</a:t>
            </a:r>
            <a:endParaRPr sz="2200" b="0" i="0" u="none" strike="noStrike" cap="none"/>
          </a:p>
        </p:txBody>
      </p:sp>
      <p:sp>
        <p:nvSpPr>
          <p:cNvPr id="253" name="Google Shape;253;p9"/>
          <p:cNvSpPr/>
          <p:nvPr/>
        </p:nvSpPr>
        <p:spPr>
          <a:xfrm>
            <a:off x="793790" y="3501747"/>
            <a:ext cx="435530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Dihantar dengan tujuan dan misi khusus</a:t>
            </a:r>
            <a:endParaRPr sz="1750" b="0" i="0" u="none" strike="noStrike" cap="none"/>
          </a:p>
        </p:txBody>
      </p:sp>
      <p:pic>
        <p:nvPicPr>
          <p:cNvPr id="254" name="Google Shape;254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9258" y="2870002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9"/>
          <p:cNvSpPr/>
          <p:nvPr/>
        </p:nvSpPr>
        <p:spPr>
          <a:xfrm>
            <a:off x="5609868" y="3379351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6" name="Google Shape;256;p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5721" y="3503295"/>
            <a:ext cx="255151" cy="318968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9"/>
          <p:cNvSpPr/>
          <p:nvPr/>
        </p:nvSpPr>
        <p:spPr>
          <a:xfrm>
            <a:off x="9481304" y="27129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Diberi Kuasa</a:t>
            </a:r>
            <a:endParaRPr sz="2200" b="0" i="0" u="none" strike="noStrike" cap="none"/>
          </a:p>
        </p:txBody>
      </p:sp>
      <p:sp>
        <p:nvSpPr>
          <p:cNvPr id="258" name="Google Shape;258;p9"/>
          <p:cNvSpPr/>
          <p:nvPr/>
        </p:nvSpPr>
        <p:spPr>
          <a:xfrm>
            <a:off x="9481304" y="3203377"/>
            <a:ext cx="435530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Menerima autoriti untuk bertindak atas nama Yesus</a:t>
            </a:r>
            <a:endParaRPr sz="1750" b="0" i="0" u="none" strike="noStrike" cap="none"/>
          </a:p>
        </p:txBody>
      </p:sp>
      <p:pic>
        <p:nvPicPr>
          <p:cNvPr id="259" name="Google Shape;259;p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89258" y="2870002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9"/>
          <p:cNvSpPr/>
          <p:nvPr/>
        </p:nvSpPr>
        <p:spPr>
          <a:xfrm>
            <a:off x="7574756" y="2740938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1" name="Google Shape;261;p9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30609" y="2864882"/>
            <a:ext cx="255151" cy="318968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9"/>
          <p:cNvSpPr/>
          <p:nvPr/>
        </p:nvSpPr>
        <p:spPr>
          <a:xfrm>
            <a:off x="9594771" y="426934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Wakil Rasmi</a:t>
            </a:r>
            <a:endParaRPr sz="2200" b="0" i="0" u="none" strike="noStrike" cap="none"/>
          </a:p>
        </p:txBody>
      </p:sp>
      <p:sp>
        <p:nvSpPr>
          <p:cNvPr id="263" name="Google Shape;263;p9"/>
          <p:cNvSpPr/>
          <p:nvPr/>
        </p:nvSpPr>
        <p:spPr>
          <a:xfrm>
            <a:off x="9594771" y="4759762"/>
            <a:ext cx="4241840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Mewakili Yesus sebagai ha</a:t>
            </a:r>
            <a:r>
              <a:rPr lang="en-US" sz="1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mbaNya </a:t>
            </a: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dan ajaran-Nya</a:t>
            </a:r>
            <a:endParaRPr sz="1750" b="0" i="0" u="none" strike="noStrike" cap="none"/>
          </a:p>
        </p:txBody>
      </p:sp>
      <p:pic>
        <p:nvPicPr>
          <p:cNvPr id="264" name="Google Shape;264;p9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89258" y="2870002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9"/>
          <p:cNvSpPr/>
          <p:nvPr/>
        </p:nvSpPr>
        <p:spPr>
          <a:xfrm>
            <a:off x="8789075" y="4412456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6" name="Google Shape;266;p9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44928" y="4536400"/>
            <a:ext cx="255151" cy="318968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9"/>
          <p:cNvSpPr/>
          <p:nvPr/>
        </p:nvSpPr>
        <p:spPr>
          <a:xfrm>
            <a:off x="8314329" y="6526776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Saksi Mata</a:t>
            </a:r>
            <a:endParaRPr sz="2200" b="0" i="0" u="none" strike="noStrike" cap="none"/>
          </a:p>
        </p:txBody>
      </p:sp>
      <p:sp>
        <p:nvSpPr>
          <p:cNvPr id="268" name="Google Shape;268;p9"/>
          <p:cNvSpPr/>
          <p:nvPr/>
        </p:nvSpPr>
        <p:spPr>
          <a:xfrm>
            <a:off x="8314329" y="7017194"/>
            <a:ext cx="4355400" cy="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Menyaksikan pelayanan, kematian dan kebangkitan Yesus</a:t>
            </a:r>
            <a:endParaRPr sz="1750" b="0" i="0" u="none" strike="noStrike" cap="none"/>
          </a:p>
        </p:txBody>
      </p:sp>
      <p:pic>
        <p:nvPicPr>
          <p:cNvPr id="269" name="Google Shape;269;p9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89258" y="2870002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9"/>
          <p:cNvSpPr/>
          <p:nvPr/>
        </p:nvSpPr>
        <p:spPr>
          <a:xfrm>
            <a:off x="7574756" y="6083856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1" name="Google Shape;271;p9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730609" y="6207800"/>
            <a:ext cx="255151" cy="318968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9"/>
          <p:cNvSpPr/>
          <p:nvPr/>
        </p:nvSpPr>
        <p:spPr>
          <a:xfrm>
            <a:off x="2313861" y="516445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Pengasas Gereja</a:t>
            </a:r>
            <a:endParaRPr sz="2200" b="0" i="0" u="none" strike="noStrike" cap="none"/>
          </a:p>
        </p:txBody>
      </p:sp>
      <p:sp>
        <p:nvSpPr>
          <p:cNvPr id="273" name="Google Shape;273;p9"/>
          <p:cNvSpPr/>
          <p:nvPr/>
        </p:nvSpPr>
        <p:spPr>
          <a:xfrm>
            <a:off x="793790" y="5654873"/>
            <a:ext cx="435530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Meletakkan asas bagi komuniti pengikut Kristus yang awal</a:t>
            </a:r>
            <a:endParaRPr sz="1750" b="0" i="0" u="none" strike="noStrike" cap="none"/>
          </a:p>
        </p:txBody>
      </p:sp>
      <p:pic>
        <p:nvPicPr>
          <p:cNvPr id="274" name="Google Shape;274;p9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89258" y="2870002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9"/>
          <p:cNvSpPr/>
          <p:nvPr/>
        </p:nvSpPr>
        <p:spPr>
          <a:xfrm>
            <a:off x="5609868" y="5445443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6" name="Google Shape;276;p9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765721" y="5569387"/>
            <a:ext cx="255151" cy="318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0"/>
          <p:cNvSpPr/>
          <p:nvPr/>
        </p:nvSpPr>
        <p:spPr>
          <a:xfrm>
            <a:off x="793790" y="1277303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Lukas 6:14-16 - Nama Para Rasul</a:t>
            </a:r>
            <a:endParaRPr sz="4450" b="0" i="0" u="none" strike="noStrike" cap="none"/>
          </a:p>
        </p:txBody>
      </p:sp>
      <p:sp>
        <p:nvSpPr>
          <p:cNvPr id="284" name="Google Shape;284;p10"/>
          <p:cNvSpPr/>
          <p:nvPr/>
        </p:nvSpPr>
        <p:spPr>
          <a:xfrm>
            <a:off x="793790" y="3035022"/>
            <a:ext cx="7556421" cy="3917156"/>
          </a:xfrm>
          <a:prstGeom prst="roundRect">
            <a:avLst>
              <a:gd name="adj" fmla="val 5212"/>
            </a:avLst>
          </a:prstGeom>
          <a:noFill/>
          <a:ln w="9525" cap="flat" cmpd="sng">
            <a:solidFill>
              <a:srgbClr val="000000">
                <a:alpha val="784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0"/>
          <p:cNvSpPr/>
          <p:nvPr/>
        </p:nvSpPr>
        <p:spPr>
          <a:xfrm>
            <a:off x="801410" y="3042642"/>
            <a:ext cx="7541181" cy="650319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0"/>
          <p:cNvSpPr/>
          <p:nvPr/>
        </p:nvSpPr>
        <p:spPr>
          <a:xfrm>
            <a:off x="1028224" y="3186351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Simon (Petrus)</a:t>
            </a:r>
            <a:endParaRPr sz="1750" b="0" i="0" u="none" strike="noStrike" cap="none"/>
          </a:p>
        </p:txBody>
      </p:sp>
      <p:sp>
        <p:nvSpPr>
          <p:cNvPr id="287" name="Google Shape;287;p10"/>
          <p:cNvSpPr/>
          <p:nvPr/>
        </p:nvSpPr>
        <p:spPr>
          <a:xfrm>
            <a:off x="4802624" y="3186351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Andreas (saudara Petrus)</a:t>
            </a:r>
            <a:endParaRPr sz="1750" b="0" i="0" u="none" strike="noStrike" cap="none"/>
          </a:p>
        </p:txBody>
      </p:sp>
      <p:sp>
        <p:nvSpPr>
          <p:cNvPr id="288" name="Google Shape;288;p10"/>
          <p:cNvSpPr/>
          <p:nvPr/>
        </p:nvSpPr>
        <p:spPr>
          <a:xfrm>
            <a:off x="801410" y="3692962"/>
            <a:ext cx="7541181" cy="650319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0"/>
          <p:cNvSpPr/>
          <p:nvPr/>
        </p:nvSpPr>
        <p:spPr>
          <a:xfrm>
            <a:off x="1028224" y="3836670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Yakobus (anak Zebedeus)</a:t>
            </a:r>
            <a:endParaRPr sz="1750" b="0" i="0" u="none" strike="noStrike" cap="none"/>
          </a:p>
        </p:txBody>
      </p:sp>
      <p:sp>
        <p:nvSpPr>
          <p:cNvPr id="290" name="Google Shape;290;p10"/>
          <p:cNvSpPr/>
          <p:nvPr/>
        </p:nvSpPr>
        <p:spPr>
          <a:xfrm>
            <a:off x="4802624" y="3836670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Yohanes (saudara Yakobus)</a:t>
            </a:r>
            <a:endParaRPr sz="1750" b="0" i="0" u="none" strike="noStrike" cap="none"/>
          </a:p>
        </p:txBody>
      </p:sp>
      <p:sp>
        <p:nvSpPr>
          <p:cNvPr id="291" name="Google Shape;291;p10"/>
          <p:cNvSpPr/>
          <p:nvPr/>
        </p:nvSpPr>
        <p:spPr>
          <a:xfrm>
            <a:off x="801410" y="4343281"/>
            <a:ext cx="7541181" cy="650319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0"/>
          <p:cNvSpPr/>
          <p:nvPr/>
        </p:nvSpPr>
        <p:spPr>
          <a:xfrm>
            <a:off x="1028224" y="4486989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Filipus</a:t>
            </a:r>
            <a:endParaRPr sz="1750" b="0" i="0" u="none" strike="noStrike" cap="none"/>
          </a:p>
        </p:txBody>
      </p:sp>
      <p:sp>
        <p:nvSpPr>
          <p:cNvPr id="293" name="Google Shape;293;p10"/>
          <p:cNvSpPr/>
          <p:nvPr/>
        </p:nvSpPr>
        <p:spPr>
          <a:xfrm>
            <a:off x="4802624" y="4486989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Bartolomeus (Natanael)</a:t>
            </a:r>
            <a:endParaRPr sz="1750" b="0" i="0" u="none" strike="noStrike" cap="none"/>
          </a:p>
        </p:txBody>
      </p:sp>
      <p:sp>
        <p:nvSpPr>
          <p:cNvPr id="294" name="Google Shape;294;p10"/>
          <p:cNvSpPr/>
          <p:nvPr/>
        </p:nvSpPr>
        <p:spPr>
          <a:xfrm>
            <a:off x="801410" y="4993600"/>
            <a:ext cx="7541181" cy="650319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0"/>
          <p:cNvSpPr/>
          <p:nvPr/>
        </p:nvSpPr>
        <p:spPr>
          <a:xfrm>
            <a:off x="1028224" y="5137309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Matius (pemungut cukai)</a:t>
            </a:r>
            <a:endParaRPr sz="1750" b="0" i="0" u="none" strike="noStrike" cap="none"/>
          </a:p>
        </p:txBody>
      </p:sp>
      <p:sp>
        <p:nvSpPr>
          <p:cNvPr id="296" name="Google Shape;296;p10"/>
          <p:cNvSpPr/>
          <p:nvPr/>
        </p:nvSpPr>
        <p:spPr>
          <a:xfrm>
            <a:off x="4802624" y="5137309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Tomas </a:t>
            </a:r>
            <a:endParaRPr sz="1750" b="0" i="0" u="none" strike="noStrike" cap="none"/>
          </a:p>
        </p:txBody>
      </p:sp>
      <p:sp>
        <p:nvSpPr>
          <p:cNvPr id="297" name="Google Shape;297;p10"/>
          <p:cNvSpPr/>
          <p:nvPr/>
        </p:nvSpPr>
        <p:spPr>
          <a:xfrm>
            <a:off x="801410" y="5643920"/>
            <a:ext cx="7541181" cy="650319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0"/>
          <p:cNvSpPr/>
          <p:nvPr/>
        </p:nvSpPr>
        <p:spPr>
          <a:xfrm>
            <a:off x="1028224" y="5787628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Yakobus (anak Alfeus)</a:t>
            </a:r>
            <a:endParaRPr sz="1750" b="0" i="0" u="none" strike="noStrike" cap="none"/>
          </a:p>
        </p:txBody>
      </p:sp>
      <p:sp>
        <p:nvSpPr>
          <p:cNvPr id="299" name="Google Shape;299;p10"/>
          <p:cNvSpPr/>
          <p:nvPr/>
        </p:nvSpPr>
        <p:spPr>
          <a:xfrm>
            <a:off x="4802624" y="5787628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Simon (yang disebut Zelot)</a:t>
            </a:r>
            <a:endParaRPr sz="1750" b="0" i="0" u="none" strike="noStrike" cap="none"/>
          </a:p>
        </p:txBody>
      </p:sp>
      <p:sp>
        <p:nvSpPr>
          <p:cNvPr id="300" name="Google Shape;300;p10"/>
          <p:cNvSpPr/>
          <p:nvPr/>
        </p:nvSpPr>
        <p:spPr>
          <a:xfrm>
            <a:off x="801410" y="6294239"/>
            <a:ext cx="7541181" cy="650319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0"/>
          <p:cNvSpPr/>
          <p:nvPr/>
        </p:nvSpPr>
        <p:spPr>
          <a:xfrm>
            <a:off x="1028224" y="6437948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Yudas (anak Yakobus)</a:t>
            </a:r>
            <a:endParaRPr sz="1750" b="0" i="0" u="none" strike="noStrike" cap="none"/>
          </a:p>
        </p:txBody>
      </p:sp>
      <p:sp>
        <p:nvSpPr>
          <p:cNvPr id="302" name="Google Shape;302;p10"/>
          <p:cNvSpPr/>
          <p:nvPr/>
        </p:nvSpPr>
        <p:spPr>
          <a:xfrm>
            <a:off x="4802624" y="6437948"/>
            <a:ext cx="331315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Yudas Iskariot (pengkhianat)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1"/>
          <p:cNvSpPr/>
          <p:nvPr/>
        </p:nvSpPr>
        <p:spPr>
          <a:xfrm>
            <a:off x="793790" y="1187648"/>
            <a:ext cx="11206043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Peta Minda: Latar Belakang Para Rasul</a:t>
            </a:r>
            <a:endParaRPr sz="4450" b="0" i="0" u="none" strike="noStrike" cap="none"/>
          </a:p>
        </p:txBody>
      </p:sp>
      <p:sp>
        <p:nvSpPr>
          <p:cNvPr id="309" name="Google Shape;309;p11"/>
          <p:cNvSpPr/>
          <p:nvPr/>
        </p:nvSpPr>
        <p:spPr>
          <a:xfrm>
            <a:off x="2197418" y="282987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Nelayan</a:t>
            </a:r>
            <a:endParaRPr sz="2200" b="0" i="0" u="none" strike="noStrike" cap="none"/>
          </a:p>
        </p:txBody>
      </p:sp>
      <p:sp>
        <p:nvSpPr>
          <p:cNvPr id="310" name="Google Shape;310;p11"/>
          <p:cNvSpPr/>
          <p:nvPr/>
        </p:nvSpPr>
        <p:spPr>
          <a:xfrm>
            <a:off x="793790" y="3320296"/>
            <a:ext cx="423886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Petrus, Andreas, Yakobus dan Yohanes bekerja di Danau Galilea</a:t>
            </a:r>
            <a:endParaRPr sz="1750" b="0" i="0" u="none" strike="noStrike" cap="none"/>
          </a:p>
        </p:txBody>
      </p:sp>
      <p:pic>
        <p:nvPicPr>
          <p:cNvPr id="311" name="Google Shape;311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4585" y="3805714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1"/>
          <p:cNvSpPr/>
          <p:nvPr/>
        </p:nvSpPr>
        <p:spPr>
          <a:xfrm>
            <a:off x="9597628" y="235005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Pemungut Cukai</a:t>
            </a:r>
            <a:endParaRPr sz="2200" b="0" i="0" u="none" strike="noStrike" cap="none"/>
          </a:p>
        </p:txBody>
      </p:sp>
      <p:sp>
        <p:nvSpPr>
          <p:cNvPr id="314" name="Google Shape;314;p11"/>
          <p:cNvSpPr/>
          <p:nvPr/>
        </p:nvSpPr>
        <p:spPr>
          <a:xfrm>
            <a:off x="9597628" y="2840474"/>
            <a:ext cx="423898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Matius bekerja untuk pemerintah Rom memungut cukai</a:t>
            </a:r>
            <a:endParaRPr sz="1750" b="0" i="0" u="none" strike="noStrike" cap="none"/>
          </a:p>
        </p:txBody>
      </p:sp>
      <p:pic>
        <p:nvPicPr>
          <p:cNvPr id="315" name="Google Shape;315;p1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18797" y="3378637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11"/>
          <p:cNvSpPr/>
          <p:nvPr/>
        </p:nvSpPr>
        <p:spPr>
          <a:xfrm>
            <a:off x="10051256" y="390644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Aktivis Politik</a:t>
            </a:r>
            <a:endParaRPr sz="2200" b="0" i="0" u="none" strike="noStrike" cap="none"/>
          </a:p>
        </p:txBody>
      </p:sp>
      <p:sp>
        <p:nvSpPr>
          <p:cNvPr id="318" name="Google Shape;318;p11"/>
          <p:cNvSpPr/>
          <p:nvPr/>
        </p:nvSpPr>
        <p:spPr>
          <a:xfrm>
            <a:off x="10051256" y="4396859"/>
            <a:ext cx="3785354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Simon Zelot mungkin bekas anggota kumpulan pejuang kemerdekaan</a:t>
            </a:r>
            <a:endParaRPr sz="1750" b="0" i="0" u="none" strike="noStrike" cap="none"/>
          </a:p>
        </p:txBody>
      </p:sp>
      <p:pic>
        <p:nvPicPr>
          <p:cNvPr id="319" name="Google Shape;319;p1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31041" y="4496633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1"/>
          <p:cNvSpPr/>
          <p:nvPr/>
        </p:nvSpPr>
        <p:spPr>
          <a:xfrm>
            <a:off x="9597628" y="5825728"/>
            <a:ext cx="2937629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Pelbagai Kemahiran</a:t>
            </a:r>
            <a:endParaRPr sz="2200" b="0" i="0" u="none" strike="noStrike" cap="none"/>
          </a:p>
        </p:txBody>
      </p:sp>
      <p:sp>
        <p:nvSpPr>
          <p:cNvPr id="322" name="Google Shape;322;p11"/>
          <p:cNvSpPr/>
          <p:nvPr/>
        </p:nvSpPr>
        <p:spPr>
          <a:xfrm>
            <a:off x="9597628" y="6316147"/>
            <a:ext cx="423898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Orang biasa dengan latar belakang dan kepakaran berbeza</a:t>
            </a:r>
            <a:endParaRPr sz="1750" b="0" i="0" u="none" strike="noStrike" cap="none"/>
          </a:p>
        </p:txBody>
      </p:sp>
      <p:pic>
        <p:nvPicPr>
          <p:cNvPr id="323" name="Google Shape;323;p11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1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518797" y="5614630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1"/>
          <p:cNvSpPr/>
          <p:nvPr/>
        </p:nvSpPr>
        <p:spPr>
          <a:xfrm>
            <a:off x="2197418" y="534590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Karakter Unik</a:t>
            </a:r>
            <a:endParaRPr sz="2200" b="0" i="0" u="none" strike="noStrike" cap="none"/>
          </a:p>
        </p:txBody>
      </p:sp>
      <p:sp>
        <p:nvSpPr>
          <p:cNvPr id="326" name="Google Shape;326;p11"/>
          <p:cNvSpPr/>
          <p:nvPr/>
        </p:nvSpPr>
        <p:spPr>
          <a:xfrm>
            <a:off x="793790" y="5836325"/>
            <a:ext cx="423886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Temperamen dan personaliti yang berbeza-beza</a:t>
            </a:r>
            <a:endParaRPr sz="1750" b="0" i="0" u="none" strike="noStrike" cap="none"/>
          </a:p>
        </p:txBody>
      </p:sp>
      <p:pic>
        <p:nvPicPr>
          <p:cNvPr id="327" name="Google Shape;327;p11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1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04585" y="5187553"/>
            <a:ext cx="318968" cy="398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2"/>
          <p:cNvSpPr/>
          <p:nvPr/>
        </p:nvSpPr>
        <p:spPr>
          <a:xfrm>
            <a:off x="793790" y="2160151"/>
            <a:ext cx="9250962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 dirty="0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Simon (Petrus) &amp; Andreas</a:t>
            </a:r>
            <a:endParaRPr sz="4450" b="0" i="0" u="none" strike="noStrike" cap="none" dirty="0"/>
          </a:p>
        </p:txBody>
      </p:sp>
      <p:sp>
        <p:nvSpPr>
          <p:cNvPr id="335" name="Google Shape;335;p12"/>
          <p:cNvSpPr/>
          <p:nvPr/>
        </p:nvSpPr>
        <p:spPr>
          <a:xfrm>
            <a:off x="793790" y="343590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Simon (Petrus)</a:t>
            </a:r>
            <a:endParaRPr sz="2200" b="0" i="0" u="none" strike="noStrike" cap="none"/>
          </a:p>
        </p:txBody>
      </p:sp>
      <p:sp>
        <p:nvSpPr>
          <p:cNvPr id="336" name="Google Shape;336;p12"/>
          <p:cNvSpPr/>
          <p:nvPr/>
        </p:nvSpPr>
        <p:spPr>
          <a:xfrm>
            <a:off x="793790" y="4017050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50" b="0" i="0" u="none" strike="noStrike" cap="none"/>
          </a:p>
        </p:txBody>
      </p:sp>
      <p:sp>
        <p:nvSpPr>
          <p:cNvPr id="337" name="Google Shape;337;p12"/>
          <p:cNvSpPr/>
          <p:nvPr/>
        </p:nvSpPr>
        <p:spPr>
          <a:xfrm>
            <a:off x="793790" y="4822150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50" b="0" i="0" u="none" strike="noStrike" cap="none"/>
          </a:p>
        </p:txBody>
      </p:sp>
      <p:sp>
        <p:nvSpPr>
          <p:cNvPr id="338" name="Google Shape;338;p12"/>
          <p:cNvSpPr/>
          <p:nvPr/>
        </p:nvSpPr>
        <p:spPr>
          <a:xfrm>
            <a:off x="793900" y="3909548"/>
            <a:ext cx="3978000" cy="9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Bertemperamen (cepat marah) dan impulsif</a:t>
            </a:r>
            <a:endParaRPr sz="1750" b="0" i="0" u="none" strike="noStrike" cap="none"/>
          </a:p>
        </p:txBody>
      </p:sp>
      <p:sp>
        <p:nvSpPr>
          <p:cNvPr id="339" name="Google Shape;339;p12"/>
          <p:cNvSpPr/>
          <p:nvPr/>
        </p:nvSpPr>
        <p:spPr>
          <a:xfrm>
            <a:off x="5332928" y="343590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Andreas</a:t>
            </a:r>
            <a:endParaRPr sz="2200" b="0" i="0" u="none" strike="noStrike" cap="none"/>
          </a:p>
        </p:txBody>
      </p:sp>
      <p:sp>
        <p:nvSpPr>
          <p:cNvPr id="340" name="Google Shape;340;p12"/>
          <p:cNvSpPr/>
          <p:nvPr/>
        </p:nvSpPr>
        <p:spPr>
          <a:xfrm>
            <a:off x="5332928" y="4017050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Saudara Simon Petrus</a:t>
            </a:r>
            <a:endParaRPr sz="1750" b="0" i="0" u="none" strike="noStrike" cap="none"/>
          </a:p>
        </p:txBody>
      </p:sp>
      <p:sp>
        <p:nvSpPr>
          <p:cNvPr id="341" name="Google Shape;341;p12"/>
          <p:cNvSpPr/>
          <p:nvPr/>
        </p:nvSpPr>
        <p:spPr>
          <a:xfrm>
            <a:off x="5332928" y="4459248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Berasal dari Betsaida</a:t>
            </a:r>
            <a:endParaRPr sz="1750" b="0" i="0" u="none" strike="noStrike" cap="none"/>
          </a:p>
        </p:txBody>
      </p:sp>
      <p:sp>
        <p:nvSpPr>
          <p:cNvPr id="342" name="Google Shape;342;p12"/>
          <p:cNvSpPr/>
          <p:nvPr/>
        </p:nvSpPr>
        <p:spPr>
          <a:xfrm>
            <a:off x="5332928" y="4901446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Membawa orang kepada Yesus</a:t>
            </a:r>
            <a:endParaRPr sz="1750" b="0" i="0" u="none" strike="noStrike" cap="none"/>
          </a:p>
        </p:txBody>
      </p:sp>
      <p:sp>
        <p:nvSpPr>
          <p:cNvPr id="343" name="Google Shape;343;p12"/>
          <p:cNvSpPr/>
          <p:nvPr/>
        </p:nvSpPr>
        <p:spPr>
          <a:xfrm>
            <a:off x="9872067" y="343590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200"/>
              <a:buFont typeface="Fraunces ExtraBold"/>
              <a:buNone/>
            </a:pPr>
            <a:r>
              <a:rPr lang="en-US" sz="2200" b="1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Kedua-dua mereka</a:t>
            </a:r>
            <a:endParaRPr sz="2200" b="0" i="0" u="none" strike="noStrike" cap="none"/>
          </a:p>
        </p:txBody>
      </p:sp>
      <p:sp>
        <p:nvSpPr>
          <p:cNvPr id="344" name="Google Shape;344;p12"/>
          <p:cNvSpPr/>
          <p:nvPr/>
        </p:nvSpPr>
        <p:spPr>
          <a:xfrm>
            <a:off x="9872067" y="4017050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Nelayan di Danau Galilea</a:t>
            </a:r>
            <a:endParaRPr sz="1750" b="0" i="0" u="none" strike="noStrike" cap="none"/>
          </a:p>
        </p:txBody>
      </p:sp>
      <p:sp>
        <p:nvSpPr>
          <p:cNvPr id="345" name="Google Shape;345;p12"/>
          <p:cNvSpPr/>
          <p:nvPr/>
        </p:nvSpPr>
        <p:spPr>
          <a:xfrm>
            <a:off x="9872067" y="4459248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Antara pengikut pertama Yesus</a:t>
            </a:r>
            <a:endParaRPr sz="1750" b="0" i="0" u="none" strike="noStrike" cap="none"/>
          </a:p>
        </p:txBody>
      </p:sp>
      <p:sp>
        <p:nvSpPr>
          <p:cNvPr id="346" name="Google Shape;346;p12"/>
          <p:cNvSpPr/>
          <p:nvPr/>
        </p:nvSpPr>
        <p:spPr>
          <a:xfrm>
            <a:off x="9872067" y="4901446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Menjadi "penjala manusia"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83523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3"/>
          <p:cNvSpPr/>
          <p:nvPr/>
        </p:nvSpPr>
        <p:spPr>
          <a:xfrm>
            <a:off x="793790" y="3486983"/>
            <a:ext cx="7654174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 dirty="0" err="1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Yakobus</a:t>
            </a:r>
            <a:r>
              <a:rPr lang="en-US" sz="4450" b="1" i="0" u="none" strike="noStrike" cap="none" dirty="0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&amp; Yohanes</a:t>
            </a:r>
            <a:endParaRPr sz="4450" b="0" i="0" u="none" strike="noStrike" cap="none" dirty="0"/>
          </a:p>
        </p:txBody>
      </p:sp>
      <p:sp>
        <p:nvSpPr>
          <p:cNvPr id="354" name="Google Shape;354;p13"/>
          <p:cNvSpPr/>
          <p:nvPr/>
        </p:nvSpPr>
        <p:spPr>
          <a:xfrm>
            <a:off x="793790" y="453592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5" name="Google Shape;355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8860" y="4578429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13"/>
          <p:cNvSpPr/>
          <p:nvPr/>
        </p:nvSpPr>
        <p:spPr>
          <a:xfrm>
            <a:off x="1530906" y="4613791"/>
            <a:ext cx="2994898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Anak-anak Zebedeus</a:t>
            </a:r>
            <a:endParaRPr sz="2200" b="0" i="0" u="none" strike="noStrike" cap="none"/>
          </a:p>
        </p:txBody>
      </p:sp>
      <p:sp>
        <p:nvSpPr>
          <p:cNvPr id="357" name="Google Shape;357;p13"/>
          <p:cNvSpPr/>
          <p:nvPr/>
        </p:nvSpPr>
        <p:spPr>
          <a:xfrm>
            <a:off x="1530906" y="5104209"/>
            <a:ext cx="564261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Bersaudara dan mungkin sepupu Yesus melalui ibu mereka Salome</a:t>
            </a:r>
            <a:endParaRPr sz="1750" b="0" i="0" u="none" strike="noStrike" cap="none"/>
          </a:p>
        </p:txBody>
      </p:sp>
      <p:sp>
        <p:nvSpPr>
          <p:cNvPr id="358" name="Google Shape;358;p13"/>
          <p:cNvSpPr/>
          <p:nvPr/>
        </p:nvSpPr>
        <p:spPr>
          <a:xfrm>
            <a:off x="7457003" y="453592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9" name="Google Shape;359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2074" y="4578429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13"/>
          <p:cNvSpPr/>
          <p:nvPr/>
        </p:nvSpPr>
        <p:spPr>
          <a:xfrm>
            <a:off x="8194119" y="4613791"/>
            <a:ext cx="457259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"Boanerges" - Anak-anak Guruh</a:t>
            </a:r>
            <a:endParaRPr sz="2200" b="0" i="0" u="none" strike="noStrike" cap="none"/>
          </a:p>
        </p:txBody>
      </p:sp>
      <p:sp>
        <p:nvSpPr>
          <p:cNvPr id="361" name="Google Shape;361;p13"/>
          <p:cNvSpPr/>
          <p:nvPr/>
        </p:nvSpPr>
        <p:spPr>
          <a:xfrm>
            <a:off x="8194119" y="5104209"/>
            <a:ext cx="564261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Diberi gelaran oleh Yesus kerana temperamen mereka yang berapi-api. (memiliki sifat marah yang meledak)</a:t>
            </a:r>
            <a:endParaRPr sz="1750" b="0" i="0" u="none" strike="noStrike" cap="none"/>
          </a:p>
        </p:txBody>
      </p:sp>
      <p:sp>
        <p:nvSpPr>
          <p:cNvPr id="362" name="Google Shape;362;p13"/>
          <p:cNvSpPr/>
          <p:nvPr/>
        </p:nvSpPr>
        <p:spPr>
          <a:xfrm>
            <a:off x="793790" y="628364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3" name="Google Shape;363;p1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8860" y="632614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13"/>
          <p:cNvSpPr/>
          <p:nvPr/>
        </p:nvSpPr>
        <p:spPr>
          <a:xfrm>
            <a:off x="1530906" y="636150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Rakan Perniagaan</a:t>
            </a:r>
            <a:endParaRPr sz="2200" b="0" i="0" u="none" strike="noStrike" cap="none"/>
          </a:p>
        </p:txBody>
      </p:sp>
      <p:sp>
        <p:nvSpPr>
          <p:cNvPr id="365" name="Google Shape;365;p13"/>
          <p:cNvSpPr/>
          <p:nvPr/>
        </p:nvSpPr>
        <p:spPr>
          <a:xfrm>
            <a:off x="1530906" y="6851928"/>
            <a:ext cx="564261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Berkongsi perniagaan perikanan dengan Petrus dan Andreas</a:t>
            </a:r>
            <a:endParaRPr sz="1750" b="0" i="0" u="none" strike="noStrike" cap="none"/>
          </a:p>
        </p:txBody>
      </p:sp>
      <p:sp>
        <p:nvSpPr>
          <p:cNvPr id="366" name="Google Shape;366;p13"/>
          <p:cNvSpPr/>
          <p:nvPr/>
        </p:nvSpPr>
        <p:spPr>
          <a:xfrm>
            <a:off x="7457003" y="628364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7" name="Google Shape;367;p1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42074" y="632614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13"/>
          <p:cNvSpPr/>
          <p:nvPr/>
        </p:nvSpPr>
        <p:spPr>
          <a:xfrm>
            <a:off x="8194119" y="636150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Bulatan Dalam</a:t>
            </a:r>
            <a:endParaRPr sz="2200" b="0" i="0" u="none" strike="noStrike" cap="none"/>
          </a:p>
        </p:txBody>
      </p:sp>
      <p:sp>
        <p:nvSpPr>
          <p:cNvPr id="369" name="Google Shape;369;p13"/>
          <p:cNvSpPr/>
          <p:nvPr/>
        </p:nvSpPr>
        <p:spPr>
          <a:xfrm>
            <a:off x="8194119" y="6851928"/>
            <a:ext cx="564261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Bersama Petrus, menjadi tiga murid terdekat dengan Yesus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4"/>
          <p:cNvSpPr/>
          <p:nvPr/>
        </p:nvSpPr>
        <p:spPr>
          <a:xfrm>
            <a:off x="793790" y="678180"/>
            <a:ext cx="11755326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 dirty="0" err="1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Filipus</a:t>
            </a:r>
            <a:r>
              <a:rPr lang="en-US" sz="4450" b="1" i="0" u="none" strike="noStrike" cap="none" dirty="0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&amp; Bartolomeus (Natanael)</a:t>
            </a:r>
            <a:endParaRPr sz="4450" b="0" i="0" u="none" strike="noStrike" cap="none" dirty="0"/>
          </a:p>
        </p:txBody>
      </p:sp>
      <p:pic>
        <p:nvPicPr>
          <p:cNvPr id="376" name="Google Shape;376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790" y="1982272"/>
            <a:ext cx="6244709" cy="340614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4"/>
          <p:cNvSpPr/>
          <p:nvPr/>
        </p:nvSpPr>
        <p:spPr>
          <a:xfrm>
            <a:off x="793790" y="564356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Filipus</a:t>
            </a:r>
            <a:endParaRPr sz="2200" b="0" i="0" u="none" strike="noStrike" cap="none"/>
          </a:p>
        </p:txBody>
      </p:sp>
      <p:sp>
        <p:nvSpPr>
          <p:cNvPr id="378" name="Google Shape;378;p14"/>
          <p:cNvSpPr/>
          <p:nvPr/>
        </p:nvSpPr>
        <p:spPr>
          <a:xfrm>
            <a:off x="793790" y="6224707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Berasal dari Betsaida</a:t>
            </a:r>
            <a:endParaRPr sz="1750" b="0" i="0" u="none" strike="noStrike" cap="none"/>
          </a:p>
        </p:txBody>
      </p:sp>
      <p:sp>
        <p:nvSpPr>
          <p:cNvPr id="379" name="Google Shape;379;p14"/>
          <p:cNvSpPr/>
          <p:nvPr/>
        </p:nvSpPr>
        <p:spPr>
          <a:xfrm>
            <a:off x="793790" y="6666905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Memiliki pola fikiran yang </a:t>
            </a: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analitis</a:t>
            </a:r>
            <a:endParaRPr sz="1750" b="0" i="0" u="none" strike="noStrike" cap="none"/>
          </a:p>
        </p:txBody>
      </p:sp>
      <p:sp>
        <p:nvSpPr>
          <p:cNvPr id="380" name="Google Shape;380;p14"/>
          <p:cNvSpPr/>
          <p:nvPr/>
        </p:nvSpPr>
        <p:spPr>
          <a:xfrm>
            <a:off x="793790" y="7109103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Membawa orang lain kepada Yesus</a:t>
            </a:r>
            <a:endParaRPr sz="1750" b="0" i="0" u="none" strike="noStrike" cap="none"/>
          </a:p>
        </p:txBody>
      </p:sp>
      <p:pic>
        <p:nvPicPr>
          <p:cNvPr id="381" name="Google Shape;381;p1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9521" y="1982272"/>
            <a:ext cx="6244709" cy="340614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4"/>
          <p:cNvSpPr/>
          <p:nvPr/>
        </p:nvSpPr>
        <p:spPr>
          <a:xfrm>
            <a:off x="7599521" y="5643563"/>
            <a:ext cx="3431500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Bartolomeus (Natanael)</a:t>
            </a:r>
            <a:endParaRPr sz="2200" b="0" i="0" u="none" strike="noStrike" cap="none"/>
          </a:p>
        </p:txBody>
      </p:sp>
      <p:sp>
        <p:nvSpPr>
          <p:cNvPr id="383" name="Google Shape;383;p14"/>
          <p:cNvSpPr/>
          <p:nvPr/>
        </p:nvSpPr>
        <p:spPr>
          <a:xfrm>
            <a:off x="7599521" y="6224707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Disebut Natanael dalam Injil Yohanes</a:t>
            </a:r>
            <a:endParaRPr sz="1750" b="0" i="0" u="none" strike="noStrike" cap="none"/>
          </a:p>
        </p:txBody>
      </p:sp>
      <p:sp>
        <p:nvSpPr>
          <p:cNvPr id="384" name="Google Shape;384;p14"/>
          <p:cNvSpPr/>
          <p:nvPr/>
        </p:nvSpPr>
        <p:spPr>
          <a:xfrm>
            <a:off x="7599521" y="6666905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"Orang Israel sejati, yang tidak ada tipu daya"</a:t>
            </a:r>
            <a:endParaRPr sz="1750" b="0" i="0" u="none" strike="noStrike" cap="none"/>
          </a:p>
        </p:txBody>
      </p:sp>
      <p:sp>
        <p:nvSpPr>
          <p:cNvPr id="385" name="Google Shape;385;p14"/>
          <p:cNvSpPr/>
          <p:nvPr/>
        </p:nvSpPr>
        <p:spPr>
          <a:xfrm>
            <a:off x="7599521" y="7109103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Ditemukan Yesus ketika di bawah pokok ara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15"/>
          <p:cNvSpPr/>
          <p:nvPr/>
        </p:nvSpPr>
        <p:spPr>
          <a:xfrm>
            <a:off x="6280190" y="1065609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Matius &amp; Tomas</a:t>
            </a:r>
            <a:endParaRPr sz="4450" b="0" i="0" u="none" strike="noStrike" cap="none"/>
          </a:p>
        </p:txBody>
      </p:sp>
      <p:pic>
        <p:nvPicPr>
          <p:cNvPr id="393" name="Google Shape;393;p1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0190" y="2114550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5"/>
          <p:cNvSpPr/>
          <p:nvPr/>
        </p:nvSpPr>
        <p:spPr>
          <a:xfrm>
            <a:off x="6280190" y="2908340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Matius</a:t>
            </a:r>
            <a:endParaRPr sz="2200" b="0" i="0" u="none" strike="noStrike" cap="none"/>
          </a:p>
        </p:txBody>
      </p:sp>
      <p:sp>
        <p:nvSpPr>
          <p:cNvPr id="395" name="Google Shape;395;p15"/>
          <p:cNvSpPr/>
          <p:nvPr/>
        </p:nvSpPr>
        <p:spPr>
          <a:xfrm>
            <a:off x="6280190" y="3398758"/>
            <a:ext cx="2329815" cy="1814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Bekas pemungut cukai untuk Romawi, dianggap pengkhianat oleh masyarakat Yahudi.</a:t>
            </a:r>
            <a:endParaRPr sz="1750" b="0" i="0" u="none" strike="noStrike" cap="none"/>
          </a:p>
        </p:txBody>
      </p:sp>
      <p:sp>
        <p:nvSpPr>
          <p:cNvPr id="396" name="Google Shape;396;p15"/>
          <p:cNvSpPr/>
          <p:nvPr/>
        </p:nvSpPr>
        <p:spPr>
          <a:xfrm>
            <a:off x="6280190" y="5501759"/>
            <a:ext cx="2329800" cy="1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Menulis Injil Matius untuk pembaca Yahudi, menunjukkan Yesus sebagai Mesias.</a:t>
            </a:r>
            <a:endParaRPr sz="1750" b="0" i="0" u="none" strike="noStrike" cap="none"/>
          </a:p>
        </p:txBody>
      </p:sp>
      <p:pic>
        <p:nvPicPr>
          <p:cNvPr id="397" name="Google Shape;397;p1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93493" y="2114550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15"/>
          <p:cNvSpPr/>
          <p:nvPr/>
        </p:nvSpPr>
        <p:spPr>
          <a:xfrm>
            <a:off x="8893493" y="2908340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Tomas</a:t>
            </a:r>
            <a:endParaRPr sz="2200" b="0" i="0" u="none" strike="noStrike" cap="none"/>
          </a:p>
        </p:txBody>
      </p:sp>
      <p:sp>
        <p:nvSpPr>
          <p:cNvPr id="399" name="Google Shape;399;p15"/>
          <p:cNvSpPr/>
          <p:nvPr/>
        </p:nvSpPr>
        <p:spPr>
          <a:xfrm>
            <a:off x="8893493" y="3398758"/>
            <a:ext cx="2329815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Disebut "Didimus" bermakna "si kembar".</a:t>
            </a:r>
            <a:endParaRPr sz="1750" b="0" i="0" u="none" strike="noStrike" cap="none"/>
          </a:p>
        </p:txBody>
      </p:sp>
      <p:sp>
        <p:nvSpPr>
          <p:cNvPr id="400" name="Google Shape;400;p15"/>
          <p:cNvSpPr/>
          <p:nvPr/>
        </p:nvSpPr>
        <p:spPr>
          <a:xfrm>
            <a:off x="8893493" y="4623554"/>
            <a:ext cx="2329815" cy="2177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Terkenal dengan keraguannya terhadap kebangkitan Yesus, ingin bukti sebelum percaya.</a:t>
            </a:r>
            <a:endParaRPr sz="1750" b="0" i="0" u="none" strike="noStrike" cap="none"/>
          </a:p>
        </p:txBody>
      </p:sp>
      <p:pic>
        <p:nvPicPr>
          <p:cNvPr id="401" name="Google Shape;401;p1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06795" y="2114550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15"/>
          <p:cNvSpPr/>
          <p:nvPr/>
        </p:nvSpPr>
        <p:spPr>
          <a:xfrm>
            <a:off x="11506795" y="2908340"/>
            <a:ext cx="2329815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Perbezaan Karakter</a:t>
            </a:r>
            <a:endParaRPr sz="2200" b="0" i="0" u="none" strike="noStrike" cap="none"/>
          </a:p>
        </p:txBody>
      </p:sp>
      <p:sp>
        <p:nvSpPr>
          <p:cNvPr id="403" name="Google Shape;403;p15"/>
          <p:cNvSpPr/>
          <p:nvPr/>
        </p:nvSpPr>
        <p:spPr>
          <a:xfrm>
            <a:off x="11506795" y="3753088"/>
            <a:ext cx="2329815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Matius: pembukuan dan terperinci.</a:t>
            </a:r>
            <a:endParaRPr sz="1750" b="0" i="0" u="none" strike="noStrike" cap="none"/>
          </a:p>
        </p:txBody>
      </p:sp>
      <p:sp>
        <p:nvSpPr>
          <p:cNvPr id="404" name="Google Shape;404;p15"/>
          <p:cNvSpPr/>
          <p:nvPr/>
        </p:nvSpPr>
        <p:spPr>
          <a:xfrm>
            <a:off x="11506795" y="4614982"/>
            <a:ext cx="2329815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Tomas: analitis dan memerlukan bukti.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16"/>
          <p:cNvSpPr/>
          <p:nvPr/>
        </p:nvSpPr>
        <p:spPr>
          <a:xfrm>
            <a:off x="6197918" y="793790"/>
            <a:ext cx="7720965" cy="1270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000"/>
              <a:buFont typeface="Fraunces ExtraBold"/>
              <a:buNone/>
            </a:pPr>
            <a:r>
              <a:rPr lang="en-US" sz="40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Yakobus anak Alfeus &amp; Simon Zelot</a:t>
            </a:r>
            <a:endParaRPr sz="4000" b="0" i="0" u="none" strike="noStrike" cap="none"/>
          </a:p>
        </p:txBody>
      </p:sp>
      <p:sp>
        <p:nvSpPr>
          <p:cNvPr id="412" name="Google Shape;412;p16"/>
          <p:cNvSpPr/>
          <p:nvPr/>
        </p:nvSpPr>
        <p:spPr>
          <a:xfrm>
            <a:off x="6197918" y="2369344"/>
            <a:ext cx="3759000" cy="3244800"/>
          </a:xfrm>
          <a:prstGeom prst="roundRect">
            <a:avLst>
              <a:gd name="adj" fmla="val 5639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16"/>
          <p:cNvSpPr/>
          <p:nvPr/>
        </p:nvSpPr>
        <p:spPr>
          <a:xfrm>
            <a:off x="6401147" y="2572575"/>
            <a:ext cx="36321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Fraunces ExtraBold"/>
              <a:buNone/>
            </a:pPr>
            <a:r>
              <a:rPr lang="en-US" sz="20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Yakobus anak Alfeus</a:t>
            </a:r>
            <a:endParaRPr sz="2000" b="0" i="0" u="none" strike="noStrike" cap="none"/>
          </a:p>
        </p:txBody>
      </p:sp>
      <p:sp>
        <p:nvSpPr>
          <p:cNvPr id="414" name="Google Shape;414;p16"/>
          <p:cNvSpPr/>
          <p:nvPr/>
        </p:nvSpPr>
        <p:spPr>
          <a:xfrm>
            <a:off x="6401157" y="3012043"/>
            <a:ext cx="3352443" cy="1301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Dikenali sebagai Yakobus "yang lebih kecil" untuk membezakannya dengan Yakobus anak Zebedeus.</a:t>
            </a:r>
            <a:endParaRPr sz="1600" b="0" i="0" u="none" strike="noStrike" cap="none"/>
          </a:p>
        </p:txBody>
      </p:sp>
      <p:sp>
        <p:nvSpPr>
          <p:cNvPr id="415" name="Google Shape;415;p16"/>
          <p:cNvSpPr/>
          <p:nvPr/>
        </p:nvSpPr>
        <p:spPr>
          <a:xfrm>
            <a:off x="6401157" y="4435078"/>
            <a:ext cx="3352443" cy="975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Tidak banyak dicatat tentangnya dalam Injil, menunjukkan sifat rendah hati.</a:t>
            </a:r>
            <a:endParaRPr sz="1600" b="0" i="0" u="none" strike="noStrike" cap="none"/>
          </a:p>
        </p:txBody>
      </p:sp>
      <p:sp>
        <p:nvSpPr>
          <p:cNvPr id="416" name="Google Shape;416;p16"/>
          <p:cNvSpPr/>
          <p:nvPr/>
        </p:nvSpPr>
        <p:spPr>
          <a:xfrm>
            <a:off x="10160079" y="2369344"/>
            <a:ext cx="3758922" cy="3244810"/>
          </a:xfrm>
          <a:prstGeom prst="roundRect">
            <a:avLst>
              <a:gd name="adj" fmla="val 5639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6"/>
          <p:cNvSpPr/>
          <p:nvPr/>
        </p:nvSpPr>
        <p:spPr>
          <a:xfrm>
            <a:off x="10363319" y="2572583"/>
            <a:ext cx="2541151" cy="31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Fraunces ExtraBold"/>
              <a:buNone/>
            </a:pPr>
            <a:r>
              <a:rPr lang="en-US" sz="20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Simon Zelot</a:t>
            </a:r>
            <a:endParaRPr sz="2000" b="0" i="0" u="none" strike="noStrike" cap="none"/>
          </a:p>
        </p:txBody>
      </p:sp>
      <p:sp>
        <p:nvSpPr>
          <p:cNvPr id="418" name="Google Shape;418;p16"/>
          <p:cNvSpPr/>
          <p:nvPr/>
        </p:nvSpPr>
        <p:spPr>
          <a:xfrm>
            <a:off x="10363319" y="3012043"/>
            <a:ext cx="3352443" cy="975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Mungkin bekas anggota kumpulan Zelot yang menentang penjajahan Rom secara aktif.</a:t>
            </a:r>
            <a:endParaRPr sz="1600" b="0" i="0" u="none" strike="noStrike" cap="none"/>
          </a:p>
        </p:txBody>
      </p:sp>
      <p:sp>
        <p:nvSpPr>
          <p:cNvPr id="419" name="Google Shape;419;p16"/>
          <p:cNvSpPr/>
          <p:nvPr/>
        </p:nvSpPr>
        <p:spPr>
          <a:xfrm>
            <a:off x="10363319" y="4109799"/>
            <a:ext cx="3352443" cy="975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Bersemangat tinggi dalam perjuangan politik sebelum mengikut Yesus.</a:t>
            </a:r>
            <a:endParaRPr sz="1600" b="0" i="0" u="none" strike="noStrike" cap="none"/>
          </a:p>
        </p:txBody>
      </p:sp>
      <p:sp>
        <p:nvSpPr>
          <p:cNvPr id="420" name="Google Shape;420;p16"/>
          <p:cNvSpPr/>
          <p:nvPr/>
        </p:nvSpPr>
        <p:spPr>
          <a:xfrm>
            <a:off x="6197918" y="5817394"/>
            <a:ext cx="7720965" cy="1618417"/>
          </a:xfrm>
          <a:prstGeom prst="roundRect">
            <a:avLst>
              <a:gd name="adj" fmla="val 113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6"/>
          <p:cNvSpPr/>
          <p:nvPr/>
        </p:nvSpPr>
        <p:spPr>
          <a:xfrm>
            <a:off x="6401157" y="6020633"/>
            <a:ext cx="2541151" cy="31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Fraunces ExtraBold"/>
              <a:buNone/>
            </a:pPr>
            <a:r>
              <a:rPr lang="en-US" sz="20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Kontras Menarik</a:t>
            </a:r>
            <a:endParaRPr sz="2000" b="0" i="0" u="none" strike="noStrike" cap="none"/>
          </a:p>
        </p:txBody>
      </p:sp>
      <p:sp>
        <p:nvSpPr>
          <p:cNvPr id="422" name="Google Shape;422;p16"/>
          <p:cNvSpPr/>
          <p:nvPr/>
        </p:nvSpPr>
        <p:spPr>
          <a:xfrm>
            <a:off x="6401157" y="6460093"/>
            <a:ext cx="7314486" cy="325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Latar belakang politik yang berbeza tapi bersatu dalam mengikut Yesus.</a:t>
            </a:r>
            <a:endParaRPr sz="1600" b="0" i="0" u="none" strike="noStrike" cap="none"/>
          </a:p>
        </p:txBody>
      </p:sp>
      <p:sp>
        <p:nvSpPr>
          <p:cNvPr id="423" name="Google Shape;423;p16"/>
          <p:cNvSpPr/>
          <p:nvPr/>
        </p:nvSpPr>
        <p:spPr>
          <a:xfrm>
            <a:off x="6401157" y="6907292"/>
            <a:ext cx="7314486" cy="325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Menunjukkan keupayaan Yesus menyatukan orang-orang yang berbeza.</a:t>
            </a:r>
            <a:endParaRPr sz="1600" b="0" i="0" u="none" strike="noStrike" cap="non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7"/>
          <p:cNvSpPr/>
          <p:nvPr/>
        </p:nvSpPr>
        <p:spPr>
          <a:xfrm>
            <a:off x="793790" y="1893570"/>
            <a:ext cx="12035106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 dirty="0" err="1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Yudas</a:t>
            </a:r>
            <a:r>
              <a:rPr lang="en-US" sz="4450" b="1" i="0" u="none" strike="noStrike" cap="none" dirty="0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</a:t>
            </a:r>
            <a:r>
              <a:rPr lang="en-US" sz="4450" b="1" i="0" u="none" strike="noStrike" cap="none" dirty="0" err="1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anak</a:t>
            </a:r>
            <a:r>
              <a:rPr lang="en-US" sz="4450" b="1" i="0" u="none" strike="noStrike" cap="none" dirty="0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</a:t>
            </a:r>
            <a:r>
              <a:rPr lang="en-US" sz="4450" b="1" i="0" u="none" strike="noStrike" cap="none" dirty="0" err="1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Yakobus</a:t>
            </a:r>
            <a:r>
              <a:rPr lang="en-US" sz="4450" b="1" i="0" u="none" strike="noStrike" cap="none" dirty="0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&amp; </a:t>
            </a:r>
            <a:r>
              <a:rPr lang="en-US" sz="4450" b="1" i="0" u="none" strike="noStrike" cap="none" dirty="0" err="1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Yudas</a:t>
            </a:r>
            <a:r>
              <a:rPr lang="en-US" sz="4450" b="1" i="0" u="none" strike="noStrike" cap="none" dirty="0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</a:t>
            </a:r>
            <a:r>
              <a:rPr lang="en-US" sz="4450" b="1" i="0" u="none" strike="noStrike" cap="none" dirty="0" err="1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Iskariot</a:t>
            </a:r>
            <a:endParaRPr sz="4450" b="0" i="0" u="none" strike="noStrike" cap="none" dirty="0"/>
          </a:p>
        </p:txBody>
      </p:sp>
      <p:sp>
        <p:nvSpPr>
          <p:cNvPr id="430" name="Google Shape;430;p17"/>
          <p:cNvSpPr/>
          <p:nvPr/>
        </p:nvSpPr>
        <p:spPr>
          <a:xfrm>
            <a:off x="793790" y="3169325"/>
            <a:ext cx="2925604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Yudas anak Yakobus</a:t>
            </a:r>
            <a:endParaRPr sz="2200" b="0" i="0" u="none" strike="noStrike" cap="none"/>
          </a:p>
        </p:txBody>
      </p:sp>
      <p:sp>
        <p:nvSpPr>
          <p:cNvPr id="431" name="Google Shape;431;p17"/>
          <p:cNvSpPr/>
          <p:nvPr/>
        </p:nvSpPr>
        <p:spPr>
          <a:xfrm>
            <a:off x="793790" y="3750469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Juga dikenali sebagai Tadeus</a:t>
            </a:r>
            <a:endParaRPr sz="1750" b="0" i="0" u="none" strike="noStrike" cap="none"/>
          </a:p>
        </p:txBody>
      </p:sp>
      <p:sp>
        <p:nvSpPr>
          <p:cNvPr id="432" name="Google Shape;432;p17"/>
          <p:cNvSpPr/>
          <p:nvPr/>
        </p:nvSpPr>
        <p:spPr>
          <a:xfrm>
            <a:off x="793790" y="4192667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Setia hingga akhir pelayanan Yesus</a:t>
            </a:r>
            <a:endParaRPr sz="1750" b="0" i="0" u="none" strike="noStrike" cap="none"/>
          </a:p>
        </p:txBody>
      </p:sp>
      <p:sp>
        <p:nvSpPr>
          <p:cNvPr id="433" name="Google Shape;433;p17"/>
          <p:cNvSpPr/>
          <p:nvPr/>
        </p:nvSpPr>
        <p:spPr>
          <a:xfrm>
            <a:off x="793790" y="4997768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Tetap bersama Yesus dalam masa-masa sukar</a:t>
            </a:r>
            <a:endParaRPr sz="1750" b="0" i="0" u="none" strike="noStrike" cap="none"/>
          </a:p>
        </p:txBody>
      </p:sp>
      <p:sp>
        <p:nvSpPr>
          <p:cNvPr id="434" name="Google Shape;434;p17"/>
          <p:cNvSpPr/>
          <p:nvPr/>
        </p:nvSpPr>
        <p:spPr>
          <a:xfrm>
            <a:off x="5332928" y="316932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Yudas Iskariot</a:t>
            </a:r>
            <a:endParaRPr sz="2200" b="0" i="0" u="none" strike="noStrike" cap="none"/>
          </a:p>
        </p:txBody>
      </p:sp>
      <p:sp>
        <p:nvSpPr>
          <p:cNvPr id="435" name="Google Shape;435;p17"/>
          <p:cNvSpPr/>
          <p:nvPr/>
        </p:nvSpPr>
        <p:spPr>
          <a:xfrm>
            <a:off x="5332928" y="3750469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Bendahari kumpulan rasul</a:t>
            </a:r>
            <a:endParaRPr sz="1750" b="0" i="0" u="none" strike="noStrike" cap="none"/>
          </a:p>
        </p:txBody>
      </p:sp>
      <p:sp>
        <p:nvSpPr>
          <p:cNvPr id="436" name="Google Shape;436;p17"/>
          <p:cNvSpPr/>
          <p:nvPr/>
        </p:nvSpPr>
        <p:spPr>
          <a:xfrm>
            <a:off x="5332928" y="4192667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Mengkhianati Yesus untuk 30 keping perak</a:t>
            </a:r>
            <a:endParaRPr sz="1750" b="0" i="0" u="none" strike="noStrike" cap="none"/>
          </a:p>
        </p:txBody>
      </p:sp>
      <p:sp>
        <p:nvSpPr>
          <p:cNvPr id="437" name="Google Shape;437;p17"/>
          <p:cNvSpPr/>
          <p:nvPr/>
        </p:nvSpPr>
        <p:spPr>
          <a:xfrm>
            <a:off x="5332928" y="4997768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Char char="•"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"Yang kemudian mengkhianati Dia"</a:t>
            </a:r>
            <a:endParaRPr sz="1750" b="0" i="0" u="none" strike="noStrike" cap="none"/>
          </a:p>
        </p:txBody>
      </p:sp>
      <p:sp>
        <p:nvSpPr>
          <p:cNvPr id="438" name="Google Shape;438;p17"/>
          <p:cNvSpPr/>
          <p:nvPr/>
        </p:nvSpPr>
        <p:spPr>
          <a:xfrm>
            <a:off x="9872067" y="316932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Pengajaran</a:t>
            </a:r>
            <a:endParaRPr sz="2200" b="0" i="0" u="none" strike="noStrike" cap="none"/>
          </a:p>
        </p:txBody>
      </p:sp>
      <p:sp>
        <p:nvSpPr>
          <p:cNvPr id="439" name="Google Shape;439;p17"/>
          <p:cNvSpPr/>
          <p:nvPr/>
        </p:nvSpPr>
        <p:spPr>
          <a:xfrm>
            <a:off x="9872067" y="3750469"/>
            <a:ext cx="3978116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Kehadiran Yudas Iskariot mengingatkan bahawa kedekatan dengan Yesus tidak menjamin kesetiaan.</a:t>
            </a:r>
            <a:endParaRPr sz="1750" b="0" i="0" u="none" strike="noStrike" cap="none"/>
          </a:p>
        </p:txBody>
      </p:sp>
      <p:sp>
        <p:nvSpPr>
          <p:cNvPr id="440" name="Google Shape;440;p17"/>
          <p:cNvSpPr/>
          <p:nvPr/>
        </p:nvSpPr>
        <p:spPr>
          <a:xfrm>
            <a:off x="9872075" y="5406148"/>
            <a:ext cx="3978000" cy="14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Pilihan-pilihan kita lebih penting </a:t>
            </a:r>
            <a:r>
              <a:rPr lang="en-US" sz="1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di dalam menyahut </a:t>
            </a: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panggilan </a:t>
            </a:r>
            <a:r>
              <a:rPr lang="en-US" sz="1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Tuhan di setiap satu </a:t>
            </a: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kita.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8"/>
          <p:cNvSpPr/>
          <p:nvPr/>
        </p:nvSpPr>
        <p:spPr>
          <a:xfrm>
            <a:off x="712232" y="560308"/>
            <a:ext cx="9661803" cy="63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000"/>
              <a:buFont typeface="Fraunces ExtraBold"/>
              <a:buNone/>
            </a:pPr>
            <a:r>
              <a:rPr lang="en-US" sz="40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Peta Minda: Kepelbagaian Para Rasul</a:t>
            </a:r>
            <a:endParaRPr sz="4000" b="0" i="0" u="none" strike="noStrike" cap="none"/>
          </a:p>
        </p:txBody>
      </p:sp>
      <p:pic>
        <p:nvPicPr>
          <p:cNvPr id="447" name="Google Shape;447;p1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9944" y="1603296"/>
            <a:ext cx="1307306" cy="1172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1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0484" y="2156103"/>
            <a:ext cx="286107" cy="357664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18"/>
          <p:cNvSpPr/>
          <p:nvPr/>
        </p:nvSpPr>
        <p:spPr>
          <a:xfrm>
            <a:off x="4870728" y="1806773"/>
            <a:ext cx="2696766" cy="318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Fraunces ExtraBold"/>
              <a:buNone/>
            </a:pPr>
            <a:r>
              <a:rPr lang="en-US" sz="20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Kesatuan dalam Misi</a:t>
            </a:r>
            <a:endParaRPr sz="2000" b="0" i="0" u="none" strike="noStrike" cap="none"/>
          </a:p>
        </p:txBody>
      </p:sp>
      <p:sp>
        <p:nvSpPr>
          <p:cNvPr id="450" name="Google Shape;450;p18"/>
          <p:cNvSpPr/>
          <p:nvPr/>
        </p:nvSpPr>
        <p:spPr>
          <a:xfrm>
            <a:off x="4870727" y="2246828"/>
            <a:ext cx="5808645" cy="360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Bersatu </a:t>
            </a:r>
            <a:r>
              <a:rPr lang="en-US" sz="160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dalam</a:t>
            </a:r>
            <a:r>
              <a:rPr lang="en-US" sz="160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60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mengikut</a:t>
            </a:r>
            <a:r>
              <a:rPr lang="en-US" sz="160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dan </a:t>
            </a:r>
            <a:r>
              <a:rPr lang="en-US" sz="160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mewakili</a:t>
            </a:r>
            <a:r>
              <a:rPr lang="en-US" sz="160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60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Yesus</a:t>
            </a:r>
            <a:endParaRPr sz="1600" b="0" i="0" u="none" strike="noStrike" cap="none" dirty="0"/>
          </a:p>
        </p:txBody>
      </p:sp>
      <p:sp>
        <p:nvSpPr>
          <p:cNvPr id="451" name="Google Shape;451;p18"/>
          <p:cNvSpPr/>
          <p:nvPr/>
        </p:nvSpPr>
        <p:spPr>
          <a:xfrm>
            <a:off x="4718090" y="2791658"/>
            <a:ext cx="9149239" cy="11430"/>
          </a:xfrm>
          <a:prstGeom prst="roundRect">
            <a:avLst>
              <a:gd name="adj" fmla="val 1602576"/>
            </a:avLst>
          </a:prstGeom>
          <a:solidFill>
            <a:srgbClr val="CED9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2" name="Google Shape;452;p1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06291" y="2826663"/>
            <a:ext cx="2614732" cy="1172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1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0484" y="3234095"/>
            <a:ext cx="286107" cy="357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18"/>
          <p:cNvSpPr/>
          <p:nvPr/>
        </p:nvSpPr>
        <p:spPr>
          <a:xfrm>
            <a:off x="5524499" y="3030141"/>
            <a:ext cx="4602139" cy="38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Fraunces ExtraBold"/>
              <a:buNone/>
            </a:pPr>
            <a:r>
              <a:rPr lang="en-US" sz="2000" b="1" i="0" u="none" strike="noStrike" cap="none" dirty="0" err="1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Perbezaan</a:t>
            </a:r>
            <a:r>
              <a:rPr lang="en-US" sz="2000" b="1" i="0" u="none" strike="noStrike" cap="none" dirty="0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</a:t>
            </a:r>
            <a:r>
              <a:rPr lang="en-US" sz="2000" b="1" i="0" u="none" strike="noStrike" cap="none" dirty="0" err="1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Personaliti</a:t>
            </a:r>
            <a:endParaRPr sz="2000" b="0" i="0" u="none" strike="noStrike" cap="none" dirty="0"/>
          </a:p>
        </p:txBody>
      </p:sp>
      <p:sp>
        <p:nvSpPr>
          <p:cNvPr id="455" name="Google Shape;455;p18"/>
          <p:cNvSpPr/>
          <p:nvPr/>
        </p:nvSpPr>
        <p:spPr>
          <a:xfrm>
            <a:off x="5524500" y="3470196"/>
            <a:ext cx="4013835" cy="32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Pemimpin, pemikir, peragu, bersemangat</a:t>
            </a:r>
            <a:endParaRPr sz="1600" b="0" i="0" u="none" strike="noStrike" cap="none"/>
          </a:p>
        </p:txBody>
      </p:sp>
      <p:sp>
        <p:nvSpPr>
          <p:cNvPr id="456" name="Google Shape;456;p18"/>
          <p:cNvSpPr/>
          <p:nvPr/>
        </p:nvSpPr>
        <p:spPr>
          <a:xfrm>
            <a:off x="5371862" y="4015026"/>
            <a:ext cx="8495467" cy="11430"/>
          </a:xfrm>
          <a:prstGeom prst="roundRect">
            <a:avLst>
              <a:gd name="adj" fmla="val 1602576"/>
            </a:avLst>
          </a:prstGeom>
          <a:solidFill>
            <a:srgbClr val="CED9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7" name="Google Shape;457;p18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52518" y="4050030"/>
            <a:ext cx="3922157" cy="1172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18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70484" y="4457462"/>
            <a:ext cx="286107" cy="357664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18"/>
          <p:cNvSpPr/>
          <p:nvPr/>
        </p:nvSpPr>
        <p:spPr>
          <a:xfrm>
            <a:off x="6178153" y="4253508"/>
            <a:ext cx="2544008" cy="318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Fraunces ExtraBold"/>
              <a:buNone/>
            </a:pPr>
            <a:r>
              <a:rPr lang="en-US" sz="20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Latar Pendidikan</a:t>
            </a:r>
            <a:endParaRPr sz="2000" b="0" i="0" u="none" strike="noStrike" cap="none"/>
          </a:p>
        </p:txBody>
      </p:sp>
      <p:sp>
        <p:nvSpPr>
          <p:cNvPr id="460" name="Google Shape;460;p18"/>
          <p:cNvSpPr/>
          <p:nvPr/>
        </p:nvSpPr>
        <p:spPr>
          <a:xfrm>
            <a:off x="6178153" y="4693563"/>
            <a:ext cx="4628436" cy="32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Ada yang berpendidikan, ada yang tidak formal</a:t>
            </a:r>
            <a:endParaRPr sz="1600" b="0" i="0" u="none" strike="noStrike" cap="none"/>
          </a:p>
        </p:txBody>
      </p:sp>
      <p:sp>
        <p:nvSpPr>
          <p:cNvPr id="461" name="Google Shape;461;p18"/>
          <p:cNvSpPr/>
          <p:nvPr/>
        </p:nvSpPr>
        <p:spPr>
          <a:xfrm>
            <a:off x="6025515" y="5238393"/>
            <a:ext cx="7841813" cy="11430"/>
          </a:xfrm>
          <a:prstGeom prst="roundRect">
            <a:avLst>
              <a:gd name="adj" fmla="val 1602576"/>
            </a:avLst>
          </a:prstGeom>
          <a:solidFill>
            <a:srgbClr val="CED9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2" name="Google Shape;462;p18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98865" y="5273397"/>
            <a:ext cx="5229463" cy="1172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18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870484" y="5680829"/>
            <a:ext cx="286107" cy="357664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18"/>
          <p:cNvSpPr/>
          <p:nvPr/>
        </p:nvSpPr>
        <p:spPr>
          <a:xfrm>
            <a:off x="6831806" y="5476875"/>
            <a:ext cx="2544008" cy="318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Fraunces ExtraBold"/>
              <a:buNone/>
            </a:pPr>
            <a:r>
              <a:rPr lang="en-US" sz="20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Pekerjaan Berbeza</a:t>
            </a:r>
            <a:endParaRPr sz="2000" b="0" i="0" u="none" strike="noStrike" cap="none"/>
          </a:p>
        </p:txBody>
      </p:sp>
      <p:sp>
        <p:nvSpPr>
          <p:cNvPr id="465" name="Google Shape;465;p18"/>
          <p:cNvSpPr/>
          <p:nvPr/>
        </p:nvSpPr>
        <p:spPr>
          <a:xfrm>
            <a:off x="6831806" y="5916930"/>
            <a:ext cx="4120158" cy="32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Nelayan, pemungut cukai, aktivis, peniaga</a:t>
            </a:r>
            <a:endParaRPr sz="1600" b="0" i="0" u="none" strike="noStrike" cap="none"/>
          </a:p>
        </p:txBody>
      </p:sp>
      <p:sp>
        <p:nvSpPr>
          <p:cNvPr id="466" name="Google Shape;466;p18"/>
          <p:cNvSpPr/>
          <p:nvPr/>
        </p:nvSpPr>
        <p:spPr>
          <a:xfrm>
            <a:off x="6679168" y="6461760"/>
            <a:ext cx="7188160" cy="11430"/>
          </a:xfrm>
          <a:prstGeom prst="roundRect">
            <a:avLst>
              <a:gd name="adj" fmla="val 1602576"/>
            </a:avLst>
          </a:prstGeom>
          <a:solidFill>
            <a:srgbClr val="CED9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7" name="Google Shape;467;p18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45212" y="6496764"/>
            <a:ext cx="6536888" cy="1172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18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870484" y="6904196"/>
            <a:ext cx="286107" cy="357664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18"/>
          <p:cNvSpPr/>
          <p:nvPr/>
        </p:nvSpPr>
        <p:spPr>
          <a:xfrm>
            <a:off x="7485578" y="6700242"/>
            <a:ext cx="2758083" cy="318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000"/>
              <a:buFont typeface="Fraunces ExtraBold"/>
              <a:buNone/>
            </a:pPr>
            <a:r>
              <a:rPr lang="en-US" sz="20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Status Sosial Berbeza</a:t>
            </a:r>
            <a:endParaRPr sz="2000" b="0" i="0" u="none" strike="noStrike" cap="none"/>
          </a:p>
        </p:txBody>
      </p:sp>
      <p:sp>
        <p:nvSpPr>
          <p:cNvPr id="470" name="Google Shape;470;p18"/>
          <p:cNvSpPr/>
          <p:nvPr/>
        </p:nvSpPr>
        <p:spPr>
          <a:xfrm>
            <a:off x="7485578" y="7140297"/>
            <a:ext cx="3259812" cy="32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600"/>
              <a:buFont typeface="Nobile"/>
              <a:buNone/>
            </a:pPr>
            <a:r>
              <a:rPr lang="en-US" sz="16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Dari berbagai lapisan masyarakat</a:t>
            </a:r>
            <a:endParaRPr sz="1600" b="0" i="0" u="none" strike="noStrike" cap="non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9"/>
          <p:cNvSpPr/>
          <p:nvPr/>
        </p:nvSpPr>
        <p:spPr>
          <a:xfrm>
            <a:off x="793790" y="1278374"/>
            <a:ext cx="9796224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Pelajaran dari Pemilihan Rasul (1)</a:t>
            </a:r>
            <a:endParaRPr sz="4450" b="0" i="0" u="none" strike="noStrike" cap="none"/>
          </a:p>
        </p:txBody>
      </p:sp>
      <p:sp>
        <p:nvSpPr>
          <p:cNvPr id="477" name="Google Shape;477;p19"/>
          <p:cNvSpPr/>
          <p:nvPr/>
        </p:nvSpPr>
        <p:spPr>
          <a:xfrm>
            <a:off x="793790" y="2440781"/>
            <a:ext cx="2173724" cy="1306949"/>
          </a:xfrm>
          <a:prstGeom prst="roundRect">
            <a:avLst>
              <a:gd name="adj" fmla="val 15620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8" name="Google Shape;478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1167" y="2894886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19"/>
          <p:cNvSpPr/>
          <p:nvPr/>
        </p:nvSpPr>
        <p:spPr>
          <a:xfrm>
            <a:off x="3194328" y="266759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Keutamaan Doa</a:t>
            </a:r>
            <a:endParaRPr sz="2200" b="0" i="0" u="none" strike="noStrike" cap="none"/>
          </a:p>
        </p:txBody>
      </p:sp>
      <p:sp>
        <p:nvSpPr>
          <p:cNvPr id="480" name="Google Shape;480;p19"/>
          <p:cNvSpPr/>
          <p:nvPr/>
        </p:nvSpPr>
        <p:spPr>
          <a:xfrm>
            <a:off x="3194328" y="3158014"/>
            <a:ext cx="584168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Yesus mendahulukan doa sebelum keputusan penting</a:t>
            </a:r>
            <a:endParaRPr sz="1750" b="0" i="0" u="none" strike="noStrike" cap="none"/>
          </a:p>
        </p:txBody>
      </p:sp>
      <p:sp>
        <p:nvSpPr>
          <p:cNvPr id="481" name="Google Shape;481;p19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name="adj" fmla="val 1339536"/>
            </a:avLst>
          </a:prstGeom>
          <a:solidFill>
            <a:srgbClr val="CED9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19"/>
          <p:cNvSpPr/>
          <p:nvPr/>
        </p:nvSpPr>
        <p:spPr>
          <a:xfrm>
            <a:off x="793790" y="3861078"/>
            <a:ext cx="4347567" cy="1306949"/>
          </a:xfrm>
          <a:prstGeom prst="roundRect">
            <a:avLst>
              <a:gd name="adj" fmla="val 15620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3" name="Google Shape;483;p1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8089" y="4315182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19"/>
          <p:cNvSpPr/>
          <p:nvPr/>
        </p:nvSpPr>
        <p:spPr>
          <a:xfrm>
            <a:off x="5368171" y="408789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Kriteria Ilahi</a:t>
            </a:r>
            <a:endParaRPr sz="2200" b="0" i="0" u="none" strike="noStrike" cap="none"/>
          </a:p>
        </p:txBody>
      </p:sp>
      <p:sp>
        <p:nvSpPr>
          <p:cNvPr id="485" name="Google Shape;485;p19"/>
          <p:cNvSpPr/>
          <p:nvPr/>
        </p:nvSpPr>
        <p:spPr>
          <a:xfrm>
            <a:off x="5368171" y="4578310"/>
            <a:ext cx="697325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Pemilihan berdasarkan kehendak Tuhan, bukan standar duniawi</a:t>
            </a:r>
            <a:endParaRPr sz="1750" b="0" i="0" u="none" strike="noStrike" cap="none"/>
          </a:p>
        </p:txBody>
      </p:sp>
      <p:sp>
        <p:nvSpPr>
          <p:cNvPr id="486" name="Google Shape;486;p19"/>
          <p:cNvSpPr/>
          <p:nvPr/>
        </p:nvSpPr>
        <p:spPr>
          <a:xfrm>
            <a:off x="5254704" y="5152787"/>
            <a:ext cx="8468558" cy="15240"/>
          </a:xfrm>
          <a:prstGeom prst="roundRect">
            <a:avLst>
              <a:gd name="adj" fmla="val 1339536"/>
            </a:avLst>
          </a:prstGeom>
          <a:solidFill>
            <a:srgbClr val="CED9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19"/>
          <p:cNvSpPr/>
          <p:nvPr/>
        </p:nvSpPr>
        <p:spPr>
          <a:xfrm>
            <a:off x="793790" y="5281374"/>
            <a:ext cx="6521410" cy="1669852"/>
          </a:xfrm>
          <a:prstGeom prst="roundRect">
            <a:avLst>
              <a:gd name="adj" fmla="val 1222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8" name="Google Shape;488;p1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5011" y="5916930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19"/>
          <p:cNvSpPr/>
          <p:nvPr/>
        </p:nvSpPr>
        <p:spPr>
          <a:xfrm>
            <a:off x="7542014" y="5508188"/>
            <a:ext cx="3446502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Kekuatan Kepelbagaian</a:t>
            </a:r>
            <a:endParaRPr sz="2200" b="0" i="0" u="none" strike="noStrike" cap="none"/>
          </a:p>
        </p:txBody>
      </p:sp>
      <p:sp>
        <p:nvSpPr>
          <p:cNvPr id="490" name="Google Shape;490;p19"/>
          <p:cNvSpPr/>
          <p:nvPr/>
        </p:nvSpPr>
        <p:spPr>
          <a:xfrm>
            <a:off x="7542014" y="5998607"/>
            <a:ext cx="606778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Tim yang efektif terdiri dari orang dengan bakat berbeza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20"/>
          <p:cNvSpPr/>
          <p:nvPr/>
        </p:nvSpPr>
        <p:spPr>
          <a:xfrm>
            <a:off x="6122194" y="638889"/>
            <a:ext cx="7872413" cy="1135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3550"/>
              <a:buFont typeface="Fraunces ExtraBold"/>
              <a:buNone/>
            </a:pPr>
            <a:r>
              <a:rPr lang="en-US" sz="35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Peta Minda: Mengapa Yesus Memilih 12 Rasul?</a:t>
            </a:r>
            <a:endParaRPr sz="3550" b="0" i="0" u="none" strike="noStrike" cap="none"/>
          </a:p>
        </p:txBody>
      </p:sp>
      <p:pic>
        <p:nvPicPr>
          <p:cNvPr id="498" name="Google Shape;498;p2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22194" y="2046446"/>
            <a:ext cx="454104" cy="454104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20"/>
          <p:cNvSpPr/>
          <p:nvPr/>
        </p:nvSpPr>
        <p:spPr>
          <a:xfrm>
            <a:off x="6122194" y="2682121"/>
            <a:ext cx="2270641" cy="283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Fraunces ExtraBold"/>
              <a:buNone/>
            </a:pPr>
            <a:r>
              <a:rPr lang="en-US" sz="17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Penerusan Misi</a:t>
            </a:r>
            <a:endParaRPr sz="1750" b="0" i="0" u="none" strike="noStrike" cap="none"/>
          </a:p>
        </p:txBody>
      </p:sp>
      <p:sp>
        <p:nvSpPr>
          <p:cNvPr id="500" name="Google Shape;500;p20"/>
          <p:cNvSpPr/>
          <p:nvPr/>
        </p:nvSpPr>
        <p:spPr>
          <a:xfrm>
            <a:off x="6122200" y="3074800"/>
            <a:ext cx="24729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lang="en-US" sz="14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Meneruskan </a:t>
            </a:r>
            <a:r>
              <a:rPr lang="en-US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misi yang dimulakan oleh </a:t>
            </a:r>
            <a:r>
              <a:rPr lang="en-US" sz="14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Yesus selepas Dia kembali ke syurga.</a:t>
            </a:r>
            <a:endParaRPr sz="1400" b="0" i="0" u="none" strike="noStrike" cap="none"/>
          </a:p>
        </p:txBody>
      </p:sp>
      <p:sp>
        <p:nvSpPr>
          <p:cNvPr id="501" name="Google Shape;501;p20"/>
          <p:cNvSpPr/>
          <p:nvPr/>
        </p:nvSpPr>
        <p:spPr>
          <a:xfrm>
            <a:off x="6122194" y="4436626"/>
            <a:ext cx="24726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lang="en-US" sz="14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Melaksanakan Amanat Agung untuk menjadikan semua bangsa murid.</a:t>
            </a:r>
            <a:endParaRPr sz="1400" b="0" i="0" u="none" strike="noStrike" cap="none"/>
          </a:p>
        </p:txBody>
      </p:sp>
      <p:pic>
        <p:nvPicPr>
          <p:cNvPr id="502" name="Google Shape;502;p2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21936" y="2046446"/>
            <a:ext cx="454104" cy="454104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20"/>
          <p:cNvSpPr/>
          <p:nvPr/>
        </p:nvSpPr>
        <p:spPr>
          <a:xfrm>
            <a:off x="8821936" y="2682121"/>
            <a:ext cx="2270641" cy="283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Fraunces ExtraBold"/>
              <a:buNone/>
            </a:pPr>
            <a:r>
              <a:rPr lang="en-US" sz="17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Simbol Israel Baru</a:t>
            </a:r>
            <a:endParaRPr sz="1750" b="0" i="0" u="none" strike="noStrike" cap="none"/>
          </a:p>
        </p:txBody>
      </p:sp>
      <p:sp>
        <p:nvSpPr>
          <p:cNvPr id="504" name="Google Shape;504;p20"/>
          <p:cNvSpPr/>
          <p:nvPr/>
        </p:nvSpPr>
        <p:spPr>
          <a:xfrm>
            <a:off x="8821936" y="3074789"/>
            <a:ext cx="2472809" cy="581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lang="en-US" sz="14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12 rasul mewakili 12 suku Israel.</a:t>
            </a:r>
            <a:endParaRPr sz="1400" b="0" i="0" u="none" strike="noStrike" cap="none"/>
          </a:p>
        </p:txBody>
      </p:sp>
      <p:sp>
        <p:nvSpPr>
          <p:cNvPr id="505" name="Google Shape;505;p20"/>
          <p:cNvSpPr/>
          <p:nvPr/>
        </p:nvSpPr>
        <p:spPr>
          <a:xfrm>
            <a:off x="8821936" y="3764994"/>
            <a:ext cx="2472809" cy="581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lang="en-US" sz="14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Menandakan permulaan umat Allah yang baru.</a:t>
            </a:r>
            <a:endParaRPr sz="1400" b="0" i="0" u="none" strike="noStrike" cap="none"/>
          </a:p>
        </p:txBody>
      </p:sp>
      <p:pic>
        <p:nvPicPr>
          <p:cNvPr id="506" name="Google Shape;506;p20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21797" y="2046446"/>
            <a:ext cx="454104" cy="454104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20"/>
          <p:cNvSpPr/>
          <p:nvPr/>
        </p:nvSpPr>
        <p:spPr>
          <a:xfrm>
            <a:off x="11521797" y="2682121"/>
            <a:ext cx="2270641" cy="283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Fraunces ExtraBold"/>
              <a:buNone/>
            </a:pPr>
            <a:r>
              <a:rPr lang="en-US" sz="17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Saksi Terpercaya</a:t>
            </a:r>
            <a:endParaRPr sz="1750" b="0" i="0" u="none" strike="noStrike" cap="none"/>
          </a:p>
        </p:txBody>
      </p:sp>
      <p:sp>
        <p:nvSpPr>
          <p:cNvPr id="508" name="Google Shape;508;p20"/>
          <p:cNvSpPr/>
          <p:nvPr/>
        </p:nvSpPr>
        <p:spPr>
          <a:xfrm>
            <a:off x="11521797" y="3074789"/>
            <a:ext cx="2472809" cy="871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lang="en-US" sz="14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Menyaksikan mukjizat, ajaran, kematian dan kebangkitan Yesus.</a:t>
            </a:r>
            <a:endParaRPr sz="1400" b="0" i="0" u="none" strike="noStrike" cap="none"/>
          </a:p>
        </p:txBody>
      </p:sp>
      <p:sp>
        <p:nvSpPr>
          <p:cNvPr id="509" name="Google Shape;509;p20"/>
          <p:cNvSpPr/>
          <p:nvPr/>
        </p:nvSpPr>
        <p:spPr>
          <a:xfrm>
            <a:off x="11521797" y="4055626"/>
            <a:ext cx="2472809" cy="581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lang="en-US" sz="14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Memberi kesaksian sahih tentang Kristus yang hidup.</a:t>
            </a:r>
            <a:endParaRPr sz="1400" b="0" i="0" u="none" strike="noStrike" cap="none"/>
          </a:p>
        </p:txBody>
      </p:sp>
      <p:pic>
        <p:nvPicPr>
          <p:cNvPr id="510" name="Google Shape;510;p20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22194" y="5671780"/>
            <a:ext cx="454104" cy="454104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20"/>
          <p:cNvSpPr/>
          <p:nvPr/>
        </p:nvSpPr>
        <p:spPr>
          <a:xfrm>
            <a:off x="6122194" y="6231255"/>
            <a:ext cx="22707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Fraunces ExtraBold"/>
              <a:buNone/>
            </a:pPr>
            <a:r>
              <a:rPr lang="en-US" sz="17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Penyebaran Global</a:t>
            </a:r>
            <a:endParaRPr sz="1750" b="0" i="0" u="none" strike="noStrike" cap="none"/>
          </a:p>
        </p:txBody>
      </p:sp>
      <p:sp>
        <p:nvSpPr>
          <p:cNvPr id="512" name="Google Shape;512;p20"/>
          <p:cNvSpPr/>
          <p:nvPr/>
        </p:nvSpPr>
        <p:spPr>
          <a:xfrm>
            <a:off x="6122194" y="6623923"/>
            <a:ext cx="2472600" cy="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lang="en-US" sz="14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Membawa Injil ke seluruh dunia yang diketahui.</a:t>
            </a:r>
            <a:endParaRPr sz="1400" b="0" i="0" u="none" strike="noStrike" cap="none"/>
          </a:p>
        </p:txBody>
      </p:sp>
      <p:sp>
        <p:nvSpPr>
          <p:cNvPr id="513" name="Google Shape;513;p20"/>
          <p:cNvSpPr/>
          <p:nvPr/>
        </p:nvSpPr>
        <p:spPr>
          <a:xfrm>
            <a:off x="6122194" y="7314128"/>
            <a:ext cx="2472600" cy="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400"/>
              <a:buFont typeface="Nobile"/>
              <a:buNone/>
            </a:pPr>
            <a:r>
              <a:rPr lang="en-US" sz="14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Memulakan gerakan pengikut Kristus sedunia.</a:t>
            </a:r>
            <a:endParaRPr sz="1400" b="0" i="0" u="none" strike="noStrike" cap="non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21"/>
          <p:cNvSpPr/>
          <p:nvPr/>
        </p:nvSpPr>
        <p:spPr>
          <a:xfrm>
            <a:off x="6156007" y="680799"/>
            <a:ext cx="7804785" cy="119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333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3750"/>
              <a:buFont typeface="Fraunces ExtraBold"/>
              <a:buNone/>
            </a:pPr>
            <a:r>
              <a:rPr lang="en-US" sz="37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Pelajaran dari Pemilihan Rasul (2)</a:t>
            </a:r>
            <a:endParaRPr sz="3750" b="0" i="0" u="none" strike="noStrike" cap="none"/>
          </a:p>
        </p:txBody>
      </p:sp>
      <p:sp>
        <p:nvSpPr>
          <p:cNvPr id="521" name="Google Shape;521;p21"/>
          <p:cNvSpPr/>
          <p:nvPr/>
        </p:nvSpPr>
        <p:spPr>
          <a:xfrm>
            <a:off x="6156007" y="2258973"/>
            <a:ext cx="3758922" cy="63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4950"/>
              <a:buFont typeface="Fraunces ExtraBold"/>
              <a:buNone/>
            </a:pPr>
            <a:r>
              <a:rPr lang="en-US" sz="49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12</a:t>
            </a:r>
            <a:endParaRPr sz="4950" b="0" i="0" u="none" strike="noStrike" cap="none"/>
          </a:p>
        </p:txBody>
      </p:sp>
      <p:sp>
        <p:nvSpPr>
          <p:cNvPr id="522" name="Google Shape;522;p21"/>
          <p:cNvSpPr/>
          <p:nvPr/>
        </p:nvSpPr>
        <p:spPr>
          <a:xfrm>
            <a:off x="6839664" y="3129439"/>
            <a:ext cx="2391608" cy="2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50"/>
              <a:buFont typeface="Fraunces ExtraBold"/>
              <a:buNone/>
            </a:pPr>
            <a:r>
              <a:rPr lang="en-US" sz="18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Orang Biasa</a:t>
            </a:r>
            <a:endParaRPr sz="1850" b="0" i="0" u="none" strike="noStrike" cap="none"/>
          </a:p>
        </p:txBody>
      </p:sp>
      <p:sp>
        <p:nvSpPr>
          <p:cNvPr id="523" name="Google Shape;523;p21"/>
          <p:cNvSpPr/>
          <p:nvPr/>
        </p:nvSpPr>
        <p:spPr>
          <a:xfrm>
            <a:off x="6156007" y="3543181"/>
            <a:ext cx="3758922" cy="61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Tuhan menggunakan orang biasa untuk tujuan luar biasa</a:t>
            </a:r>
            <a:endParaRPr sz="1500" b="0" i="0" u="none" strike="noStrike" cap="none"/>
          </a:p>
        </p:txBody>
      </p:sp>
      <p:sp>
        <p:nvSpPr>
          <p:cNvPr id="524" name="Google Shape;524;p21"/>
          <p:cNvSpPr/>
          <p:nvPr/>
        </p:nvSpPr>
        <p:spPr>
          <a:xfrm>
            <a:off x="10201870" y="2258973"/>
            <a:ext cx="3758922" cy="63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4950"/>
              <a:buFont typeface="Fraunces ExtraBold"/>
              <a:buNone/>
            </a:pPr>
            <a:r>
              <a:rPr lang="en-US" sz="49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1</a:t>
            </a:r>
            <a:endParaRPr sz="4950" b="0" i="0" u="none" strike="noStrike" cap="none"/>
          </a:p>
        </p:txBody>
      </p:sp>
      <p:sp>
        <p:nvSpPr>
          <p:cNvPr id="525" name="Google Shape;525;p21"/>
          <p:cNvSpPr/>
          <p:nvPr/>
        </p:nvSpPr>
        <p:spPr>
          <a:xfrm>
            <a:off x="10885527" y="3129439"/>
            <a:ext cx="2391608" cy="2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50"/>
              <a:buFont typeface="Fraunces ExtraBold"/>
              <a:buNone/>
            </a:pPr>
            <a:r>
              <a:rPr lang="en-US" sz="18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Kegagalan</a:t>
            </a:r>
            <a:endParaRPr sz="1850" b="0" i="0" u="none" strike="noStrike" cap="none"/>
          </a:p>
        </p:txBody>
      </p:sp>
      <p:sp>
        <p:nvSpPr>
          <p:cNvPr id="526" name="Google Shape;526;p21"/>
          <p:cNvSpPr/>
          <p:nvPr/>
        </p:nvSpPr>
        <p:spPr>
          <a:xfrm>
            <a:off x="10201870" y="3543181"/>
            <a:ext cx="3758922" cy="61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Pengkhianatan Yudas tidak menghalang rancangan Allah</a:t>
            </a:r>
            <a:endParaRPr sz="1500" b="0" i="0" u="none" strike="noStrike" cap="none"/>
          </a:p>
        </p:txBody>
      </p:sp>
      <p:sp>
        <p:nvSpPr>
          <p:cNvPr id="527" name="Google Shape;527;p21"/>
          <p:cNvSpPr/>
          <p:nvPr/>
        </p:nvSpPr>
        <p:spPr>
          <a:xfrm>
            <a:off x="8178879" y="4824889"/>
            <a:ext cx="3758922" cy="63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4950"/>
              <a:buFont typeface="Fraunces ExtraBold"/>
              <a:buNone/>
            </a:pPr>
            <a:r>
              <a:rPr lang="en-US" sz="49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3</a:t>
            </a:r>
            <a:endParaRPr sz="4950" b="0" i="0" u="none" strike="noStrike" cap="none"/>
          </a:p>
        </p:txBody>
      </p:sp>
      <p:sp>
        <p:nvSpPr>
          <p:cNvPr id="528" name="Google Shape;528;p21"/>
          <p:cNvSpPr/>
          <p:nvPr/>
        </p:nvSpPr>
        <p:spPr>
          <a:xfrm>
            <a:off x="8862536" y="5695355"/>
            <a:ext cx="2391608" cy="2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850"/>
              <a:buFont typeface="Fraunces ExtraBold"/>
              <a:buNone/>
            </a:pPr>
            <a:r>
              <a:rPr lang="en-US" sz="18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Tahun</a:t>
            </a:r>
            <a:endParaRPr sz="1850" b="0" i="0" u="none" strike="noStrike" cap="none"/>
          </a:p>
        </p:txBody>
      </p:sp>
      <p:sp>
        <p:nvSpPr>
          <p:cNvPr id="529" name="Google Shape;529;p21"/>
          <p:cNvSpPr/>
          <p:nvPr/>
        </p:nvSpPr>
        <p:spPr>
          <a:xfrm>
            <a:off x="8178879" y="6109097"/>
            <a:ext cx="3758922" cy="61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Masa Yesus untuk melatih dan membangunkan para pemimpin</a:t>
            </a:r>
            <a:endParaRPr sz="1500" b="0" i="0" u="none" strike="noStrike" cap="none"/>
          </a:p>
        </p:txBody>
      </p:sp>
      <p:sp>
        <p:nvSpPr>
          <p:cNvPr id="530" name="Google Shape;530;p21"/>
          <p:cNvSpPr/>
          <p:nvPr/>
        </p:nvSpPr>
        <p:spPr>
          <a:xfrm>
            <a:off x="6156007" y="6936462"/>
            <a:ext cx="7804785" cy="61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Pemilihan rasul menunjukkan bahawa Tuhan lebih mementingkan watak dan kesediaan daripada kemahiran atau status. Ini memberi harapan kepada kita semua.</a:t>
            </a:r>
            <a:endParaRPr sz="1500" b="0" i="0" u="none" strike="noStrike" cap="non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22"/>
          <p:cNvSpPr/>
          <p:nvPr/>
        </p:nvSpPr>
        <p:spPr>
          <a:xfrm>
            <a:off x="6162199" y="593884"/>
            <a:ext cx="7596902" cy="603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3800"/>
              <a:buFont typeface="Fraunces ExtraBold"/>
              <a:buNone/>
            </a:pPr>
            <a:r>
              <a:rPr lang="en-US" sz="38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Aplikasi untuk Kehidupan Kita</a:t>
            </a:r>
            <a:endParaRPr sz="3800" b="0" i="0" u="none" strike="noStrike" cap="none"/>
          </a:p>
        </p:txBody>
      </p:sp>
      <p:pic>
        <p:nvPicPr>
          <p:cNvPr id="538" name="Google Shape;538;p2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2199" y="1486853"/>
            <a:ext cx="965478" cy="1537216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22"/>
          <p:cNvSpPr/>
          <p:nvPr/>
        </p:nvSpPr>
        <p:spPr>
          <a:xfrm>
            <a:off x="7417216" y="1679850"/>
            <a:ext cx="41922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00"/>
              <a:buFont typeface="Fraunces ExtraBold"/>
              <a:buNone/>
            </a:pPr>
            <a:r>
              <a:rPr lang="en-US" sz="19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Mencari Bimbingan</a:t>
            </a:r>
            <a:endParaRPr sz="1900" b="0" i="0" u="none" strike="noStrike" cap="none"/>
          </a:p>
        </p:txBody>
      </p:sp>
      <p:sp>
        <p:nvSpPr>
          <p:cNvPr id="540" name="Google Shape;540;p22"/>
          <p:cNvSpPr/>
          <p:nvPr/>
        </p:nvSpPr>
        <p:spPr>
          <a:xfrm>
            <a:off x="7417237" y="2097286"/>
            <a:ext cx="6537365" cy="30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Berdoa sebelum membuat keputusan penting dalam hidup.</a:t>
            </a:r>
            <a:endParaRPr sz="1500" b="0" i="0" u="none" strike="noStrike" cap="none"/>
          </a:p>
        </p:txBody>
      </p:sp>
      <p:sp>
        <p:nvSpPr>
          <p:cNvPr id="541" name="Google Shape;541;p22"/>
          <p:cNvSpPr/>
          <p:nvPr/>
        </p:nvSpPr>
        <p:spPr>
          <a:xfrm>
            <a:off x="7417237" y="2522101"/>
            <a:ext cx="6537365" cy="30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Menyerahkan pilihan kita kepada kehendak Tuhan.</a:t>
            </a:r>
            <a:endParaRPr sz="1500" b="0" i="0" u="none" strike="noStrike" cap="none"/>
          </a:p>
        </p:txBody>
      </p:sp>
      <p:pic>
        <p:nvPicPr>
          <p:cNvPr id="542" name="Google Shape;542;p2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2199" y="3024068"/>
            <a:ext cx="965478" cy="1537216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22"/>
          <p:cNvSpPr/>
          <p:nvPr/>
        </p:nvSpPr>
        <p:spPr>
          <a:xfrm>
            <a:off x="7417227" y="3217075"/>
            <a:ext cx="67383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00"/>
              <a:buFont typeface="Fraunces ExtraBold"/>
              <a:buNone/>
            </a:pPr>
            <a:r>
              <a:rPr lang="en-US" sz="19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Menghargai Kepelbagaian &amp; Keunikan</a:t>
            </a:r>
            <a:endParaRPr sz="1900" b="0" i="0" u="none" strike="noStrike" cap="none"/>
          </a:p>
        </p:txBody>
      </p:sp>
      <p:sp>
        <p:nvSpPr>
          <p:cNvPr id="544" name="Google Shape;544;p22"/>
          <p:cNvSpPr/>
          <p:nvPr/>
        </p:nvSpPr>
        <p:spPr>
          <a:xfrm>
            <a:off x="7417237" y="3634502"/>
            <a:ext cx="6537365" cy="30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Mengakui nilai setiap orang dalam komuniti iman.</a:t>
            </a:r>
            <a:endParaRPr sz="1500" b="0" i="0" u="none" strike="noStrike" cap="none"/>
          </a:p>
        </p:txBody>
      </p:sp>
      <p:sp>
        <p:nvSpPr>
          <p:cNvPr id="545" name="Google Shape;545;p22"/>
          <p:cNvSpPr/>
          <p:nvPr/>
        </p:nvSpPr>
        <p:spPr>
          <a:xfrm>
            <a:off x="7417237" y="4059317"/>
            <a:ext cx="6537365" cy="30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Bekerjasama dengan orang yang berbeza dari kita.</a:t>
            </a:r>
            <a:endParaRPr sz="1500" b="0" i="0" u="none" strike="noStrike" cap="none"/>
          </a:p>
        </p:txBody>
      </p:sp>
      <p:pic>
        <p:nvPicPr>
          <p:cNvPr id="546" name="Google Shape;546;p2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62199" y="4561284"/>
            <a:ext cx="965478" cy="1537216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22"/>
          <p:cNvSpPr/>
          <p:nvPr/>
        </p:nvSpPr>
        <p:spPr>
          <a:xfrm>
            <a:off x="7417209" y="4754275"/>
            <a:ext cx="54864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00"/>
              <a:buFont typeface="Fraunces ExtraBold"/>
              <a:buNone/>
            </a:pPr>
            <a:r>
              <a:rPr lang="en-US" sz="19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Bersedia untuk </a:t>
            </a:r>
            <a:r>
              <a:rPr lang="en-US" sz="1900" b="1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</a:t>
            </a:r>
            <a:r>
              <a:rPr lang="en-US" sz="19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iutus</a:t>
            </a:r>
            <a:endParaRPr sz="1900" b="0" i="0" u="none" strike="noStrike" cap="none"/>
          </a:p>
        </p:txBody>
      </p:sp>
      <p:sp>
        <p:nvSpPr>
          <p:cNvPr id="548" name="Google Shape;548;p22"/>
          <p:cNvSpPr/>
          <p:nvPr/>
        </p:nvSpPr>
        <p:spPr>
          <a:xfrm>
            <a:off x="7417237" y="5171718"/>
            <a:ext cx="6537365" cy="30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Mengenali bahawa kita juga dipanggil dan diutus.</a:t>
            </a:r>
            <a:endParaRPr sz="1500" b="0" i="0" u="none" strike="noStrike" cap="none"/>
          </a:p>
        </p:txBody>
      </p:sp>
      <p:sp>
        <p:nvSpPr>
          <p:cNvPr id="549" name="Google Shape;549;p22"/>
          <p:cNvSpPr/>
          <p:nvPr/>
        </p:nvSpPr>
        <p:spPr>
          <a:xfrm>
            <a:off x="7417237" y="5596533"/>
            <a:ext cx="6537365" cy="30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Melayani di mana sahaja Tuhan menempatkan kita.</a:t>
            </a:r>
            <a:endParaRPr sz="1500" b="0" i="0" u="none" strike="noStrike" cap="none"/>
          </a:p>
        </p:txBody>
      </p:sp>
      <p:pic>
        <p:nvPicPr>
          <p:cNvPr id="550" name="Google Shape;550;p2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62199" y="6098500"/>
            <a:ext cx="965478" cy="1537216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22"/>
          <p:cNvSpPr/>
          <p:nvPr/>
        </p:nvSpPr>
        <p:spPr>
          <a:xfrm>
            <a:off x="7417208" y="6291500"/>
            <a:ext cx="57531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00"/>
              <a:buFont typeface="Fraunces ExtraBold"/>
              <a:buNone/>
            </a:pPr>
            <a:r>
              <a:rPr lang="en-US" sz="1900" b="1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Membina kelompok</a:t>
            </a:r>
            <a:endParaRPr sz="1900" b="0" i="0" u="none" strike="noStrike" cap="none"/>
          </a:p>
        </p:txBody>
      </p:sp>
      <p:sp>
        <p:nvSpPr>
          <p:cNvPr id="552" name="Google Shape;552;p22"/>
          <p:cNvSpPr/>
          <p:nvPr/>
        </p:nvSpPr>
        <p:spPr>
          <a:xfrm>
            <a:off x="7417237" y="6708934"/>
            <a:ext cx="6537365" cy="30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Melibatkan orang lain dalam kerja pelayanan.</a:t>
            </a:r>
            <a:endParaRPr sz="1500" b="0" i="0" u="none" strike="noStrike" cap="none"/>
          </a:p>
        </p:txBody>
      </p:sp>
      <p:sp>
        <p:nvSpPr>
          <p:cNvPr id="553" name="Google Shape;553;p22"/>
          <p:cNvSpPr/>
          <p:nvPr/>
        </p:nvSpPr>
        <p:spPr>
          <a:xfrm>
            <a:off x="7417237" y="7133749"/>
            <a:ext cx="6537365" cy="30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00"/>
              <a:buFont typeface="Nobile"/>
              <a:buNone/>
            </a:pPr>
            <a:r>
              <a:rPr lang="en-US" sz="150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Mengembangkan pemimpin masa depan seperti Yesus.</a:t>
            </a:r>
            <a:endParaRPr sz="1500" b="0" i="0" u="none" strike="noStrike" cap="non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3"/>
          <p:cNvSpPr/>
          <p:nvPr/>
        </p:nvSpPr>
        <p:spPr>
          <a:xfrm>
            <a:off x="698540" y="560427"/>
            <a:ext cx="12477155" cy="62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3900"/>
              <a:buFont typeface="Fraunces ExtraBold"/>
              <a:buNone/>
            </a:pPr>
            <a:r>
              <a:rPr lang="en-US" sz="390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Peta Minda: Bagaimana Menjadi "Diutus" Hari Ini</a:t>
            </a:r>
            <a:endParaRPr sz="3900" b="0" i="0" u="none" strike="noStrike" cap="none"/>
          </a:p>
        </p:txBody>
      </p:sp>
      <p:sp>
        <p:nvSpPr>
          <p:cNvPr id="560" name="Google Shape;560;p23"/>
          <p:cNvSpPr/>
          <p:nvPr/>
        </p:nvSpPr>
        <p:spPr>
          <a:xfrm>
            <a:off x="2668072" y="2115383"/>
            <a:ext cx="2495193" cy="31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50"/>
              <a:buFont typeface="Fraunces ExtraBold"/>
              <a:buNone/>
            </a:pPr>
            <a:r>
              <a:rPr lang="en-US" sz="19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Di Sekolah</a:t>
            </a:r>
            <a:endParaRPr sz="1950" b="0" i="0" u="none" strike="noStrike" cap="none"/>
          </a:p>
        </p:txBody>
      </p:sp>
      <p:sp>
        <p:nvSpPr>
          <p:cNvPr id="561" name="Google Shape;561;p23"/>
          <p:cNvSpPr/>
          <p:nvPr/>
        </p:nvSpPr>
        <p:spPr>
          <a:xfrm>
            <a:off x="698540" y="2546985"/>
            <a:ext cx="4464725" cy="63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50"/>
              <a:buFont typeface="Nobile"/>
              <a:buNone/>
            </a:pPr>
            <a:r>
              <a:rPr lang="en-US" sz="15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Menjadi contoh teladan dalam perkataan dan perbuatan</a:t>
            </a:r>
            <a:endParaRPr sz="1550" b="0" i="0" u="none" strike="noStrike" cap="none"/>
          </a:p>
        </p:txBody>
      </p:sp>
      <p:sp>
        <p:nvSpPr>
          <p:cNvPr id="562" name="Google Shape;562;p23"/>
          <p:cNvSpPr/>
          <p:nvPr/>
        </p:nvSpPr>
        <p:spPr>
          <a:xfrm>
            <a:off x="698540" y="3305532"/>
            <a:ext cx="4464725" cy="63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50"/>
              <a:buFont typeface="Nobile"/>
              <a:buNone/>
            </a:pPr>
            <a:r>
              <a:rPr lang="en-US" sz="15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Menunjukkan kasih dan kebaikan kepada semua orang</a:t>
            </a:r>
            <a:endParaRPr sz="1550" b="0" i="0" u="none" strike="noStrike" cap="none"/>
          </a:p>
        </p:txBody>
      </p:sp>
      <p:pic>
        <p:nvPicPr>
          <p:cNvPr id="563" name="Google Shape;563;p2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2588" y="2773561"/>
            <a:ext cx="3705225" cy="37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23"/>
          <p:cNvSpPr/>
          <p:nvPr/>
        </p:nvSpPr>
        <p:spPr>
          <a:xfrm>
            <a:off x="5623024" y="3328571"/>
            <a:ext cx="498991" cy="498991"/>
          </a:xfrm>
          <a:prstGeom prst="roundRect">
            <a:avLst>
              <a:gd name="adj" fmla="val 183066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5" name="Google Shape;565;p2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0184" y="3437751"/>
            <a:ext cx="224552" cy="280630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23"/>
          <p:cNvSpPr/>
          <p:nvPr/>
        </p:nvSpPr>
        <p:spPr>
          <a:xfrm>
            <a:off x="9467136" y="1583293"/>
            <a:ext cx="2495193" cy="31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50"/>
              <a:buFont typeface="Fraunces ExtraBold"/>
              <a:buNone/>
            </a:pPr>
            <a:r>
              <a:rPr lang="en-US" sz="19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Di Rumah</a:t>
            </a:r>
            <a:endParaRPr sz="1950" b="0" i="0" u="none" strike="noStrike" cap="none"/>
          </a:p>
        </p:txBody>
      </p:sp>
      <p:sp>
        <p:nvSpPr>
          <p:cNvPr id="567" name="Google Shape;567;p23"/>
          <p:cNvSpPr/>
          <p:nvPr/>
        </p:nvSpPr>
        <p:spPr>
          <a:xfrm>
            <a:off x="9467136" y="2014895"/>
            <a:ext cx="4464725" cy="63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50"/>
              <a:buFont typeface="Nobile"/>
              <a:buNone/>
            </a:pPr>
            <a:r>
              <a:rPr lang="en-US" sz="15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Menghormati ibu bapa dan membantu keluarga</a:t>
            </a:r>
            <a:endParaRPr sz="1550" b="0" i="0" u="none" strike="noStrike" cap="none"/>
          </a:p>
        </p:txBody>
      </p:sp>
      <p:sp>
        <p:nvSpPr>
          <p:cNvPr id="568" name="Google Shape;568;p23"/>
          <p:cNvSpPr/>
          <p:nvPr/>
        </p:nvSpPr>
        <p:spPr>
          <a:xfrm>
            <a:off x="9467136" y="2773442"/>
            <a:ext cx="4464725" cy="63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50"/>
              <a:buFont typeface="Nobile"/>
              <a:buNone/>
            </a:pPr>
            <a:r>
              <a:rPr lang="en-US" sz="15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Membawa damai dan sukacita dalam hubungan keluarga</a:t>
            </a:r>
            <a:endParaRPr sz="1550" b="0" i="0" u="none" strike="noStrike" cap="none"/>
          </a:p>
        </p:txBody>
      </p:sp>
      <p:pic>
        <p:nvPicPr>
          <p:cNvPr id="569" name="Google Shape;569;p2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62588" y="2773561"/>
            <a:ext cx="3705225" cy="37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23"/>
          <p:cNvSpPr/>
          <p:nvPr/>
        </p:nvSpPr>
        <p:spPr>
          <a:xfrm>
            <a:off x="7616607" y="2680752"/>
            <a:ext cx="498991" cy="498991"/>
          </a:xfrm>
          <a:prstGeom prst="roundRect">
            <a:avLst>
              <a:gd name="adj" fmla="val 183066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1" name="Google Shape;571;p2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53767" y="2789932"/>
            <a:ext cx="224552" cy="28063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23"/>
          <p:cNvSpPr/>
          <p:nvPr/>
        </p:nvSpPr>
        <p:spPr>
          <a:xfrm>
            <a:off x="9567029" y="3711654"/>
            <a:ext cx="2495193" cy="31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50"/>
              <a:buFont typeface="Fraunces ExtraBold"/>
              <a:buNone/>
            </a:pPr>
            <a:r>
              <a:rPr lang="en-US" sz="19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Di Komuniti</a:t>
            </a:r>
            <a:endParaRPr sz="1950" b="0" i="0" u="none" strike="noStrike" cap="none"/>
          </a:p>
        </p:txBody>
      </p:sp>
      <p:sp>
        <p:nvSpPr>
          <p:cNvPr id="573" name="Google Shape;573;p23"/>
          <p:cNvSpPr/>
          <p:nvPr/>
        </p:nvSpPr>
        <p:spPr>
          <a:xfrm>
            <a:off x="9567029" y="4143256"/>
            <a:ext cx="4364831" cy="63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50"/>
              <a:buFont typeface="Nobile"/>
              <a:buNone/>
            </a:pPr>
            <a:r>
              <a:rPr lang="en-US" sz="15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Melayani mereka yang memerlukan dengan kerendahan hati</a:t>
            </a:r>
            <a:endParaRPr sz="1550" b="0" i="0" u="none" strike="noStrike" cap="none"/>
          </a:p>
        </p:txBody>
      </p:sp>
      <p:sp>
        <p:nvSpPr>
          <p:cNvPr id="574" name="Google Shape;574;p23"/>
          <p:cNvSpPr/>
          <p:nvPr/>
        </p:nvSpPr>
        <p:spPr>
          <a:xfrm>
            <a:off x="9567029" y="4901803"/>
            <a:ext cx="4364831" cy="63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50"/>
              <a:buFont typeface="Nobile"/>
              <a:buNone/>
            </a:pPr>
            <a:r>
              <a:rPr lang="en-US" sz="15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Terlibat dalam aktiviti yang memberi impak positif</a:t>
            </a:r>
            <a:endParaRPr sz="1550" b="0" i="0" u="none" strike="noStrike" cap="none"/>
          </a:p>
        </p:txBody>
      </p:sp>
      <p:pic>
        <p:nvPicPr>
          <p:cNvPr id="575" name="Google Shape;575;p2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62588" y="2773561"/>
            <a:ext cx="3705225" cy="37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23"/>
          <p:cNvSpPr/>
          <p:nvPr/>
        </p:nvSpPr>
        <p:spPr>
          <a:xfrm>
            <a:off x="8848785" y="4376678"/>
            <a:ext cx="498991" cy="498991"/>
          </a:xfrm>
          <a:prstGeom prst="roundRect">
            <a:avLst>
              <a:gd name="adj" fmla="val 183066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7" name="Google Shape;577;p23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85945" y="4485858"/>
            <a:ext cx="224552" cy="28063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23"/>
          <p:cNvSpPr/>
          <p:nvPr/>
        </p:nvSpPr>
        <p:spPr>
          <a:xfrm>
            <a:off x="9467136" y="5840016"/>
            <a:ext cx="2495193" cy="31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50"/>
              <a:buFont typeface="Fraunces ExtraBold"/>
              <a:buNone/>
            </a:pPr>
            <a:r>
              <a:rPr lang="en-US" sz="19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Di Dunia Digital</a:t>
            </a:r>
            <a:endParaRPr sz="1950" b="0" i="0" u="none" strike="noStrike" cap="none"/>
          </a:p>
        </p:txBody>
      </p:sp>
      <p:sp>
        <p:nvSpPr>
          <p:cNvPr id="579" name="Google Shape;579;p23"/>
          <p:cNvSpPr/>
          <p:nvPr/>
        </p:nvSpPr>
        <p:spPr>
          <a:xfrm>
            <a:off x="9467136" y="6271617"/>
            <a:ext cx="4464725" cy="63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50"/>
              <a:buFont typeface="Nobile"/>
              <a:buNone/>
            </a:pPr>
            <a:r>
              <a:rPr lang="en-US" sz="15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Berkongsi mesej positif dan membina dalam talian</a:t>
            </a:r>
            <a:endParaRPr sz="1550" b="0" i="0" u="none" strike="noStrike" cap="none"/>
          </a:p>
        </p:txBody>
      </p:sp>
      <p:sp>
        <p:nvSpPr>
          <p:cNvPr id="580" name="Google Shape;580;p23"/>
          <p:cNvSpPr/>
          <p:nvPr/>
        </p:nvSpPr>
        <p:spPr>
          <a:xfrm>
            <a:off x="9467136" y="7030164"/>
            <a:ext cx="4464725" cy="63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50"/>
              <a:buFont typeface="Nobile"/>
              <a:buNone/>
            </a:pPr>
            <a:r>
              <a:rPr lang="en-US" sz="15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Melawan kebencian dengan kebenaran dan kasih</a:t>
            </a:r>
            <a:endParaRPr sz="1550" b="0" i="0" u="none" strike="noStrike" cap="none"/>
          </a:p>
        </p:txBody>
      </p:sp>
      <p:pic>
        <p:nvPicPr>
          <p:cNvPr id="581" name="Google Shape;581;p23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62588" y="2773561"/>
            <a:ext cx="3705225" cy="37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23"/>
          <p:cNvSpPr/>
          <p:nvPr/>
        </p:nvSpPr>
        <p:spPr>
          <a:xfrm>
            <a:off x="7616607" y="6072485"/>
            <a:ext cx="498991" cy="498991"/>
          </a:xfrm>
          <a:prstGeom prst="roundRect">
            <a:avLst>
              <a:gd name="adj" fmla="val 183066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3" name="Google Shape;583;p23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753767" y="6181665"/>
            <a:ext cx="224552" cy="280630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23"/>
          <p:cNvSpPr/>
          <p:nvPr/>
        </p:nvSpPr>
        <p:spPr>
          <a:xfrm>
            <a:off x="1543407" y="5467588"/>
            <a:ext cx="3619857" cy="31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950"/>
              <a:buFont typeface="Fraunces ExtraBold"/>
              <a:buNone/>
            </a:pPr>
            <a:r>
              <a:rPr lang="en-US" sz="195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Dalam Perancangan Kerjaya</a:t>
            </a:r>
            <a:endParaRPr sz="1950" b="0" i="0" u="none" strike="noStrike" cap="none"/>
          </a:p>
        </p:txBody>
      </p:sp>
      <p:sp>
        <p:nvSpPr>
          <p:cNvPr id="585" name="Google Shape;585;p23"/>
          <p:cNvSpPr/>
          <p:nvPr/>
        </p:nvSpPr>
        <p:spPr>
          <a:xfrm>
            <a:off x="698540" y="5899190"/>
            <a:ext cx="4464725" cy="63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50"/>
              <a:buFont typeface="Nobile"/>
              <a:buNone/>
            </a:pPr>
            <a:r>
              <a:rPr lang="en-US" sz="15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Memikirkan bagaimana kemahiran boleh digunakan untuk Tuhan</a:t>
            </a:r>
            <a:endParaRPr sz="1550" b="0" i="0" u="none" strike="noStrike" cap="none"/>
          </a:p>
        </p:txBody>
      </p:sp>
      <p:sp>
        <p:nvSpPr>
          <p:cNvPr id="586" name="Google Shape;586;p23"/>
          <p:cNvSpPr/>
          <p:nvPr/>
        </p:nvSpPr>
        <p:spPr>
          <a:xfrm>
            <a:off x="698540" y="6657737"/>
            <a:ext cx="4464725" cy="319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550"/>
              <a:buFont typeface="Nobile"/>
              <a:buNone/>
            </a:pPr>
            <a:r>
              <a:rPr lang="en-US" sz="15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Mengejar kecemerlangan sebagai kesaksian</a:t>
            </a:r>
            <a:endParaRPr sz="1550" b="0" i="0" u="none" strike="noStrike" cap="none"/>
          </a:p>
        </p:txBody>
      </p:sp>
      <p:pic>
        <p:nvPicPr>
          <p:cNvPr id="587" name="Google Shape;587;p23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62588" y="2773561"/>
            <a:ext cx="3705225" cy="37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23"/>
          <p:cNvSpPr/>
          <p:nvPr/>
        </p:nvSpPr>
        <p:spPr>
          <a:xfrm>
            <a:off x="5623024" y="5424666"/>
            <a:ext cx="498991" cy="498991"/>
          </a:xfrm>
          <a:prstGeom prst="roundRect">
            <a:avLst>
              <a:gd name="adj" fmla="val 183066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9" name="Google Shape;589;p23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760184" y="5533846"/>
            <a:ext cx="224552" cy="28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4"/>
          <p:cNvSpPr/>
          <p:nvPr/>
        </p:nvSpPr>
        <p:spPr>
          <a:xfrm>
            <a:off x="472321" y="371118"/>
            <a:ext cx="3374231" cy="421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2650"/>
              <a:buFont typeface="Fraunces ExtraBold"/>
              <a:buNone/>
            </a:pPr>
            <a:r>
              <a:rPr lang="en-US" sz="2650" b="1" i="0" u="none" strike="noStrike" cap="none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Soalan Renungan</a:t>
            </a:r>
            <a:endParaRPr sz="2650" b="0" i="0" u="none" strike="noStrike" cap="none"/>
          </a:p>
        </p:txBody>
      </p:sp>
      <p:pic>
        <p:nvPicPr>
          <p:cNvPr id="596" name="Google Shape;596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321" y="1062752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24"/>
          <p:cNvSpPr/>
          <p:nvPr/>
        </p:nvSpPr>
        <p:spPr>
          <a:xfrm>
            <a:off x="4015264" y="1062752"/>
            <a:ext cx="1687116" cy="21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300"/>
              <a:buFont typeface="Fraunces ExtraBold"/>
              <a:buNone/>
            </a:pPr>
            <a:r>
              <a:rPr lang="en-US" sz="13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Prioriti Doa</a:t>
            </a:r>
            <a:endParaRPr sz="1300" b="0" i="0" u="none" strike="noStrike" cap="none"/>
          </a:p>
        </p:txBody>
      </p:sp>
      <p:sp>
        <p:nvSpPr>
          <p:cNvPr id="598" name="Google Shape;598;p24"/>
          <p:cNvSpPr/>
          <p:nvPr/>
        </p:nvSpPr>
        <p:spPr>
          <a:xfrm>
            <a:off x="4015264" y="1354574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050"/>
              <a:buFont typeface="Nobile"/>
              <a:buNone/>
            </a:pPr>
            <a:r>
              <a:rPr lang="en-US" sz="10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Bagaimana kita boleh menjadikan doa sebagai keutamaan seperti Yesus?</a:t>
            </a:r>
            <a:endParaRPr sz="1050" b="0" i="0" u="none" strike="noStrike" cap="none"/>
          </a:p>
        </p:txBody>
      </p:sp>
      <p:pic>
        <p:nvPicPr>
          <p:cNvPr id="599" name="Google Shape;599;p2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321" y="3418046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24"/>
          <p:cNvSpPr/>
          <p:nvPr/>
        </p:nvSpPr>
        <p:spPr>
          <a:xfrm>
            <a:off x="4015264" y="3418046"/>
            <a:ext cx="2910126" cy="21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300"/>
              <a:buFont typeface="Fraunces ExtraBold"/>
              <a:buNone/>
            </a:pPr>
            <a:r>
              <a:rPr lang="en-US" sz="13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Tempat Pertemuan dengan Tuhan</a:t>
            </a:r>
            <a:endParaRPr sz="1300" b="0" i="0" u="none" strike="noStrike" cap="none"/>
          </a:p>
        </p:txBody>
      </p:sp>
      <p:sp>
        <p:nvSpPr>
          <p:cNvPr id="601" name="Google Shape;601;p24"/>
          <p:cNvSpPr/>
          <p:nvPr/>
        </p:nvSpPr>
        <p:spPr>
          <a:xfrm>
            <a:off x="4015264" y="3709868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050"/>
              <a:buFont typeface="Nobile"/>
              <a:buNone/>
            </a:pPr>
            <a:r>
              <a:rPr lang="en-US" sz="10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Apakah "gunung" (tempat pertemuan dengan Tuhan) anda?</a:t>
            </a:r>
            <a:endParaRPr sz="1050" b="0" i="0" u="none" strike="noStrike" cap="none"/>
          </a:p>
        </p:txBody>
      </p:sp>
      <p:pic>
        <p:nvPicPr>
          <p:cNvPr id="602" name="Google Shape;602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2321" y="5773341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4"/>
          <p:cNvSpPr/>
          <p:nvPr/>
        </p:nvSpPr>
        <p:spPr>
          <a:xfrm>
            <a:off x="4015264" y="5773341"/>
            <a:ext cx="2430661" cy="21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300"/>
              <a:buFont typeface="Fraunces ExtraBold"/>
              <a:buNone/>
            </a:pPr>
            <a:r>
              <a:rPr lang="en-US" sz="13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Menggunakan Kepelbagaian</a:t>
            </a:r>
            <a:endParaRPr sz="1300" b="0" i="0" u="none" strike="noStrike" cap="none"/>
          </a:p>
        </p:txBody>
      </p:sp>
      <p:sp>
        <p:nvSpPr>
          <p:cNvPr id="604" name="Google Shape;604;p24"/>
          <p:cNvSpPr/>
          <p:nvPr/>
        </p:nvSpPr>
        <p:spPr>
          <a:xfrm>
            <a:off x="4015264" y="6065163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050"/>
              <a:buFont typeface="Nobile"/>
              <a:buNone/>
            </a:pPr>
            <a:r>
              <a:rPr lang="en-US" sz="10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Bagaimana anda boleh memanfaatkan kepelbagaian bakat dalam kumpulan anda?</a:t>
            </a:r>
            <a:endParaRPr sz="1050" b="0" i="0" u="none" strike="noStrike" cap="non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Google Shape;610;p2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835235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25"/>
          <p:cNvSpPr/>
          <p:nvPr/>
        </p:nvSpPr>
        <p:spPr>
          <a:xfrm>
            <a:off x="793790" y="3486983"/>
            <a:ext cx="9148604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B4540"/>
              </a:buClr>
              <a:buSzPts val="4450"/>
              <a:buFont typeface="Fraunces ExtraBold"/>
              <a:buNone/>
            </a:pPr>
            <a:r>
              <a:rPr lang="en-US" sz="4450" b="1" i="0" u="none" strike="noStrike" cap="none" dirty="0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Kesimpulan &amp; </a:t>
            </a:r>
            <a:r>
              <a:rPr lang="en-US" sz="4450" b="1" dirty="0" err="1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Aplikasi</a:t>
            </a:r>
            <a:r>
              <a:rPr lang="en-US" sz="4450" b="1" dirty="0">
                <a:solidFill>
                  <a:srgbClr val="3B4540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</a:t>
            </a:r>
            <a:endParaRPr sz="4450" b="0" i="0" u="none" strike="noStrike" cap="none" dirty="0"/>
          </a:p>
        </p:txBody>
      </p:sp>
      <p:sp>
        <p:nvSpPr>
          <p:cNvPr id="612" name="Google Shape;612;p25"/>
          <p:cNvSpPr/>
          <p:nvPr/>
        </p:nvSpPr>
        <p:spPr>
          <a:xfrm>
            <a:off x="793790" y="453592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3" name="Google Shape;613;p2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8860" y="4578429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25"/>
          <p:cNvSpPr/>
          <p:nvPr/>
        </p:nvSpPr>
        <p:spPr>
          <a:xfrm>
            <a:off x="1530906" y="4613791"/>
            <a:ext cx="3156466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Panggilan Berterusan</a:t>
            </a:r>
            <a:endParaRPr sz="2200" b="0" i="0" u="none" strike="noStrike" cap="none"/>
          </a:p>
        </p:txBody>
      </p:sp>
      <p:sp>
        <p:nvSpPr>
          <p:cNvPr id="615" name="Google Shape;615;p25"/>
          <p:cNvSpPr/>
          <p:nvPr/>
        </p:nvSpPr>
        <p:spPr>
          <a:xfrm>
            <a:off x="1530906" y="5104209"/>
            <a:ext cx="564261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Tuhan masih memanggil "rasul" - utusan-Nya hari ini</a:t>
            </a:r>
            <a:endParaRPr sz="1750" b="0" i="0" u="none" strike="noStrike" cap="none"/>
          </a:p>
        </p:txBody>
      </p:sp>
      <p:sp>
        <p:nvSpPr>
          <p:cNvPr id="616" name="Google Shape;616;p25"/>
          <p:cNvSpPr/>
          <p:nvPr/>
        </p:nvSpPr>
        <p:spPr>
          <a:xfrm>
            <a:off x="7457003" y="453592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7" name="Google Shape;617;p2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2074" y="4578429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25"/>
          <p:cNvSpPr/>
          <p:nvPr/>
        </p:nvSpPr>
        <p:spPr>
          <a:xfrm>
            <a:off x="8194119" y="4613791"/>
            <a:ext cx="2902744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Panggilan Universal</a:t>
            </a:r>
            <a:endParaRPr sz="2200" b="0" i="0" u="none" strike="noStrike" cap="none"/>
          </a:p>
        </p:txBody>
      </p:sp>
      <p:sp>
        <p:nvSpPr>
          <p:cNvPr id="619" name="Google Shape;619;p25"/>
          <p:cNvSpPr/>
          <p:nvPr/>
        </p:nvSpPr>
        <p:spPr>
          <a:xfrm>
            <a:off x="8194119" y="5104209"/>
            <a:ext cx="5642610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Kita semua dipanggil untuk menjadi </a:t>
            </a:r>
            <a:r>
              <a:rPr lang="en-US" sz="1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murid </a:t>
            </a: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Kristus</a:t>
            </a:r>
            <a:endParaRPr sz="1750" b="0" i="0" u="none" strike="noStrike" cap="none"/>
          </a:p>
        </p:txBody>
      </p:sp>
      <p:sp>
        <p:nvSpPr>
          <p:cNvPr id="620" name="Google Shape;620;p25"/>
          <p:cNvSpPr/>
          <p:nvPr/>
        </p:nvSpPr>
        <p:spPr>
          <a:xfrm>
            <a:off x="793790" y="628364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1" name="Google Shape;621;p2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8860" y="632614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25"/>
          <p:cNvSpPr/>
          <p:nvPr/>
        </p:nvSpPr>
        <p:spPr>
          <a:xfrm>
            <a:off x="1530906" y="636150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Cabaran Doa</a:t>
            </a:r>
            <a:endParaRPr sz="2200" b="0" i="0" u="none" strike="noStrike" cap="none"/>
          </a:p>
        </p:txBody>
      </p:sp>
      <p:sp>
        <p:nvSpPr>
          <p:cNvPr id="623" name="Google Shape;623;p25"/>
          <p:cNvSpPr/>
          <p:nvPr/>
        </p:nvSpPr>
        <p:spPr>
          <a:xfrm>
            <a:off x="1530906" y="6851928"/>
            <a:ext cx="564261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Luangkan masa minggu ini berdoa tentang panggilan anda</a:t>
            </a:r>
            <a:endParaRPr sz="1750" b="0" i="0" u="none" strike="noStrike" cap="none"/>
          </a:p>
        </p:txBody>
      </p:sp>
      <p:sp>
        <p:nvSpPr>
          <p:cNvPr id="624" name="Google Shape;624;p25"/>
          <p:cNvSpPr/>
          <p:nvPr/>
        </p:nvSpPr>
        <p:spPr>
          <a:xfrm>
            <a:off x="7457003" y="628364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5" name="Google Shape;625;p2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42074" y="632614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25"/>
          <p:cNvSpPr/>
          <p:nvPr/>
        </p:nvSpPr>
        <p:spPr>
          <a:xfrm>
            <a:off x="8194119" y="6361509"/>
            <a:ext cx="5642491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2200"/>
              <a:buFont typeface="Fraunces ExtraBold"/>
              <a:buNone/>
            </a:pPr>
            <a:r>
              <a:rPr lang="en-US" sz="2200" b="1" i="0" u="none" strike="noStrike" cap="none" dirty="0" err="1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Ajakan</a:t>
            </a:r>
            <a:r>
              <a:rPr lang="en-US" sz="2200" b="1" i="0" u="none" strike="noStrike" cap="none" dirty="0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</a:t>
            </a:r>
            <a:r>
              <a:rPr lang="en-US" sz="2200" b="1" i="0" u="none" strike="noStrike" cap="none" dirty="0" err="1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dalam</a:t>
            </a:r>
            <a:r>
              <a:rPr lang="en-US" sz="2200" b="1" i="0" u="none" strike="noStrike" cap="none" dirty="0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 </a:t>
            </a:r>
            <a:r>
              <a:rPr lang="en-US" sz="2200" b="1" i="0" u="none" strike="noStrike" cap="none" dirty="0" err="1">
                <a:solidFill>
                  <a:srgbClr val="405449"/>
                </a:solidFill>
                <a:latin typeface="Fraunces ExtraBold"/>
                <a:ea typeface="Fraunces ExtraBold"/>
                <a:cs typeface="Fraunces ExtraBold"/>
                <a:sym typeface="Fraunces ExtraBold"/>
              </a:rPr>
              <a:t>Perkongsian</a:t>
            </a:r>
            <a:endParaRPr sz="2200" b="0" i="0" u="none" strike="noStrike" cap="none" dirty="0"/>
          </a:p>
        </p:txBody>
      </p:sp>
      <p:sp>
        <p:nvSpPr>
          <p:cNvPr id="627" name="Google Shape;627;p25"/>
          <p:cNvSpPr/>
          <p:nvPr/>
        </p:nvSpPr>
        <p:spPr>
          <a:xfrm>
            <a:off x="8194119" y="6851928"/>
            <a:ext cx="5642610" cy="884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5449"/>
              </a:buClr>
              <a:buSzPts val="1750"/>
              <a:buFont typeface="Nobile"/>
              <a:buNone/>
            </a:pP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Beritahu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rakan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bagaimana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apakah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panggilan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Tuhan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yang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anda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ingin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lakukan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sepanjang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minggu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 b="0" i="0" u="none" strike="noStrike" cap="none" dirty="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ini</a:t>
            </a:r>
            <a:r>
              <a:rPr lang="en-US" sz="1750" b="0" i="0" u="none" strike="noStrike" cap="none" dirty="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?</a:t>
            </a:r>
            <a:endParaRPr sz="1750" b="0" i="0" u="none" strike="noStrike" cap="non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1572</Words>
  <Application>Microsoft Office PowerPoint</Application>
  <PresentationFormat>Custom</PresentationFormat>
  <Paragraphs>285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Nobile Medium</vt:lpstr>
      <vt:lpstr>Arial</vt:lpstr>
      <vt:lpstr>Fraunces ExtraBold</vt:lpstr>
      <vt:lpstr>Nobile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Rikho Jafry</cp:lastModifiedBy>
  <cp:revision>3</cp:revision>
  <dcterms:created xsi:type="dcterms:W3CDTF">2025-05-07T15:17:33Z</dcterms:created>
  <dcterms:modified xsi:type="dcterms:W3CDTF">2025-12-29T13:22:47Z</dcterms:modified>
</cp:coreProperties>
</file>