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854700" cx="103759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7" roundtripDataSignature="AMtx7mjFnnugS4qipJie2Z2Lu/AMAqv4b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7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6.jpg"/><Relationship Id="rId6" Type="http://schemas.openxmlformats.org/officeDocument/2006/relationships/image" Target="../media/image10.jpg"/><Relationship Id="rId7" Type="http://schemas.openxmlformats.org/officeDocument/2006/relationships/image" Target="../media/image1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image" Target="../media/image2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image" Target="../media/image15.png"/><Relationship Id="rId6" Type="http://schemas.openxmlformats.org/officeDocument/2006/relationships/image" Target="../media/image19.png"/><Relationship Id="rId7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11" Type="http://schemas.openxmlformats.org/officeDocument/2006/relationships/image" Target="../media/image25.png"/><Relationship Id="rId10" Type="http://schemas.openxmlformats.org/officeDocument/2006/relationships/image" Target="../media/image22.png"/><Relationship Id="rId9" Type="http://schemas.openxmlformats.org/officeDocument/2006/relationships/image" Target="../media/image27.png"/><Relationship Id="rId5" Type="http://schemas.openxmlformats.org/officeDocument/2006/relationships/image" Target="../media/image23.png"/><Relationship Id="rId6" Type="http://schemas.openxmlformats.org/officeDocument/2006/relationships/image" Target="../media/image21.png"/><Relationship Id="rId7" Type="http://schemas.openxmlformats.org/officeDocument/2006/relationships/image" Target="../media/image29.png"/><Relationship Id="rId8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2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11" Type="http://schemas.openxmlformats.org/officeDocument/2006/relationships/image" Target="../media/image40.png"/><Relationship Id="rId10" Type="http://schemas.openxmlformats.org/officeDocument/2006/relationships/image" Target="../media/image35.png"/><Relationship Id="rId9" Type="http://schemas.openxmlformats.org/officeDocument/2006/relationships/image" Target="../media/image32.png"/><Relationship Id="rId5" Type="http://schemas.openxmlformats.org/officeDocument/2006/relationships/image" Target="../media/image36.png"/><Relationship Id="rId6" Type="http://schemas.openxmlformats.org/officeDocument/2006/relationships/image" Target="../media/image31.png"/><Relationship Id="rId7" Type="http://schemas.openxmlformats.org/officeDocument/2006/relationships/image" Target="../media/image30.png"/><Relationship Id="rId8" Type="http://schemas.openxmlformats.org/officeDocument/2006/relationships/image" Target="../media/image3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34.jpg"/><Relationship Id="rId6" Type="http://schemas.openxmlformats.org/officeDocument/2006/relationships/image" Target="../media/image38.jpg"/><Relationship Id="rId7" Type="http://schemas.openxmlformats.org/officeDocument/2006/relationships/image" Target="../media/image3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9" Type="http://schemas.openxmlformats.org/officeDocument/2006/relationships/image" Target="../media/image42.png"/><Relationship Id="rId5" Type="http://schemas.openxmlformats.org/officeDocument/2006/relationships/image" Target="../media/image39.png"/><Relationship Id="rId6" Type="http://schemas.openxmlformats.org/officeDocument/2006/relationships/image" Target="../media/image41.png"/><Relationship Id="rId7" Type="http://schemas.openxmlformats.org/officeDocument/2006/relationships/image" Target="../media/image47.png"/><Relationship Id="rId8" Type="http://schemas.openxmlformats.org/officeDocument/2006/relationships/image" Target="../media/image4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44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43.jpg"/><Relationship Id="rId6" Type="http://schemas.openxmlformats.org/officeDocument/2006/relationships/image" Target="../media/image45.jpg"/><Relationship Id="rId7" Type="http://schemas.openxmlformats.org/officeDocument/2006/relationships/image" Target="../media/image50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image" Target="../media/image48.png"/><Relationship Id="rId6" Type="http://schemas.openxmlformats.org/officeDocument/2006/relationships/image" Target="../media/image54.png"/><Relationship Id="rId7" Type="http://schemas.openxmlformats.org/officeDocument/2006/relationships/image" Target="../media/image4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56.png"/><Relationship Id="rId6" Type="http://schemas.openxmlformats.org/officeDocument/2006/relationships/image" Target="../media/image5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image" Target="../media/image55.png"/><Relationship Id="rId6" Type="http://schemas.openxmlformats.org/officeDocument/2006/relationships/image" Target="../media/image5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 b="0" l="1000" r="999" t="0"/>
          <a:stretch/>
        </p:blipFill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 b="999" l="0" r="0" t="1000"/>
          <a:stretch/>
        </p:blipFill>
        <p:spPr>
          <a:xfrm>
            <a:off x="0" y="0"/>
            <a:ext cx="10388600" cy="58547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/>
          <p:nvPr/>
        </p:nvSpPr>
        <p:spPr>
          <a:xfrm>
            <a:off x="3619500" y="749300"/>
            <a:ext cx="3098800" cy="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"/>
          <p:cNvSpPr txBox="1"/>
          <p:nvPr/>
        </p:nvSpPr>
        <p:spPr>
          <a:xfrm>
            <a:off x="1270000" y="1231900"/>
            <a:ext cx="7810500" cy="965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Pelajaran Alkitab Berdasarkan Lukas 6:1-5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1270000" y="4127500"/>
            <a:ext cx="7810500" cy="31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Microsoft Yahei"/>
                <a:ea typeface="Microsoft Yahei"/>
                <a:cs typeface="Microsoft Yahei"/>
                <a:sym typeface="Microsoft Yahei"/>
              </a:rPr>
              <a:t>Pr Rikho Jafry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5" name="Google Shape;95;p2"/>
          <p:cNvPicPr preferRelativeResize="0"/>
          <p:nvPr/>
        </p:nvPicPr>
        <p:blipFill rotWithShape="1">
          <a:blip r:embed="rId3">
            <a:alphaModFix/>
          </a:blip>
          <a:srcRect b="0" l="1000" r="999" t="0"/>
          <a:stretch/>
        </p:blipFill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 b="1999" l="0" r="0" t="2000"/>
          <a:stretch/>
        </p:blipFill>
        <p:spPr>
          <a:xfrm>
            <a:off x="0" y="0"/>
            <a:ext cx="10426700" cy="58674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1270000" y="2527300"/>
            <a:ext cx="7810500" cy="393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15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Pengenalan kepada Lukas 6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1270000" y="1765300"/>
            <a:ext cx="78105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Bahagian 1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/>
          <p:nvPr/>
        </p:nvSpPr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4" name="Google Shape;104;p3"/>
          <p:cNvPicPr preferRelativeResize="0"/>
          <p:nvPr/>
        </p:nvPicPr>
        <p:blipFill rotWithShape="1">
          <a:blip r:embed="rId3">
            <a:alphaModFix/>
          </a:blip>
          <a:srcRect b="0" l="1000" r="999" t="0"/>
          <a:stretch/>
        </p:blipFill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noFill/>
          <a:ln>
            <a:noFill/>
          </a:ln>
        </p:spPr>
      </p:pic>
      <p:pic>
        <p:nvPicPr>
          <p:cNvPr id="105" name="Google Shape;105;p3"/>
          <p:cNvPicPr preferRelativeResize="0"/>
          <p:nvPr/>
        </p:nvPicPr>
        <p:blipFill rotWithShape="1">
          <a:blip r:embed="rId4">
            <a:alphaModFix/>
          </a:blip>
          <a:srcRect b="0" l="1000" r="999" t="0"/>
          <a:stretch/>
        </p:blipFill>
        <p:spPr>
          <a:xfrm>
            <a:off x="0" y="0"/>
            <a:ext cx="10388600" cy="585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3"/>
          <p:cNvPicPr preferRelativeResize="0"/>
          <p:nvPr/>
        </p:nvPicPr>
        <p:blipFill rotWithShape="1">
          <a:blip r:embed="rId5">
            <a:alphaModFix/>
          </a:blip>
          <a:srcRect b="0" l="1000" r="999" t="0"/>
          <a:stretch/>
        </p:blipFill>
        <p:spPr>
          <a:xfrm>
            <a:off x="4521200" y="0"/>
            <a:ext cx="5829300" cy="5829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3"/>
          <p:cNvSpPr txBox="1"/>
          <p:nvPr/>
        </p:nvSpPr>
        <p:spPr>
          <a:xfrm>
            <a:off x="393700" y="2806700"/>
            <a:ext cx="3683000" cy="2133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Peristiwa di Lukas 6:1-5 menunjukkan konflik antara Yesus dan Farisi mengenai pemahaman Hari Sabat, menekankan pentingnya belas kasihan dan keperluan manusia berbanding sekadar mematuhi peraturan agama yang ketat.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3"/>
          <p:cNvSpPr txBox="1"/>
          <p:nvPr/>
        </p:nvSpPr>
        <p:spPr>
          <a:xfrm>
            <a:off x="393700" y="2032000"/>
            <a:ext cx="36830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Konflik dengan Farisi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3"/>
          <p:cNvSpPr txBox="1"/>
          <p:nvPr/>
        </p:nvSpPr>
        <p:spPr>
          <a:xfrm>
            <a:off x="342900" y="844550"/>
            <a:ext cx="3949700" cy="635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Latar Belakang Ayat dan Konteks Sejarah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"/>
          <p:cNvSpPr/>
          <p:nvPr/>
        </p:nvSpPr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4"/>
          <p:cNvPicPr preferRelativeResize="0"/>
          <p:nvPr/>
        </p:nvPicPr>
        <p:blipFill rotWithShape="1">
          <a:blip r:embed="rId3">
            <a:alphaModFix/>
          </a:blip>
          <a:srcRect b="0" l="1000" r="999" t="0"/>
          <a:stretch/>
        </p:blipFill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noFill/>
          <a:ln>
            <a:noFill/>
          </a:ln>
        </p:spPr>
      </p:pic>
      <p:pic>
        <p:nvPicPr>
          <p:cNvPr id="116" name="Google Shape;116;p4"/>
          <p:cNvPicPr preferRelativeResize="0"/>
          <p:nvPr/>
        </p:nvPicPr>
        <p:blipFill rotWithShape="1">
          <a:blip r:embed="rId4">
            <a:alphaModFix/>
          </a:blip>
          <a:srcRect b="0" l="1000" r="999" t="0"/>
          <a:stretch/>
        </p:blipFill>
        <p:spPr>
          <a:xfrm>
            <a:off x="0" y="0"/>
            <a:ext cx="10388600" cy="5854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4"/>
          <p:cNvSpPr txBox="1"/>
          <p:nvPr/>
        </p:nvSpPr>
        <p:spPr>
          <a:xfrm>
            <a:off x="584200" y="1346200"/>
            <a:ext cx="6375400" cy="31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Peranan Yesus dalam Cerita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4"/>
          <p:cNvSpPr txBox="1"/>
          <p:nvPr/>
        </p:nvSpPr>
        <p:spPr>
          <a:xfrm>
            <a:off x="584200" y="1739900"/>
            <a:ext cx="6375400" cy="711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Yesus sebagai pengajar dan penyembuh menantang norma-norma tradisional, menunjukkan bahwa kasih dan belas kasihan lebih penting daripada sekadar mematuhi hukum.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" name="Google Shape;119;p4"/>
          <p:cNvPicPr preferRelativeResize="0"/>
          <p:nvPr/>
        </p:nvPicPr>
        <p:blipFill rotWithShape="1">
          <a:blip r:embed="rId5">
            <a:alphaModFix/>
          </a:blip>
          <a:srcRect b="999" l="0" r="0" t="1000"/>
          <a:stretch/>
        </p:blipFill>
        <p:spPr>
          <a:xfrm>
            <a:off x="7264400" y="1231900"/>
            <a:ext cx="2286000" cy="128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4"/>
          <p:cNvSpPr txBox="1"/>
          <p:nvPr/>
        </p:nvSpPr>
        <p:spPr>
          <a:xfrm>
            <a:off x="584200" y="2755900"/>
            <a:ext cx="6375400" cy="31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Keterlibatan Murid-Murid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4"/>
          <p:cNvSpPr txBox="1"/>
          <p:nvPr/>
        </p:nvSpPr>
        <p:spPr>
          <a:xfrm>
            <a:off x="584200" y="3162300"/>
            <a:ext cx="6375400" cy="482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Murid-murid Yesus terlibat langsung dalam peristiwa tersebut, mereka memerhati dan belajar dari tindakan Yesus saat mereka memetik gandum pada hari Sabat.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2" name="Google Shape;122;p4"/>
          <p:cNvPicPr preferRelativeResize="0"/>
          <p:nvPr/>
        </p:nvPicPr>
        <p:blipFill rotWithShape="1">
          <a:blip r:embed="rId6">
            <a:alphaModFix/>
          </a:blip>
          <a:srcRect b="8000" l="0" r="0" t="8000"/>
          <a:stretch/>
        </p:blipFill>
        <p:spPr>
          <a:xfrm>
            <a:off x="7277100" y="2654300"/>
            <a:ext cx="2286000" cy="128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4"/>
          <p:cNvSpPr txBox="1"/>
          <p:nvPr/>
        </p:nvSpPr>
        <p:spPr>
          <a:xfrm>
            <a:off x="571500" y="4229100"/>
            <a:ext cx="6375400" cy="31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Sikap Orang Farisi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4"/>
          <p:cNvSpPr txBox="1"/>
          <p:nvPr/>
        </p:nvSpPr>
        <p:spPr>
          <a:xfrm>
            <a:off x="571500" y="4451350"/>
            <a:ext cx="6375400" cy="118745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Orang Farisi, sebagai pemimpin agama, mengkritik tindakan Yesus dan murid-murid, Tindakan orang-orang Farisi mencerminkan ketegangan antara hukum dan pengertian spiritual yang lebih dalam.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" name="Google Shape;125;p4"/>
          <p:cNvPicPr preferRelativeResize="0"/>
          <p:nvPr/>
        </p:nvPicPr>
        <p:blipFill rotWithShape="1">
          <a:blip r:embed="rId7">
            <a:alphaModFix/>
          </a:blip>
          <a:srcRect b="999" l="0" r="0" t="1000"/>
          <a:stretch/>
        </p:blipFill>
        <p:spPr>
          <a:xfrm>
            <a:off x="7264400" y="4114800"/>
            <a:ext cx="2286000" cy="128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4"/>
          <p:cNvSpPr txBox="1"/>
          <p:nvPr/>
        </p:nvSpPr>
        <p:spPr>
          <a:xfrm>
            <a:off x="431800" y="254000"/>
            <a:ext cx="9347200" cy="31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Siapa yang Terlibat dalam Cerita Ini?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"/>
          <p:cNvSpPr/>
          <p:nvPr/>
        </p:nvSpPr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5"/>
          <p:cNvPicPr preferRelativeResize="0"/>
          <p:nvPr/>
        </p:nvPicPr>
        <p:blipFill rotWithShape="1">
          <a:blip r:embed="rId3">
            <a:alphaModFix/>
          </a:blip>
          <a:srcRect b="999" l="0" r="0" t="1000"/>
          <a:stretch/>
        </p:blipFill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noFill/>
          <a:ln>
            <a:noFill/>
          </a:ln>
        </p:spPr>
      </p:pic>
      <p:pic>
        <p:nvPicPr>
          <p:cNvPr id="133" name="Google Shape;133;p5"/>
          <p:cNvPicPr preferRelativeResize="0"/>
          <p:nvPr/>
        </p:nvPicPr>
        <p:blipFill rotWithShape="1">
          <a:blip r:embed="rId4">
            <a:alphaModFix/>
          </a:blip>
          <a:srcRect b="999" l="0" r="0" t="1000"/>
          <a:stretch/>
        </p:blipFill>
        <p:spPr>
          <a:xfrm>
            <a:off x="0" y="0"/>
            <a:ext cx="10388600" cy="585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5"/>
          <p:cNvPicPr preferRelativeResize="0"/>
          <p:nvPr/>
        </p:nvPicPr>
        <p:blipFill rotWithShape="1">
          <a:blip r:embed="rId5">
            <a:alphaModFix/>
          </a:blip>
          <a:srcRect b="0" l="33000" r="33000" t="0"/>
          <a:stretch/>
        </p:blipFill>
        <p:spPr>
          <a:xfrm>
            <a:off x="6781800" y="12700"/>
            <a:ext cx="3429000" cy="570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5"/>
          <p:cNvSpPr txBox="1"/>
          <p:nvPr/>
        </p:nvSpPr>
        <p:spPr>
          <a:xfrm>
            <a:off x="508000" y="1244600"/>
            <a:ext cx="54356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Kuasa Yesus Terhadap Hukum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5"/>
          <p:cNvSpPr txBox="1"/>
          <p:nvPr/>
        </p:nvSpPr>
        <p:spPr>
          <a:xfrm>
            <a:off x="508000" y="2705100"/>
            <a:ext cx="54356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Kepentingan Kasih dalam Hukum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5"/>
          <p:cNvSpPr txBox="1"/>
          <p:nvPr/>
        </p:nvSpPr>
        <p:spPr>
          <a:xfrm>
            <a:off x="508000" y="4178300"/>
            <a:ext cx="54356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Tradisi vs. Ajaran Baru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5"/>
          <p:cNvSpPr txBox="1"/>
          <p:nvPr/>
        </p:nvSpPr>
        <p:spPr>
          <a:xfrm>
            <a:off x="508000" y="1587500"/>
            <a:ext cx="5435600" cy="533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Yesus menegaskan kekuasaan-Nya atas hukum, menunjukkan bahwa kasih mengatasi peraturan.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5"/>
          <p:cNvSpPr txBox="1"/>
          <p:nvPr/>
        </p:nvSpPr>
        <p:spPr>
          <a:xfrm>
            <a:off x="508000" y="3060700"/>
            <a:ext cx="5435600" cy="533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Tindakan Yesus menekankan bahwa kebaikan dan kasih adalah inti dari ajaran Tuhan.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5"/>
          <p:cNvSpPr txBox="1"/>
          <p:nvPr/>
        </p:nvSpPr>
        <p:spPr>
          <a:xfrm>
            <a:off x="508000" y="4521200"/>
            <a:ext cx="5435600" cy="533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Peristiwa ini menggambarkan konflik antara tradisi lama dan pemahaman baru tentang kasih dan kemanusiaan.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5"/>
          <p:cNvSpPr txBox="1"/>
          <p:nvPr/>
        </p:nvSpPr>
        <p:spPr>
          <a:xfrm>
            <a:off x="996950" y="342900"/>
            <a:ext cx="5867400" cy="31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Mengapa Peristiwa Ini Penting?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"/>
          <p:cNvSpPr/>
          <p:nvPr/>
        </p:nvSpPr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p6"/>
          <p:cNvPicPr preferRelativeResize="0"/>
          <p:nvPr/>
        </p:nvPicPr>
        <p:blipFill rotWithShape="1">
          <a:blip r:embed="rId3">
            <a:alphaModFix/>
          </a:blip>
          <a:srcRect b="999" l="0" r="0" t="1000"/>
          <a:stretch/>
        </p:blipFill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noFill/>
          <a:ln>
            <a:noFill/>
          </a:ln>
        </p:spPr>
      </p:pic>
      <p:pic>
        <p:nvPicPr>
          <p:cNvPr id="148" name="Google Shape;148;p6"/>
          <p:cNvPicPr preferRelativeResize="0"/>
          <p:nvPr/>
        </p:nvPicPr>
        <p:blipFill rotWithShape="1">
          <a:blip r:embed="rId4">
            <a:alphaModFix/>
          </a:blip>
          <a:srcRect b="999" l="0" r="0" t="1000"/>
          <a:stretch/>
        </p:blipFill>
        <p:spPr>
          <a:xfrm>
            <a:off x="0" y="0"/>
            <a:ext cx="10388600" cy="585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6"/>
          <p:cNvPicPr preferRelativeResize="0"/>
          <p:nvPr/>
        </p:nvPicPr>
        <p:blipFill rotWithShape="1">
          <a:blip r:embed="rId5">
            <a:alphaModFix/>
          </a:blip>
          <a:srcRect b="13000" l="0" r="0" t="12999"/>
          <a:stretch/>
        </p:blipFill>
        <p:spPr>
          <a:xfrm>
            <a:off x="0" y="3289300"/>
            <a:ext cx="103886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47800" y="2870200"/>
            <a:ext cx="3175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6"/>
          <p:cNvPicPr preferRelativeResize="0"/>
          <p:nvPr/>
        </p:nvPicPr>
        <p:blipFill rotWithShape="1">
          <a:blip r:embed="rId7">
            <a:alphaModFix/>
          </a:blip>
          <a:srcRect b="0" l="1000" r="999" t="0"/>
          <a:stretch/>
        </p:blipFill>
        <p:spPr>
          <a:xfrm>
            <a:off x="3657600" y="2730500"/>
            <a:ext cx="698500" cy="132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6"/>
          <p:cNvSpPr txBox="1"/>
          <p:nvPr/>
        </p:nvSpPr>
        <p:spPr>
          <a:xfrm>
            <a:off x="889000" y="1371600"/>
            <a:ext cx="37084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Konteks Sejarah Lukas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6"/>
          <p:cNvSpPr txBox="1"/>
          <p:nvPr/>
        </p:nvSpPr>
        <p:spPr>
          <a:xfrm>
            <a:off x="889000" y="1866900"/>
            <a:ext cx="3746500" cy="711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Memahami latar belakang sosial dan budaya yang mempengaruhi peristiwa dalam Lukas 6:1-5, serta dampaknya terhadap masyarakat saat itu.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6"/>
          <p:cNvSpPr txBox="1"/>
          <p:nvPr/>
        </p:nvSpPr>
        <p:spPr>
          <a:xfrm>
            <a:off x="3136900" y="4152900"/>
            <a:ext cx="37084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Definisi Hari Sabat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6"/>
          <p:cNvSpPr txBox="1"/>
          <p:nvPr/>
        </p:nvSpPr>
        <p:spPr>
          <a:xfrm>
            <a:off x="3111500" y="4699000"/>
            <a:ext cx="3746500" cy="711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Menjelaskan makna Hari Sabat dalam konteks agama Yahudi dan bagaimana hal ini berhubungan dengan praktik keagamaan saat ini.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6" name="Google Shape;156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375400" y="2984500"/>
            <a:ext cx="317500" cy="95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6"/>
          <p:cNvSpPr txBox="1"/>
          <p:nvPr/>
        </p:nvSpPr>
        <p:spPr>
          <a:xfrm>
            <a:off x="5930900" y="1371600"/>
            <a:ext cx="37084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Tindakan Yesus dan Belas Kasihan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6"/>
          <p:cNvSpPr txBox="1"/>
          <p:nvPr/>
        </p:nvSpPr>
        <p:spPr>
          <a:xfrm>
            <a:off x="5930900" y="1866900"/>
            <a:ext cx="3746500" cy="711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Menganalisis tindakan Yesus yang menekankan pentingnya kasih dan belas kasihan di atas kepatuhan terhadap hukum.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6"/>
          <p:cNvSpPr txBox="1"/>
          <p:nvPr/>
        </p:nvSpPr>
        <p:spPr>
          <a:xfrm>
            <a:off x="431800" y="254000"/>
            <a:ext cx="9347200" cy="31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Objektif Pelajaran Hari Ini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7"/>
          <p:cNvSpPr/>
          <p:nvPr/>
        </p:nvSpPr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5" name="Google Shape;165;p7"/>
          <p:cNvPicPr preferRelativeResize="0"/>
          <p:nvPr/>
        </p:nvPicPr>
        <p:blipFill rotWithShape="1">
          <a:blip r:embed="rId3">
            <a:alphaModFix/>
          </a:blip>
          <a:srcRect b="0" l="1000" r="999" t="0"/>
          <a:stretch/>
        </p:blipFill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noFill/>
          <a:ln>
            <a:noFill/>
          </a:ln>
        </p:spPr>
      </p:pic>
      <p:pic>
        <p:nvPicPr>
          <p:cNvPr id="166" name="Google Shape;166;p7"/>
          <p:cNvPicPr preferRelativeResize="0"/>
          <p:nvPr/>
        </p:nvPicPr>
        <p:blipFill rotWithShape="1">
          <a:blip r:embed="rId4">
            <a:alphaModFix/>
          </a:blip>
          <a:srcRect b="1999" l="0" r="0" t="2000"/>
          <a:stretch/>
        </p:blipFill>
        <p:spPr>
          <a:xfrm>
            <a:off x="0" y="0"/>
            <a:ext cx="10426700" cy="586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7"/>
          <p:cNvSpPr txBox="1"/>
          <p:nvPr/>
        </p:nvSpPr>
        <p:spPr>
          <a:xfrm>
            <a:off x="1270000" y="2527300"/>
            <a:ext cx="7810500" cy="393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15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Makna Hari Sabat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7"/>
          <p:cNvSpPr txBox="1"/>
          <p:nvPr/>
        </p:nvSpPr>
        <p:spPr>
          <a:xfrm>
            <a:off x="1270000" y="1765300"/>
            <a:ext cx="78105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Bahagian 2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"/>
          <p:cNvSpPr/>
          <p:nvPr/>
        </p:nvSpPr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4" name="Google Shape;174;p8"/>
          <p:cNvPicPr preferRelativeResize="0"/>
          <p:nvPr/>
        </p:nvPicPr>
        <p:blipFill rotWithShape="1">
          <a:blip r:embed="rId3">
            <a:alphaModFix/>
          </a:blip>
          <a:srcRect b="0" l="1000" r="999" t="0"/>
          <a:stretch/>
        </p:blipFill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noFill/>
          <a:ln>
            <a:noFill/>
          </a:ln>
        </p:spPr>
      </p:pic>
      <p:pic>
        <p:nvPicPr>
          <p:cNvPr id="175" name="Google Shape;175;p8"/>
          <p:cNvPicPr preferRelativeResize="0"/>
          <p:nvPr/>
        </p:nvPicPr>
        <p:blipFill rotWithShape="1">
          <a:blip r:embed="rId4">
            <a:alphaModFix/>
          </a:blip>
          <a:srcRect b="0" l="1000" r="999" t="0"/>
          <a:stretch/>
        </p:blipFill>
        <p:spPr>
          <a:xfrm>
            <a:off x="0" y="0"/>
            <a:ext cx="10388600" cy="585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8"/>
          <p:cNvPicPr preferRelativeResize="0"/>
          <p:nvPr/>
        </p:nvPicPr>
        <p:blipFill rotWithShape="1">
          <a:blip r:embed="rId5">
            <a:alphaModFix/>
          </a:blip>
          <a:srcRect b="999" l="0" r="0" t="1000"/>
          <a:stretch/>
        </p:blipFill>
        <p:spPr>
          <a:xfrm>
            <a:off x="927100" y="3149600"/>
            <a:ext cx="8534400" cy="180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8"/>
          <p:cNvSpPr txBox="1"/>
          <p:nvPr/>
        </p:nvSpPr>
        <p:spPr>
          <a:xfrm>
            <a:off x="1295400" y="1562100"/>
            <a:ext cx="4318000" cy="711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Hari Sabat bukan hanya sekadar waktu istirahat, tetapi juga kesempatan untuk merenungkan ajaran Tuhan dan memperdalam hubungan spiritual dengan-Nya.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8"/>
          <p:cNvSpPr txBox="1"/>
          <p:nvPr/>
        </p:nvSpPr>
        <p:spPr>
          <a:xfrm>
            <a:off x="1295400" y="1117600"/>
            <a:ext cx="43180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Makna Spiritual Hari Sabat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9" name="Google Shape;179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54400" y="2654300"/>
            <a:ext cx="0" cy="63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78600" y="3352800"/>
            <a:ext cx="0" cy="58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8"/>
          <p:cNvPicPr preferRelativeResize="0"/>
          <p:nvPr/>
        </p:nvPicPr>
        <p:blipFill rotWithShape="1">
          <a:blip r:embed="rId8">
            <a:alphaModFix/>
          </a:blip>
          <a:srcRect b="999" l="0" r="0" t="1000"/>
          <a:stretch/>
        </p:blipFill>
        <p:spPr>
          <a:xfrm>
            <a:off x="6515100" y="3213100"/>
            <a:ext cx="114300" cy="12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8"/>
          <p:cNvPicPr preferRelativeResize="0"/>
          <p:nvPr/>
        </p:nvPicPr>
        <p:blipFill rotWithShape="1">
          <a:blip r:embed="rId9">
            <a:alphaModFix/>
          </a:blip>
          <a:srcRect b="1999" l="0" r="0" t="2000"/>
          <a:stretch/>
        </p:blipFill>
        <p:spPr>
          <a:xfrm>
            <a:off x="6540500" y="3238500"/>
            <a:ext cx="63500" cy="762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8"/>
          <p:cNvSpPr txBox="1"/>
          <p:nvPr/>
        </p:nvSpPr>
        <p:spPr>
          <a:xfrm>
            <a:off x="4445000" y="4445000"/>
            <a:ext cx="4318000" cy="711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Hari Sabat memperkuat ikatan sosial di antara umat Yahudi, menciptakan ruang untuk berbagi pengalaman dan memperkuat kebebasan bersama.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8"/>
          <p:cNvSpPr txBox="1"/>
          <p:nvPr/>
        </p:nvSpPr>
        <p:spPr>
          <a:xfrm>
            <a:off x="4445000" y="3924300"/>
            <a:ext cx="43180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Peranan Sosial dalam Masyarakat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5" name="Google Shape;185;p8"/>
          <p:cNvPicPr preferRelativeResize="0"/>
          <p:nvPr/>
        </p:nvPicPr>
        <p:blipFill rotWithShape="1">
          <a:blip r:embed="rId10">
            <a:alphaModFix/>
          </a:blip>
          <a:srcRect b="999" l="0" r="0" t="1000"/>
          <a:stretch/>
        </p:blipFill>
        <p:spPr>
          <a:xfrm>
            <a:off x="3390900" y="3276600"/>
            <a:ext cx="114300" cy="12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8"/>
          <p:cNvPicPr preferRelativeResize="0"/>
          <p:nvPr/>
        </p:nvPicPr>
        <p:blipFill rotWithShape="1">
          <a:blip r:embed="rId11">
            <a:alphaModFix/>
          </a:blip>
          <a:srcRect b="1999" l="0" r="0" t="2000"/>
          <a:stretch/>
        </p:blipFill>
        <p:spPr>
          <a:xfrm>
            <a:off x="3416300" y="3302000"/>
            <a:ext cx="63500" cy="762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8"/>
          <p:cNvSpPr txBox="1"/>
          <p:nvPr/>
        </p:nvSpPr>
        <p:spPr>
          <a:xfrm>
            <a:off x="431800" y="254000"/>
            <a:ext cx="9347200" cy="31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Definisi dan Kepentingan Hari Sabat dalam Agama Yahudi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9"/>
          <p:cNvSpPr/>
          <p:nvPr/>
        </p:nvSpPr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3" name="Google Shape;193;p9"/>
          <p:cNvPicPr preferRelativeResize="0"/>
          <p:nvPr/>
        </p:nvPicPr>
        <p:blipFill rotWithShape="1">
          <a:blip r:embed="rId3">
            <a:alphaModFix/>
          </a:blip>
          <a:srcRect b="0" l="1000" r="999" t="0"/>
          <a:stretch/>
        </p:blipFill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noFill/>
          <a:ln>
            <a:noFill/>
          </a:ln>
        </p:spPr>
      </p:pic>
      <p:pic>
        <p:nvPicPr>
          <p:cNvPr id="194" name="Google Shape;194;p9"/>
          <p:cNvPicPr preferRelativeResize="0"/>
          <p:nvPr/>
        </p:nvPicPr>
        <p:blipFill rotWithShape="1">
          <a:blip r:embed="rId4">
            <a:alphaModFix/>
          </a:blip>
          <a:srcRect b="0" l="1000" r="999" t="0"/>
          <a:stretch/>
        </p:blipFill>
        <p:spPr>
          <a:xfrm>
            <a:off x="0" y="0"/>
            <a:ext cx="10388600" cy="585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21200" y="0"/>
            <a:ext cx="5829300" cy="58293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9"/>
          <p:cNvSpPr txBox="1"/>
          <p:nvPr/>
        </p:nvSpPr>
        <p:spPr>
          <a:xfrm>
            <a:off x="393700" y="2546350"/>
            <a:ext cx="3683000" cy="2667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Peraturan Tuhan menekankan kasih dan kemanusiaan, sedangkan peraturan manusia sering kali bersifat kaku dan menuntut kepatuhan tanpa mempertimbangkan konteks, yang dapat mengabaikan keperluan dan kesejahteraan individu.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9"/>
          <p:cNvSpPr txBox="1"/>
          <p:nvPr/>
        </p:nvSpPr>
        <p:spPr>
          <a:xfrm>
            <a:off x="393700" y="2032000"/>
            <a:ext cx="36830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Perbezaan Fokus Peraturan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9"/>
          <p:cNvSpPr txBox="1"/>
          <p:nvPr/>
        </p:nvSpPr>
        <p:spPr>
          <a:xfrm>
            <a:off x="405366" y="800100"/>
            <a:ext cx="3168650" cy="635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Peraturan Manusia vs. Peraturan Tuhan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"/>
          <p:cNvSpPr/>
          <p:nvPr/>
        </p:nvSpPr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4" name="Google Shape;204;p10"/>
          <p:cNvPicPr preferRelativeResize="0"/>
          <p:nvPr/>
        </p:nvPicPr>
        <p:blipFill rotWithShape="1">
          <a:blip r:embed="rId3">
            <a:alphaModFix/>
          </a:blip>
          <a:srcRect b="999" l="0" r="0" t="1000"/>
          <a:stretch/>
        </p:blipFill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noFill/>
          <a:ln>
            <a:noFill/>
          </a:ln>
        </p:spPr>
      </p:pic>
      <p:pic>
        <p:nvPicPr>
          <p:cNvPr id="205" name="Google Shape;205;p10"/>
          <p:cNvPicPr preferRelativeResize="0"/>
          <p:nvPr/>
        </p:nvPicPr>
        <p:blipFill rotWithShape="1">
          <a:blip r:embed="rId4">
            <a:alphaModFix/>
          </a:blip>
          <a:srcRect b="999" l="0" r="0" t="1000"/>
          <a:stretch/>
        </p:blipFill>
        <p:spPr>
          <a:xfrm>
            <a:off x="0" y="0"/>
            <a:ext cx="10388600" cy="585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0"/>
          <p:cNvPicPr preferRelativeResize="0"/>
          <p:nvPr/>
        </p:nvPicPr>
        <p:blipFill rotWithShape="1">
          <a:blip r:embed="rId5">
            <a:alphaModFix/>
          </a:blip>
          <a:srcRect b="0" l="33999" r="34000" t="0"/>
          <a:stretch/>
        </p:blipFill>
        <p:spPr>
          <a:xfrm>
            <a:off x="317500" y="114300"/>
            <a:ext cx="3314700" cy="558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0"/>
          <p:cNvPicPr preferRelativeResize="0"/>
          <p:nvPr/>
        </p:nvPicPr>
        <p:blipFill rotWithShape="1">
          <a:blip r:embed="rId6">
            <a:alphaModFix/>
          </a:blip>
          <a:srcRect b="3000" l="0" r="0" t="2999"/>
          <a:stretch/>
        </p:blipFill>
        <p:spPr>
          <a:xfrm>
            <a:off x="3784600" y="3289300"/>
            <a:ext cx="1028700" cy="6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0"/>
          <p:cNvPicPr preferRelativeResize="0"/>
          <p:nvPr/>
        </p:nvPicPr>
        <p:blipFill rotWithShape="1">
          <a:blip r:embed="rId7">
            <a:alphaModFix/>
          </a:blip>
          <a:srcRect b="999" l="0" r="0" t="1000"/>
          <a:stretch/>
        </p:blipFill>
        <p:spPr>
          <a:xfrm>
            <a:off x="3797300" y="1778000"/>
            <a:ext cx="977900" cy="69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0"/>
          <p:cNvPicPr preferRelativeResize="0"/>
          <p:nvPr/>
        </p:nvPicPr>
        <p:blipFill rotWithShape="1">
          <a:blip r:embed="rId8">
            <a:alphaModFix/>
          </a:blip>
          <a:srcRect b="0" l="1000" r="999" t="0"/>
          <a:stretch/>
        </p:blipFill>
        <p:spPr>
          <a:xfrm>
            <a:off x="3822700" y="4076700"/>
            <a:ext cx="952500" cy="71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940300" y="1511300"/>
            <a:ext cx="558800" cy="55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940300" y="3048000"/>
            <a:ext cx="558800" cy="55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940300" y="4584700"/>
            <a:ext cx="558800" cy="5588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0"/>
          <p:cNvSpPr txBox="1"/>
          <p:nvPr/>
        </p:nvSpPr>
        <p:spPr>
          <a:xfrm>
            <a:off x="3962400" y="330200"/>
            <a:ext cx="5918200" cy="635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Apa yang Dikatakan Alkitab tentang Istirahat?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0"/>
          <p:cNvSpPr txBox="1"/>
          <p:nvPr/>
        </p:nvSpPr>
        <p:spPr>
          <a:xfrm>
            <a:off x="5588000" y="1384300"/>
            <a:ext cx="43053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Hari Sabat sebagai Pemberian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0"/>
          <p:cNvSpPr txBox="1"/>
          <p:nvPr/>
        </p:nvSpPr>
        <p:spPr>
          <a:xfrm>
            <a:off x="5600700" y="1981200"/>
            <a:ext cx="4305300" cy="482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Hari Sabat ditetapkan Tuhan untuk pemulihan fisik dan kerohanian umat-Nya.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0"/>
          <p:cNvSpPr txBox="1"/>
          <p:nvPr/>
        </p:nvSpPr>
        <p:spPr>
          <a:xfrm>
            <a:off x="5600700" y="2908300"/>
            <a:ext cx="43053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Refleksi dan Ibadah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0"/>
          <p:cNvSpPr txBox="1"/>
          <p:nvPr/>
        </p:nvSpPr>
        <p:spPr>
          <a:xfrm>
            <a:off x="5626100" y="3505200"/>
            <a:ext cx="4305300" cy="482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rehat adalah waktu untuk merenungkan firman Tuhan dan beribadah bersama keluarga.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0"/>
          <p:cNvSpPr txBox="1"/>
          <p:nvPr/>
        </p:nvSpPr>
        <p:spPr>
          <a:xfrm>
            <a:off x="5613400" y="4457700"/>
            <a:ext cx="43053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Kasih Mengatasi Aturan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0"/>
          <p:cNvSpPr txBox="1"/>
          <p:nvPr/>
        </p:nvSpPr>
        <p:spPr>
          <a:xfrm>
            <a:off x="5613400" y="5016500"/>
            <a:ext cx="4305300" cy="482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Tindakan Yesus menunjukkan bahwa kasih dan kebaikan lebih penting daripada kepatuhan kaku terhadap hukum.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1"/>
          <p:cNvSpPr/>
          <p:nvPr/>
        </p:nvSpPr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5" name="Google Shape;225;p11"/>
          <p:cNvPicPr preferRelativeResize="0"/>
          <p:nvPr/>
        </p:nvPicPr>
        <p:blipFill rotWithShape="1">
          <a:blip r:embed="rId3">
            <a:alphaModFix/>
          </a:blip>
          <a:srcRect b="0" l="1000" r="999" t="0"/>
          <a:stretch/>
        </p:blipFill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noFill/>
          <a:ln>
            <a:noFill/>
          </a:ln>
        </p:spPr>
      </p:pic>
      <p:pic>
        <p:nvPicPr>
          <p:cNvPr id="226" name="Google Shape;226;p11"/>
          <p:cNvPicPr preferRelativeResize="0"/>
          <p:nvPr/>
        </p:nvPicPr>
        <p:blipFill rotWithShape="1">
          <a:blip r:embed="rId4">
            <a:alphaModFix/>
          </a:blip>
          <a:srcRect b="0" l="1000" r="999" t="0"/>
          <a:stretch/>
        </p:blipFill>
        <p:spPr>
          <a:xfrm>
            <a:off x="0" y="0"/>
            <a:ext cx="10388600" cy="585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1"/>
          <p:cNvPicPr preferRelativeResize="0"/>
          <p:nvPr/>
        </p:nvPicPr>
        <p:blipFill rotWithShape="1">
          <a:blip r:embed="rId5">
            <a:alphaModFix/>
          </a:blip>
          <a:srcRect b="13000" l="0" r="0" t="12999"/>
          <a:stretch/>
        </p:blipFill>
        <p:spPr>
          <a:xfrm>
            <a:off x="317500" y="1231900"/>
            <a:ext cx="2882900" cy="161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1"/>
          <p:cNvPicPr preferRelativeResize="0"/>
          <p:nvPr/>
        </p:nvPicPr>
        <p:blipFill rotWithShape="1">
          <a:blip r:embed="rId6">
            <a:alphaModFix/>
          </a:blip>
          <a:srcRect b="999" l="0" r="0" t="1000"/>
          <a:stretch/>
        </p:blipFill>
        <p:spPr>
          <a:xfrm>
            <a:off x="3733800" y="1714500"/>
            <a:ext cx="2882900" cy="161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1"/>
          <p:cNvPicPr preferRelativeResize="0"/>
          <p:nvPr/>
        </p:nvPicPr>
        <p:blipFill rotWithShape="1">
          <a:blip r:embed="rId7">
            <a:alphaModFix/>
          </a:blip>
          <a:srcRect b="9000" l="0" r="0" t="9000"/>
          <a:stretch/>
        </p:blipFill>
        <p:spPr>
          <a:xfrm>
            <a:off x="7099300" y="1231900"/>
            <a:ext cx="2882900" cy="161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1"/>
          <p:cNvSpPr txBox="1"/>
          <p:nvPr/>
        </p:nvSpPr>
        <p:spPr>
          <a:xfrm>
            <a:off x="342900" y="3009900"/>
            <a:ext cx="27686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Tujuan Hari Sabat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1"/>
          <p:cNvSpPr txBox="1"/>
          <p:nvPr/>
        </p:nvSpPr>
        <p:spPr>
          <a:xfrm>
            <a:off x="342900" y="3695700"/>
            <a:ext cx="2768600" cy="850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Yesus menekankan bahawa Hari Sabat seharusnya menjadi waktu untuk rehat dan pemulihan, bukan sekadar peraturan yang membebankan umat manusia.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1"/>
          <p:cNvSpPr txBox="1"/>
          <p:nvPr/>
        </p:nvSpPr>
        <p:spPr>
          <a:xfrm>
            <a:off x="3771900" y="3505200"/>
            <a:ext cx="27686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Nilai Kasih Mengatasi Hukum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1"/>
          <p:cNvSpPr txBox="1"/>
          <p:nvPr/>
        </p:nvSpPr>
        <p:spPr>
          <a:xfrm>
            <a:off x="3771900" y="4089400"/>
            <a:ext cx="2768600" cy="1066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Dengan merujuk kepada Raja Daud, Yesus menunjukkan bahawa kasih dan keperluan manusia lebih penting daripada kepatuhan buta kepada peraturan agama.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1"/>
          <p:cNvSpPr txBox="1"/>
          <p:nvPr/>
        </p:nvSpPr>
        <p:spPr>
          <a:xfrm>
            <a:off x="7188200" y="3035300"/>
            <a:ext cx="27686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Pentingnya Ajaran Yesus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1"/>
          <p:cNvSpPr txBox="1"/>
          <p:nvPr/>
        </p:nvSpPr>
        <p:spPr>
          <a:xfrm>
            <a:off x="7188200" y="3683000"/>
            <a:ext cx="2768600" cy="850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Ajaran Yesus mengajak kita untuk memahami peraturan Tuhan sebagai alat untuk meningkatkan kehidupan, bukan untuk membatasi kebebasan dan kasih.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1"/>
          <p:cNvSpPr txBox="1"/>
          <p:nvPr/>
        </p:nvSpPr>
        <p:spPr>
          <a:xfrm>
            <a:off x="431800" y="241300"/>
            <a:ext cx="9347200" cy="31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Mengapa Yesus Menyentuh Isu Ini?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"/>
          <p:cNvSpPr/>
          <p:nvPr/>
        </p:nvSpPr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2" name="Google Shape;242;p12"/>
          <p:cNvPicPr preferRelativeResize="0"/>
          <p:nvPr/>
        </p:nvPicPr>
        <p:blipFill rotWithShape="1">
          <a:blip r:embed="rId3">
            <a:alphaModFix/>
          </a:blip>
          <a:srcRect b="0" l="1000" r="999" t="0"/>
          <a:stretch/>
        </p:blipFill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noFill/>
          <a:ln>
            <a:noFill/>
          </a:ln>
        </p:spPr>
      </p:pic>
      <p:pic>
        <p:nvPicPr>
          <p:cNvPr id="243" name="Google Shape;243;p12"/>
          <p:cNvPicPr preferRelativeResize="0"/>
          <p:nvPr/>
        </p:nvPicPr>
        <p:blipFill rotWithShape="1">
          <a:blip r:embed="rId4">
            <a:alphaModFix/>
          </a:blip>
          <a:srcRect b="1999" l="0" r="0" t="2000"/>
          <a:stretch/>
        </p:blipFill>
        <p:spPr>
          <a:xfrm>
            <a:off x="0" y="0"/>
            <a:ext cx="10426700" cy="586740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12"/>
          <p:cNvSpPr txBox="1"/>
          <p:nvPr/>
        </p:nvSpPr>
        <p:spPr>
          <a:xfrm>
            <a:off x="1270000" y="2527300"/>
            <a:ext cx="7810500" cy="393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15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Tindakan Yesus dan Pembelaan-Nya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2"/>
          <p:cNvSpPr txBox="1"/>
          <p:nvPr/>
        </p:nvSpPr>
        <p:spPr>
          <a:xfrm>
            <a:off x="1270000" y="1765300"/>
            <a:ext cx="78105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Bahagian 3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3"/>
          <p:cNvSpPr/>
          <p:nvPr/>
        </p:nvSpPr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1" name="Google Shape;251;p13"/>
          <p:cNvPicPr preferRelativeResize="0"/>
          <p:nvPr/>
        </p:nvPicPr>
        <p:blipFill rotWithShape="1">
          <a:blip r:embed="rId3">
            <a:alphaModFix/>
          </a:blip>
          <a:srcRect b="0" l="1000" r="999" t="0"/>
          <a:stretch/>
        </p:blipFill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noFill/>
          <a:ln>
            <a:noFill/>
          </a:ln>
        </p:spPr>
      </p:pic>
      <p:pic>
        <p:nvPicPr>
          <p:cNvPr id="252" name="Google Shape;252;p13"/>
          <p:cNvPicPr preferRelativeResize="0"/>
          <p:nvPr/>
        </p:nvPicPr>
        <p:blipFill rotWithShape="1">
          <a:blip r:embed="rId4">
            <a:alphaModFix/>
          </a:blip>
          <a:srcRect b="999" l="0" r="0" t="1000"/>
          <a:stretch/>
        </p:blipFill>
        <p:spPr>
          <a:xfrm>
            <a:off x="0" y="0"/>
            <a:ext cx="10388600" cy="58547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13"/>
          <p:cNvSpPr txBox="1"/>
          <p:nvPr/>
        </p:nvSpPr>
        <p:spPr>
          <a:xfrm>
            <a:off x="1422400" y="1816100"/>
            <a:ext cx="2908300" cy="609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Contoh Kemanusiaan di Sabat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3"/>
          <p:cNvSpPr txBox="1"/>
          <p:nvPr/>
        </p:nvSpPr>
        <p:spPr>
          <a:xfrm>
            <a:off x="1054100" y="2946400"/>
            <a:ext cx="3632200" cy="112395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Yesus menunjukkan bahwa keperluan mendesak seperti lapar harus diutamakan, mengajarkan bahwa kasih dan kemanusiaan lebih penting daripada larangan yang aneh.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3"/>
          <p:cNvSpPr txBox="1"/>
          <p:nvPr/>
        </p:nvSpPr>
        <p:spPr>
          <a:xfrm>
            <a:off x="495300" y="571500"/>
            <a:ext cx="9347200" cy="31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Apa yang Dilakukan Yesus pada Hari Sabat?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3"/>
          <p:cNvSpPr txBox="1"/>
          <p:nvPr/>
        </p:nvSpPr>
        <p:spPr>
          <a:xfrm>
            <a:off x="6070600" y="1803400"/>
            <a:ext cx="2908300" cy="609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Kekuasaan Yesus atas Hukum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3"/>
          <p:cNvSpPr txBox="1"/>
          <p:nvPr/>
        </p:nvSpPr>
        <p:spPr>
          <a:xfrm>
            <a:off x="5702300" y="2946400"/>
            <a:ext cx="3632200" cy="112395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Dengan menyatakan diri sebagai "Tuhan atas hari Sabat", Yesus menegaskan bahwa tujuan Sabat adalah untuk melakukan kebaikan, bukan peraturan.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4"/>
          <p:cNvSpPr/>
          <p:nvPr/>
        </p:nvSpPr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3" name="Google Shape;263;p14"/>
          <p:cNvPicPr preferRelativeResize="0"/>
          <p:nvPr/>
        </p:nvPicPr>
        <p:blipFill rotWithShape="1">
          <a:blip r:embed="rId3">
            <a:alphaModFix/>
          </a:blip>
          <a:srcRect b="999" l="0" r="0" t="1000"/>
          <a:stretch/>
        </p:blipFill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noFill/>
          <a:ln>
            <a:noFill/>
          </a:ln>
        </p:spPr>
      </p:pic>
      <p:pic>
        <p:nvPicPr>
          <p:cNvPr id="264" name="Google Shape;264;p14"/>
          <p:cNvPicPr preferRelativeResize="0"/>
          <p:nvPr/>
        </p:nvPicPr>
        <p:blipFill rotWithShape="1">
          <a:blip r:embed="rId4">
            <a:alphaModFix/>
          </a:blip>
          <a:srcRect b="999" l="0" r="0" t="1000"/>
          <a:stretch/>
        </p:blipFill>
        <p:spPr>
          <a:xfrm>
            <a:off x="0" y="0"/>
            <a:ext cx="10388600" cy="585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4"/>
          <p:cNvPicPr preferRelativeResize="0"/>
          <p:nvPr/>
        </p:nvPicPr>
        <p:blipFill rotWithShape="1">
          <a:blip r:embed="rId5">
            <a:alphaModFix/>
          </a:blip>
          <a:srcRect b="5000" l="0" r="0" t="5000"/>
          <a:stretch/>
        </p:blipFill>
        <p:spPr>
          <a:xfrm rot="5400000">
            <a:off x="584200" y="2159000"/>
            <a:ext cx="3467100" cy="278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4"/>
          <p:cNvPicPr preferRelativeResize="0"/>
          <p:nvPr/>
        </p:nvPicPr>
        <p:blipFill rotWithShape="1">
          <a:blip r:embed="rId6">
            <a:alphaModFix/>
          </a:blip>
          <a:srcRect b="5000" l="0" r="0" t="5000"/>
          <a:stretch/>
        </p:blipFill>
        <p:spPr>
          <a:xfrm rot="5400000">
            <a:off x="3721100" y="1600200"/>
            <a:ext cx="3467100" cy="278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4"/>
          <p:cNvPicPr preferRelativeResize="0"/>
          <p:nvPr/>
        </p:nvPicPr>
        <p:blipFill rotWithShape="1">
          <a:blip r:embed="rId5">
            <a:alphaModFix/>
          </a:blip>
          <a:srcRect b="5000" l="0" r="0" t="5000"/>
          <a:stretch/>
        </p:blipFill>
        <p:spPr>
          <a:xfrm rot="5400000">
            <a:off x="6845300" y="2095500"/>
            <a:ext cx="3467100" cy="27813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14"/>
          <p:cNvSpPr txBox="1"/>
          <p:nvPr/>
        </p:nvSpPr>
        <p:spPr>
          <a:xfrm>
            <a:off x="673100" y="3378200"/>
            <a:ext cx="2578100" cy="1905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Yesus menekankan bahwa keperluan manusia harus diutamakan bagi mencerminkan sifat Tuhan yang penuh kasih.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4"/>
          <p:cNvSpPr txBox="1"/>
          <p:nvPr/>
        </p:nvSpPr>
        <p:spPr>
          <a:xfrm>
            <a:off x="711200" y="2565400"/>
            <a:ext cx="2514600" cy="508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Belas Kasihan di Utamakan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4"/>
          <p:cNvSpPr txBox="1"/>
          <p:nvPr/>
        </p:nvSpPr>
        <p:spPr>
          <a:xfrm>
            <a:off x="3810000" y="2882900"/>
            <a:ext cx="2578100" cy="164465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Menggunakan kisah Daud, Yesus menunjukkan bahwa situasi mendesak tidak berkait rapat dengan pelanggaran hari sabat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4"/>
          <p:cNvSpPr txBox="1"/>
          <p:nvPr/>
        </p:nvSpPr>
        <p:spPr>
          <a:xfrm>
            <a:off x="3810000" y="2095500"/>
            <a:ext cx="2514600" cy="508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Contoh Sejarah yang Relevan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4"/>
          <p:cNvSpPr txBox="1"/>
          <p:nvPr/>
        </p:nvSpPr>
        <p:spPr>
          <a:xfrm>
            <a:off x="6908800" y="3327400"/>
            <a:ext cx="2578100" cy="1892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Dengan merujuk kepada Daud, Yesus menegaskan bahwa Dia lebih memahami penafsiran hukum dengan cara yang lebih manusiawi dan penuh kasih.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4"/>
          <p:cNvSpPr txBox="1"/>
          <p:nvPr/>
        </p:nvSpPr>
        <p:spPr>
          <a:xfrm>
            <a:off x="6946900" y="2565400"/>
            <a:ext cx="2514600" cy="508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Kekuasaan Yesus atas Hukum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4" name="Google Shape;274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701800" y="1879600"/>
            <a:ext cx="558800" cy="55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838700" y="1346200"/>
            <a:ext cx="558800" cy="55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912100" y="1841500"/>
            <a:ext cx="558800" cy="55880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14"/>
          <p:cNvSpPr txBox="1"/>
          <p:nvPr/>
        </p:nvSpPr>
        <p:spPr>
          <a:xfrm>
            <a:off x="431800" y="254000"/>
            <a:ext cx="9347200" cy="31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Mengapa Yesus Menggunakan Contoh Daud?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5"/>
          <p:cNvSpPr/>
          <p:nvPr/>
        </p:nvSpPr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3" name="Google Shape;283;p15"/>
          <p:cNvPicPr preferRelativeResize="0"/>
          <p:nvPr/>
        </p:nvPicPr>
        <p:blipFill rotWithShape="1">
          <a:blip r:embed="rId3">
            <a:alphaModFix/>
          </a:blip>
          <a:srcRect b="0" l="1000" r="999" t="0"/>
          <a:stretch/>
        </p:blipFill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noFill/>
          <a:ln>
            <a:noFill/>
          </a:ln>
        </p:spPr>
      </p:pic>
      <p:pic>
        <p:nvPicPr>
          <p:cNvPr id="284" name="Google Shape;284;p15"/>
          <p:cNvPicPr preferRelativeResize="0"/>
          <p:nvPr/>
        </p:nvPicPr>
        <p:blipFill rotWithShape="1">
          <a:blip r:embed="rId4">
            <a:alphaModFix/>
          </a:blip>
          <a:srcRect b="0" l="1000" r="999" t="0"/>
          <a:stretch/>
        </p:blipFill>
        <p:spPr>
          <a:xfrm>
            <a:off x="0" y="0"/>
            <a:ext cx="10388600" cy="585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5"/>
          <p:cNvPicPr preferRelativeResize="0"/>
          <p:nvPr/>
        </p:nvPicPr>
        <p:blipFill rotWithShape="1">
          <a:blip r:embed="rId5">
            <a:alphaModFix/>
          </a:blip>
          <a:srcRect b="10000" l="0" r="0" t="10000"/>
          <a:stretch/>
        </p:blipFill>
        <p:spPr>
          <a:xfrm rot="-180000">
            <a:off x="546100" y="876300"/>
            <a:ext cx="3403600" cy="34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15"/>
          <p:cNvSpPr/>
          <p:nvPr/>
        </p:nvSpPr>
        <p:spPr>
          <a:xfrm>
            <a:off x="4711700" y="2527300"/>
            <a:ext cx="622300" cy="127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5"/>
          <p:cNvSpPr txBox="1"/>
          <p:nvPr/>
        </p:nvSpPr>
        <p:spPr>
          <a:xfrm>
            <a:off x="4711700" y="2654300"/>
            <a:ext cx="52451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Sikap munafik Terhadap Hukum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5"/>
          <p:cNvSpPr txBox="1"/>
          <p:nvPr/>
        </p:nvSpPr>
        <p:spPr>
          <a:xfrm>
            <a:off x="4711700" y="3403600"/>
            <a:ext cx="5245100" cy="180975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Orang Farisi menunjukkan reaksi negatif yang mencerminkan ketidakmampuan mereka untuk memahami bahwa tindakan Yesus menekankan kasih dan kemanusiaan, lebih dari sekadar kepatuhan terhadap hukum yang bersifat tradisi.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5"/>
          <p:cNvSpPr txBox="1"/>
          <p:nvPr/>
        </p:nvSpPr>
        <p:spPr>
          <a:xfrm>
            <a:off x="4622800" y="876300"/>
            <a:ext cx="5334000" cy="635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Reaksi Orang Farisi terhadap Tindakan Yesus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6"/>
          <p:cNvSpPr/>
          <p:nvPr/>
        </p:nvSpPr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5" name="Google Shape;295;p16"/>
          <p:cNvPicPr preferRelativeResize="0"/>
          <p:nvPr/>
        </p:nvPicPr>
        <p:blipFill rotWithShape="1">
          <a:blip r:embed="rId3">
            <a:alphaModFix/>
          </a:blip>
          <a:srcRect b="0" l="1000" r="999" t="0"/>
          <a:stretch/>
        </p:blipFill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noFill/>
          <a:ln>
            <a:noFill/>
          </a:ln>
        </p:spPr>
      </p:pic>
      <p:pic>
        <p:nvPicPr>
          <p:cNvPr id="296" name="Google Shape;296;p16"/>
          <p:cNvPicPr preferRelativeResize="0"/>
          <p:nvPr/>
        </p:nvPicPr>
        <p:blipFill rotWithShape="1">
          <a:blip r:embed="rId4">
            <a:alphaModFix/>
          </a:blip>
          <a:srcRect b="0" l="1000" r="999" t="0"/>
          <a:stretch/>
        </p:blipFill>
        <p:spPr>
          <a:xfrm>
            <a:off x="0" y="0"/>
            <a:ext cx="10388600" cy="585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16"/>
          <p:cNvPicPr preferRelativeResize="0"/>
          <p:nvPr/>
        </p:nvPicPr>
        <p:blipFill rotWithShape="1">
          <a:blip r:embed="rId5">
            <a:alphaModFix/>
          </a:blip>
          <a:srcRect b="999" l="0" r="0" t="1000"/>
          <a:stretch/>
        </p:blipFill>
        <p:spPr>
          <a:xfrm>
            <a:off x="279400" y="1473200"/>
            <a:ext cx="2882900" cy="161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16"/>
          <p:cNvSpPr txBox="1"/>
          <p:nvPr/>
        </p:nvSpPr>
        <p:spPr>
          <a:xfrm>
            <a:off x="304800" y="3238500"/>
            <a:ext cx="27686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Kemanusiaan di atas Aturan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6"/>
          <p:cNvSpPr txBox="1"/>
          <p:nvPr/>
        </p:nvSpPr>
        <p:spPr>
          <a:xfrm>
            <a:off x="304800" y="3911600"/>
            <a:ext cx="2768600" cy="1193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Yesus mengajarkan bahwa tindakan baik dan kasih kepada sesama harus diutamakan – tiada hukum yang menentang hal ini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0" name="Google Shape;300;p16"/>
          <p:cNvPicPr preferRelativeResize="0"/>
          <p:nvPr/>
        </p:nvPicPr>
        <p:blipFill rotWithShape="1">
          <a:blip r:embed="rId6">
            <a:alphaModFix/>
          </a:blip>
          <a:srcRect b="13000" l="0" r="0" t="12999"/>
          <a:stretch/>
        </p:blipFill>
        <p:spPr>
          <a:xfrm>
            <a:off x="3606800" y="4000500"/>
            <a:ext cx="2882900" cy="16129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16"/>
          <p:cNvSpPr txBox="1"/>
          <p:nvPr/>
        </p:nvSpPr>
        <p:spPr>
          <a:xfrm>
            <a:off x="3721100" y="1473200"/>
            <a:ext cx="27686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Kasih sebagai Inti Ajaran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6"/>
          <p:cNvSpPr txBox="1"/>
          <p:nvPr/>
        </p:nvSpPr>
        <p:spPr>
          <a:xfrm>
            <a:off x="3721100" y="2159000"/>
            <a:ext cx="2768600" cy="1079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Pembelaan Yesus menekankan bahwa kepentingan dari hukum adalah kasih, yang harus menjadi panduan dalam setiap tindakan harian kita.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3" name="Google Shape;303;p16"/>
          <p:cNvPicPr preferRelativeResize="0"/>
          <p:nvPr/>
        </p:nvPicPr>
        <p:blipFill rotWithShape="1">
          <a:blip r:embed="rId7">
            <a:alphaModFix/>
          </a:blip>
          <a:srcRect b="999" l="0" r="0" t="1000"/>
          <a:stretch/>
        </p:blipFill>
        <p:spPr>
          <a:xfrm>
            <a:off x="7162800" y="1473200"/>
            <a:ext cx="2882900" cy="161290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16"/>
          <p:cNvSpPr txBox="1"/>
          <p:nvPr/>
        </p:nvSpPr>
        <p:spPr>
          <a:xfrm>
            <a:off x="7200900" y="3251200"/>
            <a:ext cx="2768600" cy="444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Refleksi terhadap Penghakiman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6"/>
          <p:cNvSpPr txBox="1"/>
          <p:nvPr/>
        </p:nvSpPr>
        <p:spPr>
          <a:xfrm>
            <a:off x="7200900" y="3937000"/>
            <a:ext cx="2768600" cy="142875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Kita diajak untuk merenungkan sikap penghakiman yang sering muncul, dan pentingnya memahami keperluan orang lain sebelum membuat penilaian.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6"/>
          <p:cNvSpPr txBox="1"/>
          <p:nvPr/>
        </p:nvSpPr>
        <p:spPr>
          <a:xfrm>
            <a:off x="431800" y="254000"/>
            <a:ext cx="9347200" cy="31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Apa yang Kita Pelajari dari Pembelaan Yesus?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7"/>
          <p:cNvSpPr/>
          <p:nvPr/>
        </p:nvSpPr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2" name="Google Shape;312;p17"/>
          <p:cNvPicPr preferRelativeResize="0"/>
          <p:nvPr/>
        </p:nvPicPr>
        <p:blipFill rotWithShape="1">
          <a:blip r:embed="rId3">
            <a:alphaModFix/>
          </a:blip>
          <a:srcRect b="0" l="1000" r="999" t="0"/>
          <a:stretch/>
        </p:blipFill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noFill/>
          <a:ln>
            <a:noFill/>
          </a:ln>
        </p:spPr>
      </p:pic>
      <p:pic>
        <p:nvPicPr>
          <p:cNvPr id="313" name="Google Shape;313;p17"/>
          <p:cNvPicPr preferRelativeResize="0"/>
          <p:nvPr/>
        </p:nvPicPr>
        <p:blipFill rotWithShape="1">
          <a:blip r:embed="rId4">
            <a:alphaModFix/>
          </a:blip>
          <a:srcRect b="1999" l="0" r="0" t="2000"/>
          <a:stretch/>
        </p:blipFill>
        <p:spPr>
          <a:xfrm>
            <a:off x="0" y="0"/>
            <a:ext cx="10426700" cy="586740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17"/>
          <p:cNvSpPr txBox="1"/>
          <p:nvPr/>
        </p:nvSpPr>
        <p:spPr>
          <a:xfrm>
            <a:off x="1270000" y="2527300"/>
            <a:ext cx="7810500" cy="393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15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Aplikasi untuk Kehidupan Sehari-hari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7"/>
          <p:cNvSpPr txBox="1"/>
          <p:nvPr/>
        </p:nvSpPr>
        <p:spPr>
          <a:xfrm>
            <a:off x="1270000" y="1765300"/>
            <a:ext cx="78105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Bahagian 4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8"/>
          <p:cNvSpPr/>
          <p:nvPr/>
        </p:nvSpPr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1" name="Google Shape;321;p18"/>
          <p:cNvPicPr preferRelativeResize="0"/>
          <p:nvPr/>
        </p:nvPicPr>
        <p:blipFill rotWithShape="1">
          <a:blip r:embed="rId3">
            <a:alphaModFix/>
          </a:blip>
          <a:srcRect b="999" l="0" r="0" t="1000"/>
          <a:stretch/>
        </p:blipFill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noFill/>
          <a:ln>
            <a:noFill/>
          </a:ln>
        </p:spPr>
      </p:pic>
      <p:pic>
        <p:nvPicPr>
          <p:cNvPr id="322" name="Google Shape;322;p18"/>
          <p:cNvPicPr preferRelativeResize="0"/>
          <p:nvPr/>
        </p:nvPicPr>
        <p:blipFill rotWithShape="1">
          <a:blip r:embed="rId4">
            <a:alphaModFix/>
          </a:blip>
          <a:srcRect b="999" l="0" r="0" t="1000"/>
          <a:stretch/>
        </p:blipFill>
        <p:spPr>
          <a:xfrm>
            <a:off x="0" y="0"/>
            <a:ext cx="10388600" cy="585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18"/>
          <p:cNvPicPr preferRelativeResize="0"/>
          <p:nvPr/>
        </p:nvPicPr>
        <p:blipFill rotWithShape="1">
          <a:blip r:embed="rId5">
            <a:alphaModFix/>
          </a:blip>
          <a:srcRect b="0" l="1000" r="999" t="0"/>
          <a:stretch/>
        </p:blipFill>
        <p:spPr>
          <a:xfrm>
            <a:off x="889000" y="1435100"/>
            <a:ext cx="2349500" cy="386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0"/>
            <a:ext cx="6019800" cy="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36700" y="1308100"/>
            <a:ext cx="88900" cy="8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876800" y="1308100"/>
            <a:ext cx="88900" cy="8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975600" y="1308100"/>
            <a:ext cx="88900" cy="88900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18"/>
          <p:cNvSpPr txBox="1"/>
          <p:nvPr/>
        </p:nvSpPr>
        <p:spPr>
          <a:xfrm>
            <a:off x="1117600" y="2781300"/>
            <a:ext cx="1892300" cy="1270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Luangkan waktu untuk menciptakan lingkungan yang tenang dan damai, memungkinkan refleksi spiritual dan kedekatan dengan Tuhan.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8"/>
          <p:cNvSpPr txBox="1"/>
          <p:nvPr/>
        </p:nvSpPr>
        <p:spPr>
          <a:xfrm>
            <a:off x="1028700" y="1993900"/>
            <a:ext cx="2070100" cy="558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Menciptakan Suasana Tenang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0" name="Google Shape;330;p18"/>
          <p:cNvPicPr preferRelativeResize="0"/>
          <p:nvPr/>
        </p:nvPicPr>
        <p:blipFill rotWithShape="1">
          <a:blip r:embed="rId5">
            <a:alphaModFix/>
          </a:blip>
          <a:srcRect b="0" l="1000" r="999" t="0"/>
          <a:stretch/>
        </p:blipFill>
        <p:spPr>
          <a:xfrm>
            <a:off x="4216400" y="1435100"/>
            <a:ext cx="2349500" cy="38608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18"/>
          <p:cNvSpPr txBox="1"/>
          <p:nvPr/>
        </p:nvSpPr>
        <p:spPr>
          <a:xfrm>
            <a:off x="4445000" y="2781300"/>
            <a:ext cx="1892300" cy="1270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Ikuti kegiatan sosial atau sukarela yang menyokong sesama, memperkuat rasa kebersamaan dan kasih di antara anggota masyarakat.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8"/>
          <p:cNvSpPr txBox="1"/>
          <p:nvPr/>
        </p:nvSpPr>
        <p:spPr>
          <a:xfrm>
            <a:off x="4356100" y="1993900"/>
            <a:ext cx="2070100" cy="558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Melibatkan diri dalam Kegiatan Komuniti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3" name="Google Shape;333;p18"/>
          <p:cNvPicPr preferRelativeResize="0"/>
          <p:nvPr/>
        </p:nvPicPr>
        <p:blipFill rotWithShape="1">
          <a:blip r:embed="rId5">
            <a:alphaModFix/>
          </a:blip>
          <a:srcRect b="0" l="1000" r="999" t="0"/>
          <a:stretch/>
        </p:blipFill>
        <p:spPr>
          <a:xfrm>
            <a:off x="7327900" y="1435100"/>
            <a:ext cx="2349500" cy="386080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18"/>
          <p:cNvSpPr txBox="1"/>
          <p:nvPr/>
        </p:nvSpPr>
        <p:spPr>
          <a:xfrm>
            <a:off x="7556500" y="2781300"/>
            <a:ext cx="1892300" cy="167005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Batasi penggunaan elektronik untuk fokus pada ibadah dan interaksi dengan keluarga, menjaga makna Hari Sabat tetap utuh.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8"/>
          <p:cNvSpPr txBox="1"/>
          <p:nvPr/>
        </p:nvSpPr>
        <p:spPr>
          <a:xfrm>
            <a:off x="7467600" y="1993900"/>
            <a:ext cx="2070100" cy="558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Menghindari Gangguan Digital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8"/>
          <p:cNvSpPr txBox="1"/>
          <p:nvPr/>
        </p:nvSpPr>
        <p:spPr>
          <a:xfrm>
            <a:off x="431800" y="254000"/>
            <a:ext cx="9347200" cy="31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Bagaimana Kita Menghormati Hari Sabat Hari Ini?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9"/>
          <p:cNvSpPr/>
          <p:nvPr/>
        </p:nvSpPr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2" name="Google Shape;342;p19"/>
          <p:cNvPicPr preferRelativeResize="0"/>
          <p:nvPr/>
        </p:nvPicPr>
        <p:blipFill rotWithShape="1">
          <a:blip r:embed="rId3">
            <a:alphaModFix/>
          </a:blip>
          <a:srcRect b="0" l="1000" r="999" t="0"/>
          <a:stretch/>
        </p:blipFill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noFill/>
          <a:ln>
            <a:noFill/>
          </a:ln>
        </p:spPr>
      </p:pic>
      <p:pic>
        <p:nvPicPr>
          <p:cNvPr id="343" name="Google Shape;343;p19"/>
          <p:cNvPicPr preferRelativeResize="0"/>
          <p:nvPr/>
        </p:nvPicPr>
        <p:blipFill rotWithShape="1">
          <a:blip r:embed="rId4">
            <a:alphaModFix/>
          </a:blip>
          <a:srcRect b="0" l="1000" r="999" t="0"/>
          <a:stretch/>
        </p:blipFill>
        <p:spPr>
          <a:xfrm>
            <a:off x="0" y="0"/>
            <a:ext cx="10388600" cy="585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19"/>
          <p:cNvPicPr preferRelativeResize="0"/>
          <p:nvPr/>
        </p:nvPicPr>
        <p:blipFill rotWithShape="1">
          <a:blip r:embed="rId5">
            <a:alphaModFix/>
          </a:blip>
          <a:srcRect b="0" l="8000" r="8000" t="0"/>
          <a:stretch/>
        </p:blipFill>
        <p:spPr>
          <a:xfrm rot="-1020000">
            <a:off x="2133600" y="1485900"/>
            <a:ext cx="11176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19"/>
          <p:cNvPicPr preferRelativeResize="0"/>
          <p:nvPr/>
        </p:nvPicPr>
        <p:blipFill rotWithShape="1">
          <a:blip r:embed="rId6">
            <a:alphaModFix/>
          </a:blip>
          <a:srcRect b="8000" l="0" r="0" t="8000"/>
          <a:stretch/>
        </p:blipFill>
        <p:spPr>
          <a:xfrm rot="-4740000">
            <a:off x="6807200" y="1600200"/>
            <a:ext cx="1206500" cy="1117600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19"/>
          <p:cNvSpPr txBox="1"/>
          <p:nvPr/>
        </p:nvSpPr>
        <p:spPr>
          <a:xfrm>
            <a:off x="2311400" y="1689100"/>
            <a:ext cx="1041400" cy="1016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3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01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9"/>
          <p:cNvSpPr txBox="1"/>
          <p:nvPr/>
        </p:nvSpPr>
        <p:spPr>
          <a:xfrm>
            <a:off x="787400" y="3975100"/>
            <a:ext cx="4013200" cy="1282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Tindakan kasih harus menjadi landasan dalam interaksi sosial, mengingat bahwa hubungan yang baik lebih berharga adalah matlamat Tuhan.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9"/>
          <p:cNvSpPr txBox="1"/>
          <p:nvPr/>
        </p:nvSpPr>
        <p:spPr>
          <a:xfrm>
            <a:off x="787400" y="3441700"/>
            <a:ext cx="40132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Keutamaan Kasih dalam Tindakan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9"/>
          <p:cNvSpPr txBox="1"/>
          <p:nvPr/>
        </p:nvSpPr>
        <p:spPr>
          <a:xfrm>
            <a:off x="5511800" y="3924300"/>
            <a:ext cx="3924300" cy="1346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Mengutamakan keperluan manusia dalam situasi mendesak menunjukkan bahwa hukum seharusnya melayani kebaikan, bukan membebani individu dengan kepatuhan yang tidak berbelas kasih.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9"/>
          <p:cNvSpPr txBox="1"/>
          <p:nvPr/>
        </p:nvSpPr>
        <p:spPr>
          <a:xfrm>
            <a:off x="5511800" y="3429000"/>
            <a:ext cx="39243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Kemanusiaan di Atas Hukum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9"/>
          <p:cNvSpPr txBox="1"/>
          <p:nvPr/>
        </p:nvSpPr>
        <p:spPr>
          <a:xfrm>
            <a:off x="6946900" y="1701800"/>
            <a:ext cx="1041400" cy="1016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3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02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9"/>
          <p:cNvSpPr txBox="1"/>
          <p:nvPr/>
        </p:nvSpPr>
        <p:spPr>
          <a:xfrm>
            <a:off x="495300" y="571500"/>
            <a:ext cx="9347200" cy="31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Mengapa Kasih dan Kebaikan berdiri bersama dengan Aturan?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0"/>
          <p:cNvSpPr/>
          <p:nvPr/>
        </p:nvSpPr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8" name="Google Shape;358;p20"/>
          <p:cNvPicPr preferRelativeResize="0"/>
          <p:nvPr/>
        </p:nvPicPr>
        <p:blipFill rotWithShape="1">
          <a:blip r:embed="rId3">
            <a:alphaModFix/>
          </a:blip>
          <a:srcRect b="999" l="0" r="0" t="1000"/>
          <a:stretch/>
        </p:blipFill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noFill/>
          <a:ln>
            <a:noFill/>
          </a:ln>
        </p:spPr>
      </p:pic>
      <p:pic>
        <p:nvPicPr>
          <p:cNvPr id="359" name="Google Shape;359;p20"/>
          <p:cNvPicPr preferRelativeResize="0"/>
          <p:nvPr/>
        </p:nvPicPr>
        <p:blipFill rotWithShape="1">
          <a:blip r:embed="rId4">
            <a:alphaModFix/>
          </a:blip>
          <a:srcRect b="999" l="0" r="0" t="1000"/>
          <a:stretch/>
        </p:blipFill>
        <p:spPr>
          <a:xfrm>
            <a:off x="0" y="0"/>
            <a:ext cx="10388600" cy="585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20"/>
          <p:cNvPicPr preferRelativeResize="0"/>
          <p:nvPr/>
        </p:nvPicPr>
        <p:blipFill rotWithShape="1">
          <a:blip r:embed="rId5">
            <a:alphaModFix/>
          </a:blip>
          <a:srcRect b="0" l="6000" r="5999" t="0"/>
          <a:stretch/>
        </p:blipFill>
        <p:spPr>
          <a:xfrm>
            <a:off x="711200" y="1092200"/>
            <a:ext cx="88900" cy="443230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20"/>
          <p:cNvSpPr txBox="1"/>
          <p:nvPr/>
        </p:nvSpPr>
        <p:spPr>
          <a:xfrm>
            <a:off x="355600" y="241300"/>
            <a:ext cx="9563100" cy="31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Contoh Praktikal dalam Kehidupan Seharian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20"/>
          <p:cNvSpPr txBox="1"/>
          <p:nvPr/>
        </p:nvSpPr>
        <p:spPr>
          <a:xfrm>
            <a:off x="1041400" y="1308100"/>
            <a:ext cx="54864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Kegiatan Spiritual Keluarga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20"/>
          <p:cNvSpPr txBox="1"/>
          <p:nvPr/>
        </p:nvSpPr>
        <p:spPr>
          <a:xfrm>
            <a:off x="1054100" y="1625600"/>
            <a:ext cx="5473700" cy="546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Mengadakan sesi doa dan pembacaan Alkitab bersama keluarga untuk memperkuat ikatan spiritual.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4" name="Google Shape;364;p20"/>
          <p:cNvPicPr preferRelativeResize="0"/>
          <p:nvPr/>
        </p:nvPicPr>
        <p:blipFill rotWithShape="1">
          <a:blip r:embed="rId6">
            <a:alphaModFix/>
          </a:blip>
          <a:srcRect b="0" l="33000" r="33000" t="0"/>
          <a:stretch/>
        </p:blipFill>
        <p:spPr>
          <a:xfrm>
            <a:off x="6972300" y="1079500"/>
            <a:ext cx="2832100" cy="464820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20"/>
          <p:cNvSpPr txBox="1"/>
          <p:nvPr/>
        </p:nvSpPr>
        <p:spPr>
          <a:xfrm>
            <a:off x="1016000" y="2654300"/>
            <a:ext cx="54864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Aksi Sosial di Komuniti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20"/>
          <p:cNvSpPr txBox="1"/>
          <p:nvPr/>
        </p:nvSpPr>
        <p:spPr>
          <a:xfrm>
            <a:off x="1016000" y="2984500"/>
            <a:ext cx="5473700" cy="546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Mengorganisasi kegiatan amal untuk membantu mereka yang kurang berkemampuan di sekitar kita.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20"/>
          <p:cNvSpPr txBox="1"/>
          <p:nvPr/>
        </p:nvSpPr>
        <p:spPr>
          <a:xfrm>
            <a:off x="1003300" y="4064000"/>
            <a:ext cx="54864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Refleksi Pribadi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20"/>
          <p:cNvSpPr txBox="1"/>
          <p:nvPr/>
        </p:nvSpPr>
        <p:spPr>
          <a:xfrm>
            <a:off x="1003300" y="4381500"/>
            <a:ext cx="5473700" cy="546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Menulis jurnal tentang pengalaman kasih dan kebaikan yang diterapkan dalam kehidupan sehari-hari.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1"/>
          <p:cNvSpPr/>
          <p:nvPr/>
        </p:nvSpPr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4" name="Google Shape;374;p21"/>
          <p:cNvPicPr preferRelativeResize="0"/>
          <p:nvPr/>
        </p:nvPicPr>
        <p:blipFill rotWithShape="1">
          <a:blip r:embed="rId3">
            <a:alphaModFix/>
          </a:blip>
          <a:srcRect b="0" l="2999" r="3000" t="0"/>
          <a:stretch/>
        </p:blipFill>
        <p:spPr>
          <a:xfrm>
            <a:off x="0" y="0"/>
            <a:ext cx="10375900" cy="5854700"/>
          </a:xfrm>
          <a:prstGeom prst="roundRect">
            <a:avLst>
              <a:gd fmla="val 3470" name="adj"/>
            </a:avLst>
          </a:prstGeom>
          <a:noFill/>
          <a:ln>
            <a:noFill/>
          </a:ln>
        </p:spPr>
      </p:pic>
      <p:pic>
        <p:nvPicPr>
          <p:cNvPr id="375" name="Google Shape;375;p21"/>
          <p:cNvPicPr preferRelativeResize="0"/>
          <p:nvPr/>
        </p:nvPicPr>
        <p:blipFill rotWithShape="1">
          <a:blip r:embed="rId4">
            <a:alphaModFix/>
          </a:blip>
          <a:srcRect b="0" l="1000" r="999" t="0"/>
          <a:stretch/>
        </p:blipFill>
        <p:spPr>
          <a:xfrm>
            <a:off x="0" y="0"/>
            <a:ext cx="10388600" cy="585470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21"/>
          <p:cNvSpPr txBox="1"/>
          <p:nvPr/>
        </p:nvSpPr>
        <p:spPr>
          <a:xfrm>
            <a:off x="1270000" y="1231900"/>
            <a:ext cx="7810500" cy="482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Slide, Tamat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USER</dc:creator>
</cp:coreProperties>
</file>