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0375900" cy="58547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hwYiMqHjhM3UKYSw6x72kHmBIIg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8" d="100"/>
          <a:sy n="98" d="100"/>
        </p:scale>
        <p:origin x="387" y="39"/>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90525" y="685800"/>
            <a:ext cx="60769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3:notes"/>
          <p:cNvSpPr>
            <a:spLocks noGrp="1" noRot="1" noChangeAspect="1"/>
          </p:cNvSpPr>
          <p:nvPr>
            <p:ph type="sldImg" idx="2"/>
          </p:nvPr>
        </p:nvSpPr>
        <p:spPr>
          <a:xfrm>
            <a:off x="390525" y="685800"/>
            <a:ext cx="60769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90525" y="685800"/>
            <a:ext cx="60769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6:notes"/>
          <p:cNvSpPr>
            <a:spLocks noGrp="1" noRot="1" noChangeAspect="1"/>
          </p:cNvSpPr>
          <p:nvPr>
            <p:ph type="sldImg" idx="2"/>
          </p:nvPr>
        </p:nvSpPr>
        <p:spPr>
          <a:xfrm>
            <a:off x="390525" y="685800"/>
            <a:ext cx="60769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0" name="Google Shape;190;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1" name="Google Shape;201;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7" name="Google Shape;217;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1" name="Google Shape;231;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9" name="Google Shape;259;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2" name="Google Shape;272;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3" name="Google Shape;283;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0" name="Google Shape;300;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8" name="Google Shape;308;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4" name="Google Shape;324;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8" name="Google Shape;338;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3" name="Google Shape;353;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4" name="Google Shape;364;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2" name="Google Shape;372;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6" name="Google Shape;386;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3" name="Google Shape;403;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6" name="Google Shape;416;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9"/>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31"/>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1"/>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32"/>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32"/>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33"/>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33"/>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33"/>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33"/>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5"/>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5"/>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35"/>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6"/>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6"/>
          <p:cNvSpPr>
            <a:spLocks noGrp="1"/>
          </p:cNvSpPr>
          <p:nvPr>
            <p:ph type="pic" idx="2"/>
          </p:nvPr>
        </p:nvSpPr>
        <p:spPr>
          <a:xfrm>
            <a:off x="1792288" y="612775"/>
            <a:ext cx="5486400" cy="4114800"/>
          </a:xfrm>
          <a:prstGeom prst="rect">
            <a:avLst/>
          </a:prstGeom>
          <a:noFill/>
          <a:ln>
            <a:noFill/>
          </a:ln>
        </p:spPr>
      </p:sp>
      <p:sp>
        <p:nvSpPr>
          <p:cNvPr id="64" name="Google Shape;64;p36"/>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7"/>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8"/>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8"/>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5.jp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5.jp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45.jp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5" name="Google Shape;85;p1"/>
          <p:cNvPicPr preferRelativeResize="0"/>
          <p:nvPr/>
        </p:nvPicPr>
        <p:blipFill rotWithShape="1">
          <a:blip r:embed="rId3">
            <a:alphaModFix/>
          </a:blip>
          <a:srcRect l="1000" r="999"/>
          <a:stretch/>
        </p:blipFill>
        <p:spPr>
          <a:xfrm>
            <a:off x="0" y="0"/>
            <a:ext cx="10388600" cy="5854700"/>
          </a:xfrm>
          <a:prstGeom prst="rect">
            <a:avLst/>
          </a:prstGeom>
          <a:noFill/>
          <a:ln>
            <a:noFill/>
          </a:ln>
        </p:spPr>
      </p:pic>
      <p:sp>
        <p:nvSpPr>
          <p:cNvPr id="86" name="Google Shape;86;p1"/>
          <p:cNvSpPr/>
          <p:nvPr/>
        </p:nvSpPr>
        <p:spPr>
          <a:xfrm>
            <a:off x="3619500" y="749300"/>
            <a:ext cx="3098800" cy="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
          <p:cNvSpPr txBox="1"/>
          <p:nvPr/>
        </p:nvSpPr>
        <p:spPr>
          <a:xfrm>
            <a:off x="92413" y="1231900"/>
            <a:ext cx="10077855" cy="9652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2500"/>
              </a:lnSpc>
              <a:spcBef>
                <a:spcPts val="0"/>
              </a:spcBef>
              <a:spcAft>
                <a:spcPts val="0"/>
              </a:spcAft>
              <a:buNone/>
            </a:pPr>
            <a:r>
              <a:rPr lang="en-US" sz="3200" b="1" i="0" u="none" strike="noStrike" cap="none" dirty="0">
                <a:solidFill>
                  <a:srgbClr val="FFFFFF"/>
                </a:solidFill>
                <a:latin typeface="Microsoft Yahei"/>
                <a:ea typeface="Microsoft Yahei"/>
                <a:cs typeface="Microsoft Yahei"/>
                <a:sym typeface="Microsoft Yahei"/>
              </a:rPr>
              <a:t>Lukas 5:27-39 - </a:t>
            </a:r>
            <a:r>
              <a:rPr lang="en-US" sz="3200" b="1" i="0" u="none" strike="noStrike" cap="none" dirty="0" err="1">
                <a:solidFill>
                  <a:srgbClr val="FFFFFF"/>
                </a:solidFill>
                <a:latin typeface="Microsoft Yahei"/>
                <a:ea typeface="Microsoft Yahei"/>
                <a:cs typeface="Microsoft Yahei"/>
                <a:sym typeface="Microsoft Yahei"/>
              </a:rPr>
              <a:t>Panggilan</a:t>
            </a:r>
            <a:r>
              <a:rPr lang="en-US" sz="3200" b="1" i="0" u="none" strike="noStrike" cap="none" dirty="0">
                <a:solidFill>
                  <a:srgbClr val="FFFFFF"/>
                </a:solidFill>
                <a:latin typeface="Microsoft Yahei"/>
                <a:ea typeface="Microsoft Yahei"/>
                <a:cs typeface="Microsoft Yahei"/>
                <a:sym typeface="Microsoft Yahei"/>
              </a:rPr>
              <a:t> </a:t>
            </a:r>
            <a:r>
              <a:rPr lang="en-US" sz="3200" b="1" i="0" u="none" strike="noStrike" cap="none" dirty="0" err="1">
                <a:solidFill>
                  <a:srgbClr val="FFFFFF"/>
                </a:solidFill>
                <a:latin typeface="Microsoft Yahei"/>
                <a:ea typeface="Microsoft Yahei"/>
                <a:cs typeface="Microsoft Yahei"/>
                <a:sym typeface="Microsoft Yahei"/>
              </a:rPr>
              <a:t>bagi</a:t>
            </a:r>
            <a:r>
              <a:rPr lang="en-US" sz="3200" b="1" i="0" u="none" strike="noStrike" cap="none" dirty="0">
                <a:solidFill>
                  <a:srgbClr val="FFFFFF"/>
                </a:solidFill>
                <a:latin typeface="Microsoft Yahei"/>
                <a:ea typeface="Microsoft Yahei"/>
                <a:cs typeface="Microsoft Yahei"/>
                <a:sym typeface="Microsoft Yahei"/>
              </a:rPr>
              <a:t> orang </a:t>
            </a:r>
            <a:r>
              <a:rPr lang="en-US" sz="3200" b="1" dirty="0" err="1">
                <a:solidFill>
                  <a:srgbClr val="FFFFFF"/>
                </a:solidFill>
                <a:latin typeface="Microsoft Yahei"/>
                <a:ea typeface="Microsoft Yahei"/>
                <a:cs typeface="Microsoft Yahei"/>
                <a:sym typeface="Microsoft Yahei"/>
              </a:rPr>
              <a:t>berd</a:t>
            </a:r>
            <a:r>
              <a:rPr lang="en-US" sz="3200" b="1" i="0" u="none" strike="noStrike" cap="none" dirty="0" err="1">
                <a:solidFill>
                  <a:srgbClr val="FFFFFF"/>
                </a:solidFill>
                <a:latin typeface="Microsoft Yahei"/>
                <a:ea typeface="Microsoft Yahei"/>
                <a:cs typeface="Microsoft Yahei"/>
                <a:sym typeface="Microsoft Yahei"/>
              </a:rPr>
              <a:t>osa</a:t>
            </a:r>
            <a:endParaRPr sz="1100" b="0" i="0" u="none" strike="noStrike" cap="none" dirty="0">
              <a:solidFill>
                <a:schemeClr val="dk1"/>
              </a:solidFill>
              <a:latin typeface="Calibri"/>
              <a:ea typeface="Calibri"/>
              <a:cs typeface="Calibri"/>
              <a:sym typeface="Calibri"/>
            </a:endParaRPr>
          </a:p>
        </p:txBody>
      </p:sp>
      <p:sp>
        <p:nvSpPr>
          <p:cNvPr id="88" name="Google Shape;88;p1"/>
          <p:cNvSpPr txBox="1"/>
          <p:nvPr/>
        </p:nvSpPr>
        <p:spPr>
          <a:xfrm>
            <a:off x="1270000" y="4127500"/>
            <a:ext cx="7810500" cy="317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US" sz="2000" dirty="0">
                <a:solidFill>
                  <a:srgbClr val="FFFFFF"/>
                </a:solidFill>
                <a:latin typeface="Microsoft Yahei"/>
                <a:ea typeface="Microsoft Yahei"/>
                <a:cs typeface="Microsoft Yahei"/>
                <a:sym typeface="Microsoft Yahei"/>
              </a:rPr>
              <a:t>Rikho Jafry</a:t>
            </a:r>
            <a:endParaRPr sz="11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4" name="Google Shape;94;p2"/>
          <p:cNvPicPr preferRelativeResize="0"/>
          <p:nvPr/>
        </p:nvPicPr>
        <p:blipFill rotWithShape="1">
          <a:blip r:embed="rId3">
            <a:alphaModFix/>
          </a:blip>
          <a:srcRect l="1000" r="999"/>
          <a:stretch/>
        </p:blipFill>
        <p:spPr>
          <a:xfrm>
            <a:off x="0" y="0"/>
            <a:ext cx="10426700" cy="5867400"/>
          </a:xfrm>
          <a:prstGeom prst="rect">
            <a:avLst/>
          </a:prstGeom>
          <a:noFill/>
          <a:ln>
            <a:noFill/>
          </a:ln>
        </p:spPr>
      </p:pic>
      <p:sp>
        <p:nvSpPr>
          <p:cNvPr id="95" name="Google Shape;95;p2"/>
          <p:cNvSpPr txBox="1"/>
          <p:nvPr/>
        </p:nvSpPr>
        <p:spPr>
          <a:xfrm>
            <a:off x="1270000" y="2527300"/>
            <a:ext cx="7810500" cy="787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1538"/>
              </a:lnSpc>
              <a:spcBef>
                <a:spcPts val="0"/>
              </a:spcBef>
              <a:spcAft>
                <a:spcPts val="0"/>
              </a:spcAft>
              <a:buNone/>
            </a:pPr>
            <a:r>
              <a:rPr lang="en-US" sz="2600" b="1" i="0" u="none" strike="noStrike" cap="none">
                <a:solidFill>
                  <a:srgbClr val="FFFFFF"/>
                </a:solidFill>
                <a:latin typeface="Microsoft Yahei"/>
                <a:ea typeface="Microsoft Yahei"/>
                <a:cs typeface="Microsoft Yahei"/>
                <a:sym typeface="Microsoft Yahei"/>
              </a:rPr>
              <a:t>Pengenalan kepada Kisah Panggilan Lewi</a:t>
            </a:r>
            <a:endParaRPr sz="1100" b="0" i="0" u="none" strike="noStrike" cap="none">
              <a:solidFill>
                <a:schemeClr val="dk1"/>
              </a:solidFill>
              <a:latin typeface="Calibri"/>
              <a:ea typeface="Calibri"/>
              <a:cs typeface="Calibri"/>
              <a:sym typeface="Calibri"/>
            </a:endParaRPr>
          </a:p>
        </p:txBody>
      </p:sp>
      <p:sp>
        <p:nvSpPr>
          <p:cNvPr id="96" name="Google Shape;96;p2"/>
          <p:cNvSpPr txBox="1"/>
          <p:nvPr/>
        </p:nvSpPr>
        <p:spPr>
          <a:xfrm>
            <a:off x="1270000" y="1765300"/>
            <a:ext cx="78105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1111"/>
              </a:lnSpc>
              <a:spcBef>
                <a:spcPts val="0"/>
              </a:spcBef>
              <a:spcAft>
                <a:spcPts val="0"/>
              </a:spcAft>
              <a:buNone/>
            </a:pPr>
            <a:r>
              <a:rPr lang="en-US" sz="1800" b="1" i="0" u="none" strike="noStrike" cap="none">
                <a:solidFill>
                  <a:srgbClr val="FFFFFF"/>
                </a:solidFill>
                <a:latin typeface="Microsoft Yahei"/>
                <a:ea typeface="Microsoft Yahei"/>
                <a:cs typeface="Microsoft Yahei"/>
                <a:sym typeface="Microsoft Yahei"/>
              </a:rPr>
              <a:t>Bahagian 1</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2" name="Google Shape;102;p3"/>
          <p:cNvPicPr preferRelativeResize="0"/>
          <p:nvPr/>
        </p:nvPicPr>
        <p:blipFill rotWithShape="1">
          <a:blip r:embed="rId3">
            <a:alphaModFix/>
          </a:blip>
          <a:srcRect l="1000" r="999"/>
          <a:stretch/>
        </p:blipFill>
        <p:spPr>
          <a:xfrm>
            <a:off x="0" y="0"/>
            <a:ext cx="10388600" cy="5854700"/>
          </a:xfrm>
          <a:prstGeom prst="rect">
            <a:avLst/>
          </a:prstGeom>
          <a:noFill/>
          <a:ln>
            <a:noFill/>
          </a:ln>
        </p:spPr>
      </p:pic>
      <p:pic>
        <p:nvPicPr>
          <p:cNvPr id="103" name="Google Shape;103;p3"/>
          <p:cNvPicPr preferRelativeResize="0"/>
          <p:nvPr/>
        </p:nvPicPr>
        <p:blipFill rotWithShape="1">
          <a:blip r:embed="rId4">
            <a:alphaModFix/>
          </a:blip>
          <a:srcRect/>
          <a:stretch/>
        </p:blipFill>
        <p:spPr>
          <a:xfrm rot="599999">
            <a:off x="5892800" y="1206500"/>
            <a:ext cx="3416300" cy="3416300"/>
          </a:xfrm>
          <a:prstGeom prst="rect">
            <a:avLst/>
          </a:prstGeom>
          <a:noFill/>
          <a:ln>
            <a:noFill/>
          </a:ln>
        </p:spPr>
      </p:pic>
      <p:sp>
        <p:nvSpPr>
          <p:cNvPr id="104" name="Google Shape;104;p3"/>
          <p:cNvSpPr txBox="1"/>
          <p:nvPr/>
        </p:nvSpPr>
        <p:spPr>
          <a:xfrm>
            <a:off x="431800" y="1206500"/>
            <a:ext cx="5219700" cy="6350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`Latar Belakang Lewi sebagai Pemungut Cukai`</a:t>
            </a:r>
            <a:endParaRPr sz="1100" b="0" i="0" u="none" strike="noStrike" cap="none">
              <a:solidFill>
                <a:schemeClr val="dk1"/>
              </a:solidFill>
              <a:latin typeface="Calibri"/>
              <a:ea typeface="Calibri"/>
              <a:cs typeface="Calibri"/>
              <a:sym typeface="Calibri"/>
            </a:endParaRPr>
          </a:p>
        </p:txBody>
      </p:sp>
      <p:sp>
        <p:nvSpPr>
          <p:cNvPr id="105" name="Google Shape;105;p3"/>
          <p:cNvSpPr/>
          <p:nvPr/>
        </p:nvSpPr>
        <p:spPr>
          <a:xfrm>
            <a:off x="431800" y="2641600"/>
            <a:ext cx="622300" cy="127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3"/>
          <p:cNvSpPr txBox="1"/>
          <p:nvPr/>
        </p:nvSpPr>
        <p:spPr>
          <a:xfrm>
            <a:off x="431800" y="2755900"/>
            <a:ext cx="52197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4285"/>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Persepsi Masyarakat terhadap Lewi</a:t>
            </a:r>
            <a:endParaRPr sz="1100" b="0" i="0" u="none" strike="noStrike" cap="none">
              <a:solidFill>
                <a:schemeClr val="dk1"/>
              </a:solidFill>
              <a:latin typeface="Calibri"/>
              <a:ea typeface="Calibri"/>
              <a:cs typeface="Calibri"/>
              <a:sym typeface="Calibri"/>
            </a:endParaRPr>
          </a:p>
        </p:txBody>
      </p:sp>
      <p:sp>
        <p:nvSpPr>
          <p:cNvPr id="107" name="Google Shape;107;p3"/>
          <p:cNvSpPr txBox="1"/>
          <p:nvPr/>
        </p:nvSpPr>
        <p:spPr>
          <a:xfrm>
            <a:off x="431800" y="3530600"/>
            <a:ext cx="5219700" cy="15240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600" b="0" i="0" u="none" strike="noStrike" cap="none" dirty="0">
                <a:solidFill>
                  <a:srgbClr val="FFFFFF"/>
                </a:solidFill>
                <a:latin typeface="Microsoft Yahei"/>
                <a:ea typeface="Microsoft Yahei"/>
                <a:cs typeface="Microsoft Yahei"/>
                <a:sym typeface="Microsoft Yahei"/>
              </a:rPr>
              <a:t>Lewi </a:t>
            </a:r>
            <a:r>
              <a:rPr lang="en-US" sz="1600" b="0" i="0" u="none" strike="noStrike" cap="none" dirty="0" err="1">
                <a:solidFill>
                  <a:srgbClr val="FFFFFF"/>
                </a:solidFill>
                <a:latin typeface="Microsoft Yahei"/>
                <a:ea typeface="Microsoft Yahei"/>
                <a:cs typeface="Microsoft Yahei"/>
                <a:sym typeface="Microsoft Yahei"/>
              </a:rPr>
              <a:t>dianggap</a:t>
            </a:r>
            <a:r>
              <a:rPr lang="en-US" sz="1600" b="0" i="0" u="none" strike="noStrike" cap="none" dirty="0">
                <a:solidFill>
                  <a:srgbClr val="FFFFFF"/>
                </a:solidFill>
                <a:latin typeface="Microsoft Yahei"/>
                <a:ea typeface="Microsoft Yahei"/>
                <a:cs typeface="Microsoft Yahei"/>
                <a:sym typeface="Microsoft Yahei"/>
              </a:rPr>
              <a:t> </a:t>
            </a:r>
            <a:r>
              <a:rPr lang="en-US" sz="1600" b="0" i="0" u="none" strike="noStrike" cap="none" dirty="0" err="1">
                <a:solidFill>
                  <a:srgbClr val="FFFFFF"/>
                </a:solidFill>
                <a:latin typeface="Microsoft Yahei"/>
                <a:ea typeface="Microsoft Yahei"/>
                <a:cs typeface="Microsoft Yahei"/>
                <a:sym typeface="Microsoft Yahei"/>
              </a:rPr>
              <a:t>sebagai</a:t>
            </a:r>
            <a:r>
              <a:rPr lang="en-US" sz="1600" b="0" i="0" u="none" strike="noStrike" cap="none" dirty="0">
                <a:solidFill>
                  <a:srgbClr val="FFFFFF"/>
                </a:solidFill>
                <a:latin typeface="Microsoft Yahei"/>
                <a:ea typeface="Microsoft Yahei"/>
                <a:cs typeface="Microsoft Yahei"/>
                <a:sym typeface="Microsoft Yahei"/>
              </a:rPr>
              <a:t> </a:t>
            </a:r>
            <a:r>
              <a:rPr lang="en-US" sz="1600" b="0" i="0" u="none" strike="noStrike" cap="none" dirty="0" err="1">
                <a:solidFill>
                  <a:srgbClr val="FFFFFF"/>
                </a:solidFill>
                <a:latin typeface="Microsoft Yahei"/>
                <a:ea typeface="Microsoft Yahei"/>
                <a:cs typeface="Microsoft Yahei"/>
                <a:sym typeface="Microsoft Yahei"/>
              </a:rPr>
              <a:t>pengkhianat</a:t>
            </a:r>
            <a:r>
              <a:rPr lang="en-US" sz="1600" b="0" i="0" u="none" strike="noStrike" cap="none" dirty="0">
                <a:solidFill>
                  <a:srgbClr val="FFFFFF"/>
                </a:solidFill>
                <a:latin typeface="Microsoft Yahei"/>
                <a:ea typeface="Microsoft Yahei"/>
                <a:cs typeface="Microsoft Yahei"/>
                <a:sym typeface="Microsoft Yahei"/>
              </a:rPr>
              <a:t> dan </a:t>
            </a:r>
            <a:r>
              <a:rPr lang="en-US" sz="1600" b="0" i="0" u="none" strike="noStrike" cap="none" dirty="0" err="1">
                <a:solidFill>
                  <a:srgbClr val="FFFFFF"/>
                </a:solidFill>
                <a:latin typeface="Microsoft Yahei"/>
                <a:ea typeface="Microsoft Yahei"/>
                <a:cs typeface="Microsoft Yahei"/>
                <a:sym typeface="Microsoft Yahei"/>
              </a:rPr>
              <a:t>tidak</a:t>
            </a:r>
            <a:r>
              <a:rPr lang="en-US" sz="1600" b="0" i="0" u="none" strike="noStrike" cap="none" dirty="0">
                <a:solidFill>
                  <a:srgbClr val="FFFFFF"/>
                </a:solidFill>
                <a:latin typeface="Microsoft Yahei"/>
                <a:ea typeface="Microsoft Yahei"/>
                <a:cs typeface="Microsoft Yahei"/>
                <a:sym typeface="Microsoft Yahei"/>
              </a:rPr>
              <a:t> </a:t>
            </a:r>
            <a:r>
              <a:rPr lang="en-US" sz="1600" b="0" i="0" u="none" strike="noStrike" cap="none" dirty="0" err="1">
                <a:solidFill>
                  <a:srgbClr val="FFFFFF"/>
                </a:solidFill>
                <a:latin typeface="Microsoft Yahei"/>
                <a:ea typeface="Microsoft Yahei"/>
                <a:cs typeface="Microsoft Yahei"/>
                <a:sym typeface="Microsoft Yahei"/>
              </a:rPr>
              <a:t>disukai</a:t>
            </a:r>
            <a:r>
              <a:rPr lang="en-US" sz="1600" b="0" i="0" u="none" strike="noStrike" cap="none" dirty="0">
                <a:solidFill>
                  <a:srgbClr val="FFFFFF"/>
                </a:solidFill>
                <a:latin typeface="Microsoft Yahei"/>
                <a:ea typeface="Microsoft Yahei"/>
                <a:cs typeface="Microsoft Yahei"/>
                <a:sym typeface="Microsoft Yahei"/>
              </a:rPr>
              <a:t> oleh </a:t>
            </a:r>
            <a:r>
              <a:rPr lang="en-US" sz="1600" b="0" i="0" u="none" strike="noStrike" cap="none" dirty="0" err="1">
                <a:solidFill>
                  <a:srgbClr val="FFFFFF"/>
                </a:solidFill>
                <a:latin typeface="Microsoft Yahei"/>
                <a:ea typeface="Microsoft Yahei"/>
                <a:cs typeface="Microsoft Yahei"/>
                <a:sym typeface="Microsoft Yahei"/>
              </a:rPr>
              <a:t>masyarakat</a:t>
            </a:r>
            <a:r>
              <a:rPr lang="en-US" sz="1600" b="0" i="0" u="none" strike="noStrike" cap="none" dirty="0">
                <a:solidFill>
                  <a:srgbClr val="FFFFFF"/>
                </a:solidFill>
                <a:latin typeface="Microsoft Yahei"/>
                <a:ea typeface="Microsoft Yahei"/>
                <a:cs typeface="Microsoft Yahei"/>
                <a:sym typeface="Microsoft Yahei"/>
              </a:rPr>
              <a:t> kerana </a:t>
            </a:r>
            <a:r>
              <a:rPr lang="en-US" sz="1600" b="0" i="0" u="none" strike="noStrike" cap="none" dirty="0" err="1">
                <a:solidFill>
                  <a:srgbClr val="FFFFFF"/>
                </a:solidFill>
                <a:latin typeface="Microsoft Yahei"/>
                <a:ea typeface="Microsoft Yahei"/>
                <a:cs typeface="Microsoft Yahei"/>
                <a:sym typeface="Microsoft Yahei"/>
              </a:rPr>
              <a:t>kerjanya</a:t>
            </a:r>
            <a:r>
              <a:rPr lang="en-US" sz="1600" b="0" i="0" u="none" strike="noStrike" cap="none" dirty="0">
                <a:solidFill>
                  <a:srgbClr val="FFFFFF"/>
                </a:solidFill>
                <a:latin typeface="Microsoft Yahei"/>
                <a:ea typeface="Microsoft Yahei"/>
                <a:cs typeface="Microsoft Yahei"/>
                <a:sym typeface="Microsoft Yahei"/>
              </a:rPr>
              <a:t> </a:t>
            </a:r>
            <a:r>
              <a:rPr lang="en-US" sz="1600" b="0" i="0" u="none" strike="noStrike" cap="none" dirty="0" err="1">
                <a:solidFill>
                  <a:srgbClr val="FFFFFF"/>
                </a:solidFill>
                <a:latin typeface="Microsoft Yahei"/>
                <a:ea typeface="Microsoft Yahei"/>
                <a:cs typeface="Microsoft Yahei"/>
                <a:sym typeface="Microsoft Yahei"/>
              </a:rPr>
              <a:t>sebagai</a:t>
            </a:r>
            <a:r>
              <a:rPr lang="en-US" sz="1600" b="0" i="0" u="none" strike="noStrike" cap="none" dirty="0">
                <a:solidFill>
                  <a:srgbClr val="FFFFFF"/>
                </a:solidFill>
                <a:latin typeface="Microsoft Yahei"/>
                <a:ea typeface="Microsoft Yahei"/>
                <a:cs typeface="Microsoft Yahei"/>
                <a:sym typeface="Microsoft Yahei"/>
              </a:rPr>
              <a:t> </a:t>
            </a:r>
            <a:r>
              <a:rPr lang="en-US" sz="1600" b="0" i="0" u="none" strike="noStrike" cap="none" dirty="0" err="1">
                <a:solidFill>
                  <a:srgbClr val="FFFFFF"/>
                </a:solidFill>
                <a:latin typeface="Microsoft Yahei"/>
                <a:ea typeface="Microsoft Yahei"/>
                <a:cs typeface="Microsoft Yahei"/>
                <a:sym typeface="Microsoft Yahei"/>
              </a:rPr>
              <a:t>pemungut</a:t>
            </a:r>
            <a:r>
              <a:rPr lang="en-US" sz="1600" b="0" i="0" u="none" strike="noStrike" cap="none" dirty="0">
                <a:solidFill>
                  <a:srgbClr val="FFFFFF"/>
                </a:solidFill>
                <a:latin typeface="Microsoft Yahei"/>
                <a:ea typeface="Microsoft Yahei"/>
                <a:cs typeface="Microsoft Yahei"/>
                <a:sym typeface="Microsoft Yahei"/>
              </a:rPr>
              <a:t> </a:t>
            </a:r>
            <a:r>
              <a:rPr lang="en-US" sz="1600" b="0" i="0" u="none" strike="noStrike" cap="none" dirty="0" err="1">
                <a:solidFill>
                  <a:srgbClr val="FFFFFF"/>
                </a:solidFill>
                <a:latin typeface="Microsoft Yahei"/>
                <a:ea typeface="Microsoft Yahei"/>
                <a:cs typeface="Microsoft Yahei"/>
                <a:sym typeface="Microsoft Yahei"/>
              </a:rPr>
              <a:t>cukai</a:t>
            </a:r>
            <a:r>
              <a:rPr lang="en-US" sz="1600" b="0" i="0" u="none" strike="noStrike" cap="none" dirty="0">
                <a:solidFill>
                  <a:srgbClr val="FFFFFF"/>
                </a:solidFill>
                <a:latin typeface="Microsoft Yahei"/>
                <a:ea typeface="Microsoft Yahei"/>
                <a:cs typeface="Microsoft Yahei"/>
                <a:sym typeface="Microsoft Yahei"/>
              </a:rPr>
              <a:t> </a:t>
            </a:r>
            <a:r>
              <a:rPr lang="en-US" sz="1600" b="0" i="0" u="none" strike="noStrike" cap="none" dirty="0" err="1">
                <a:solidFill>
                  <a:srgbClr val="FFFFFF"/>
                </a:solidFill>
                <a:latin typeface="Microsoft Yahei"/>
                <a:ea typeface="Microsoft Yahei"/>
                <a:cs typeface="Microsoft Yahei"/>
                <a:sym typeface="Microsoft Yahei"/>
              </a:rPr>
              <a:t>untuk</a:t>
            </a:r>
            <a:r>
              <a:rPr lang="en-US" sz="1600" b="0" i="0" u="none" strike="noStrike" cap="none" dirty="0">
                <a:solidFill>
                  <a:srgbClr val="FFFFFF"/>
                </a:solidFill>
                <a:latin typeface="Microsoft Yahei"/>
                <a:ea typeface="Microsoft Yahei"/>
                <a:cs typeface="Microsoft Yahei"/>
                <a:sym typeface="Microsoft Yahei"/>
              </a:rPr>
              <a:t> Rom, yang </a:t>
            </a:r>
            <a:r>
              <a:rPr lang="en-US" sz="1600" b="0" i="0" u="none" strike="noStrike" cap="none" dirty="0" err="1">
                <a:solidFill>
                  <a:srgbClr val="FFFFFF"/>
                </a:solidFill>
                <a:latin typeface="Microsoft Yahei"/>
                <a:ea typeface="Microsoft Yahei"/>
                <a:cs typeface="Microsoft Yahei"/>
                <a:sym typeface="Microsoft Yahei"/>
              </a:rPr>
              <a:t>menambah</a:t>
            </a:r>
            <a:r>
              <a:rPr lang="en-US" sz="1600" b="0" i="0" u="none" strike="noStrike" cap="none" dirty="0">
                <a:solidFill>
                  <a:srgbClr val="FFFFFF"/>
                </a:solidFill>
                <a:latin typeface="Microsoft Yahei"/>
                <a:ea typeface="Microsoft Yahei"/>
                <a:cs typeface="Microsoft Yahei"/>
                <a:sym typeface="Microsoft Yahei"/>
              </a:rPr>
              <a:t> </a:t>
            </a:r>
            <a:r>
              <a:rPr lang="en-US" sz="1600" b="0" i="0" u="none" strike="noStrike" cap="none" dirty="0" err="1">
                <a:solidFill>
                  <a:srgbClr val="FFFFFF"/>
                </a:solidFill>
                <a:latin typeface="Microsoft Yahei"/>
                <a:ea typeface="Microsoft Yahei"/>
                <a:cs typeface="Microsoft Yahei"/>
                <a:sym typeface="Microsoft Yahei"/>
              </a:rPr>
              <a:t>beban</a:t>
            </a:r>
            <a:r>
              <a:rPr lang="en-US" sz="1600" b="0" i="0" u="none" strike="noStrike" cap="none" dirty="0">
                <a:solidFill>
                  <a:srgbClr val="FFFFFF"/>
                </a:solidFill>
                <a:latin typeface="Microsoft Yahei"/>
                <a:ea typeface="Microsoft Yahei"/>
                <a:cs typeface="Microsoft Yahei"/>
                <a:sym typeface="Microsoft Yahei"/>
              </a:rPr>
              <a:t> </a:t>
            </a:r>
            <a:r>
              <a:rPr lang="en-US" sz="1600" b="0" i="0" u="none" strike="noStrike" cap="none" dirty="0" err="1">
                <a:solidFill>
                  <a:srgbClr val="FFFFFF"/>
                </a:solidFill>
                <a:latin typeface="Microsoft Yahei"/>
                <a:ea typeface="Microsoft Yahei"/>
                <a:cs typeface="Microsoft Yahei"/>
                <a:sym typeface="Microsoft Yahei"/>
              </a:rPr>
              <a:t>kewangan</a:t>
            </a:r>
            <a:r>
              <a:rPr lang="en-US" sz="1600" b="0" i="0" u="none" strike="noStrike" cap="none" dirty="0">
                <a:solidFill>
                  <a:srgbClr val="FFFFFF"/>
                </a:solidFill>
                <a:latin typeface="Microsoft Yahei"/>
                <a:ea typeface="Microsoft Yahei"/>
                <a:cs typeface="Microsoft Yahei"/>
                <a:sym typeface="Microsoft Yahei"/>
              </a:rPr>
              <a:t> rakyat dan </a:t>
            </a:r>
            <a:r>
              <a:rPr lang="en-US" sz="1600" b="0" i="0" u="none" strike="noStrike" cap="none" dirty="0" err="1">
                <a:solidFill>
                  <a:srgbClr val="FFFFFF"/>
                </a:solidFill>
                <a:latin typeface="Microsoft Yahei"/>
                <a:ea typeface="Microsoft Yahei"/>
                <a:cs typeface="Microsoft Yahei"/>
                <a:sym typeface="Microsoft Yahei"/>
              </a:rPr>
              <a:t>memperlihatkan</a:t>
            </a:r>
            <a:r>
              <a:rPr lang="en-US" sz="1600" b="0" i="0" u="none" strike="noStrike" cap="none" dirty="0">
                <a:solidFill>
                  <a:srgbClr val="FFFFFF"/>
                </a:solidFill>
                <a:latin typeface="Microsoft Yahei"/>
                <a:ea typeface="Microsoft Yahei"/>
                <a:cs typeface="Microsoft Yahei"/>
                <a:sym typeface="Microsoft Yahei"/>
              </a:rPr>
              <a:t> </a:t>
            </a:r>
            <a:r>
              <a:rPr lang="en-US" sz="1600" b="0" i="0" u="none" strike="noStrike" cap="none" dirty="0" err="1">
                <a:solidFill>
                  <a:srgbClr val="FFFFFF"/>
                </a:solidFill>
                <a:latin typeface="Microsoft Yahei"/>
                <a:ea typeface="Microsoft Yahei"/>
                <a:cs typeface="Microsoft Yahei"/>
                <a:sym typeface="Microsoft Yahei"/>
              </a:rPr>
              <a:t>ketidakadilan</a:t>
            </a:r>
            <a:r>
              <a:rPr lang="en-US" sz="1600" b="0" i="0" u="none" strike="noStrike" cap="none" dirty="0">
                <a:solidFill>
                  <a:srgbClr val="FFFFFF"/>
                </a:solidFill>
                <a:latin typeface="Microsoft Yahei"/>
                <a:ea typeface="Microsoft Yahei"/>
                <a:cs typeface="Microsoft Yahei"/>
                <a:sym typeface="Microsoft Yahei"/>
              </a:rPr>
              <a:t> </a:t>
            </a:r>
            <a:r>
              <a:rPr lang="en-US" sz="1600" b="0" i="0" u="none" strike="noStrike" cap="none" dirty="0" err="1">
                <a:solidFill>
                  <a:srgbClr val="FFFFFF"/>
                </a:solidFill>
                <a:latin typeface="Microsoft Yahei"/>
                <a:ea typeface="Microsoft Yahei"/>
                <a:cs typeface="Microsoft Yahei"/>
                <a:sym typeface="Microsoft Yahei"/>
              </a:rPr>
              <a:t>sosial</a:t>
            </a:r>
            <a:r>
              <a:rPr lang="en-US" sz="1600" b="0" i="0" u="none" strike="noStrike" cap="none" dirty="0">
                <a:solidFill>
                  <a:srgbClr val="FFFFFF"/>
                </a:solidFill>
                <a:latin typeface="Microsoft Yahei"/>
                <a:ea typeface="Microsoft Yahei"/>
                <a:cs typeface="Microsoft Yahei"/>
                <a:sym typeface="Microsoft Yahei"/>
              </a:rPr>
              <a:t> pada zaman </a:t>
            </a:r>
            <a:r>
              <a:rPr lang="en-US" sz="1600" b="0" i="0" u="none" strike="noStrike" cap="none" dirty="0" err="1">
                <a:solidFill>
                  <a:srgbClr val="FFFFFF"/>
                </a:solidFill>
                <a:latin typeface="Microsoft Yahei"/>
                <a:ea typeface="Microsoft Yahei"/>
                <a:cs typeface="Microsoft Yahei"/>
                <a:sym typeface="Microsoft Yahei"/>
              </a:rPr>
              <a:t>itu</a:t>
            </a:r>
            <a:r>
              <a:rPr lang="en-US" sz="1600" b="0" i="0" u="none" strike="noStrike" cap="none" dirty="0">
                <a:solidFill>
                  <a:srgbClr val="FFFFFF"/>
                </a:solidFill>
                <a:latin typeface="Microsoft Yahei"/>
                <a:ea typeface="Microsoft Yahei"/>
                <a:cs typeface="Microsoft Yahei"/>
                <a:sym typeface="Microsoft Yahei"/>
              </a:rPr>
              <a:t>.</a:t>
            </a:r>
            <a:endParaRPr sz="11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3" name="Google Shape;113;p4"/>
          <p:cNvPicPr preferRelativeResize="0"/>
          <p:nvPr/>
        </p:nvPicPr>
        <p:blipFill rotWithShape="1">
          <a:blip r:embed="rId3">
            <a:alphaModFix/>
          </a:blip>
          <a:srcRect l="1000" r="999"/>
          <a:stretch/>
        </p:blipFill>
        <p:spPr>
          <a:xfrm>
            <a:off x="0" y="0"/>
            <a:ext cx="10388600" cy="5854700"/>
          </a:xfrm>
          <a:prstGeom prst="rect">
            <a:avLst/>
          </a:prstGeom>
          <a:noFill/>
          <a:ln>
            <a:noFill/>
          </a:ln>
        </p:spPr>
      </p:pic>
      <p:pic>
        <p:nvPicPr>
          <p:cNvPr id="114" name="Google Shape;114;p4"/>
          <p:cNvPicPr preferRelativeResize="0"/>
          <p:nvPr/>
        </p:nvPicPr>
        <p:blipFill rotWithShape="1">
          <a:blip r:embed="rId4">
            <a:alphaModFix/>
          </a:blip>
          <a:srcRect t="1000" b="999"/>
          <a:stretch/>
        </p:blipFill>
        <p:spPr>
          <a:xfrm>
            <a:off x="279400" y="1473200"/>
            <a:ext cx="2882900" cy="1612900"/>
          </a:xfrm>
          <a:prstGeom prst="rect">
            <a:avLst/>
          </a:prstGeom>
          <a:noFill/>
          <a:ln>
            <a:noFill/>
          </a:ln>
        </p:spPr>
      </p:pic>
      <p:sp>
        <p:nvSpPr>
          <p:cNvPr id="115" name="Google Shape;115;p4"/>
          <p:cNvSpPr txBox="1"/>
          <p:nvPr/>
        </p:nvSpPr>
        <p:spPr>
          <a:xfrm>
            <a:off x="304800" y="3238500"/>
            <a:ext cx="2768600" cy="444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4285"/>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Peranan sebagai Pengkhianat</a:t>
            </a:r>
            <a:endParaRPr sz="1100" b="0" i="0" u="none" strike="noStrike" cap="none">
              <a:solidFill>
                <a:schemeClr val="dk1"/>
              </a:solidFill>
              <a:latin typeface="Calibri"/>
              <a:ea typeface="Calibri"/>
              <a:cs typeface="Calibri"/>
              <a:sym typeface="Calibri"/>
            </a:endParaRPr>
          </a:p>
        </p:txBody>
      </p:sp>
      <p:sp>
        <p:nvSpPr>
          <p:cNvPr id="116" name="Google Shape;116;p4"/>
          <p:cNvSpPr txBox="1"/>
          <p:nvPr/>
        </p:nvSpPr>
        <p:spPr>
          <a:xfrm>
            <a:off x="304800" y="3911600"/>
            <a:ext cx="2768600" cy="1399702"/>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200" b="0" i="0" u="none" strike="noStrike" cap="none" dirty="0" err="1">
                <a:solidFill>
                  <a:srgbClr val="FFFFFF"/>
                </a:solidFill>
                <a:latin typeface="Microsoft Yahei"/>
                <a:ea typeface="Microsoft Yahei"/>
                <a:cs typeface="Microsoft Yahei"/>
                <a:sym typeface="Microsoft Yahei"/>
              </a:rPr>
              <a:t>Pemungut</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cukai</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dilihat</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sebagai</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pengkhianat</a:t>
            </a:r>
            <a:r>
              <a:rPr lang="en-US" sz="1200" b="0" i="0" u="none" strike="noStrike" cap="none" dirty="0">
                <a:solidFill>
                  <a:srgbClr val="FFFFFF"/>
                </a:solidFill>
                <a:latin typeface="Microsoft Yahei"/>
                <a:ea typeface="Microsoft Yahei"/>
                <a:cs typeface="Microsoft Yahei"/>
                <a:sym typeface="Microsoft Yahei"/>
              </a:rPr>
              <a:t> kerana </a:t>
            </a:r>
            <a:r>
              <a:rPr lang="en-US" sz="1200" b="0" i="0" u="none" strike="noStrike" cap="none" dirty="0" err="1">
                <a:solidFill>
                  <a:srgbClr val="FFFFFF"/>
                </a:solidFill>
                <a:latin typeface="Microsoft Yahei"/>
                <a:ea typeface="Microsoft Yahei"/>
                <a:cs typeface="Microsoft Yahei"/>
                <a:sym typeface="Microsoft Yahei"/>
              </a:rPr>
              <a:t>bekerja</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untuk</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pemerintah</a:t>
            </a:r>
            <a:r>
              <a:rPr lang="en-US" sz="1200" b="0" i="0" u="none" strike="noStrike" cap="none" dirty="0">
                <a:solidFill>
                  <a:srgbClr val="FFFFFF"/>
                </a:solidFill>
                <a:latin typeface="Microsoft Yahei"/>
                <a:ea typeface="Microsoft Yahei"/>
                <a:cs typeface="Microsoft Yahei"/>
                <a:sym typeface="Microsoft Yahei"/>
              </a:rPr>
              <a:t> Rom, yang </a:t>
            </a:r>
            <a:r>
              <a:rPr lang="en-US" sz="1200" b="0" i="0" u="none" strike="noStrike" cap="none" dirty="0" err="1">
                <a:solidFill>
                  <a:srgbClr val="FFFFFF"/>
                </a:solidFill>
                <a:latin typeface="Microsoft Yahei"/>
                <a:ea typeface="Microsoft Yahei"/>
                <a:cs typeface="Microsoft Yahei"/>
                <a:sym typeface="Microsoft Yahei"/>
              </a:rPr>
              <a:t>menjajah</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masyarakat</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Yahudi</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merosakkan</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kepercayaan</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masyarakat</a:t>
            </a:r>
            <a:r>
              <a:rPr lang="en-US" sz="1200" b="0" i="0" u="none" strike="noStrike" cap="none" dirty="0">
                <a:solidFill>
                  <a:srgbClr val="FFFFFF"/>
                </a:solidFill>
                <a:latin typeface="Microsoft Yahei"/>
                <a:ea typeface="Microsoft Yahei"/>
                <a:cs typeface="Microsoft Yahei"/>
                <a:sym typeface="Microsoft Yahei"/>
              </a:rPr>
              <a:t>.</a:t>
            </a:r>
            <a:endParaRPr sz="1100" b="0" i="0" u="none" strike="noStrike" cap="none" dirty="0">
              <a:solidFill>
                <a:schemeClr val="dk1"/>
              </a:solidFill>
              <a:latin typeface="Calibri"/>
              <a:ea typeface="Calibri"/>
              <a:cs typeface="Calibri"/>
              <a:sym typeface="Calibri"/>
            </a:endParaRPr>
          </a:p>
        </p:txBody>
      </p:sp>
      <p:pic>
        <p:nvPicPr>
          <p:cNvPr id="117" name="Google Shape;117;p4"/>
          <p:cNvPicPr preferRelativeResize="0"/>
          <p:nvPr/>
        </p:nvPicPr>
        <p:blipFill rotWithShape="1">
          <a:blip r:embed="rId5">
            <a:alphaModFix/>
          </a:blip>
          <a:srcRect t="2000" b="1999"/>
          <a:stretch/>
        </p:blipFill>
        <p:spPr>
          <a:xfrm>
            <a:off x="3606800" y="4000500"/>
            <a:ext cx="2882900" cy="1612900"/>
          </a:xfrm>
          <a:prstGeom prst="rect">
            <a:avLst/>
          </a:prstGeom>
          <a:noFill/>
          <a:ln>
            <a:noFill/>
          </a:ln>
        </p:spPr>
      </p:pic>
      <p:sp>
        <p:nvSpPr>
          <p:cNvPr id="118" name="Google Shape;118;p4"/>
          <p:cNvSpPr txBox="1"/>
          <p:nvPr/>
        </p:nvSpPr>
        <p:spPr>
          <a:xfrm>
            <a:off x="3721100" y="1473200"/>
            <a:ext cx="2768600" cy="444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4285"/>
              </a:lnSpc>
              <a:spcBef>
                <a:spcPts val="0"/>
              </a:spcBef>
              <a:spcAft>
                <a:spcPts val="0"/>
              </a:spcAft>
              <a:buNone/>
            </a:pPr>
            <a:r>
              <a:rPr lang="en-US" sz="1400" b="1" i="0" u="none" strike="noStrike" cap="none" dirty="0">
                <a:solidFill>
                  <a:srgbClr val="FFFFFF"/>
                </a:solidFill>
                <a:latin typeface="Microsoft Yahei"/>
                <a:ea typeface="Microsoft Yahei"/>
                <a:cs typeface="Microsoft Yahei"/>
                <a:sym typeface="Microsoft Yahei"/>
              </a:rPr>
              <a:t>Amalan </a:t>
            </a:r>
            <a:r>
              <a:rPr lang="en-US" sz="1400" b="1" i="0" u="none" strike="noStrike" cap="none" dirty="0" err="1">
                <a:solidFill>
                  <a:srgbClr val="FFFFFF"/>
                </a:solidFill>
                <a:latin typeface="Microsoft Yahei"/>
                <a:ea typeface="Microsoft Yahei"/>
                <a:cs typeface="Microsoft Yahei"/>
                <a:sym typeface="Microsoft Yahei"/>
              </a:rPr>
              <a:t>Korupsi</a:t>
            </a:r>
            <a:r>
              <a:rPr lang="en-US" sz="1400" b="1" i="0" u="none" strike="noStrike" cap="none" dirty="0">
                <a:solidFill>
                  <a:srgbClr val="FFFFFF"/>
                </a:solidFill>
                <a:latin typeface="Microsoft Yahei"/>
                <a:ea typeface="Microsoft Yahei"/>
                <a:cs typeface="Microsoft Yahei"/>
                <a:sym typeface="Microsoft Yahei"/>
              </a:rPr>
              <a:t> dan </a:t>
            </a:r>
            <a:r>
              <a:rPr lang="en-US" sz="1400" b="1" i="0" u="none" strike="noStrike" cap="none" dirty="0" err="1">
                <a:solidFill>
                  <a:srgbClr val="FFFFFF"/>
                </a:solidFill>
                <a:latin typeface="Microsoft Yahei"/>
                <a:ea typeface="Microsoft Yahei"/>
                <a:cs typeface="Microsoft Yahei"/>
                <a:sym typeface="Microsoft Yahei"/>
              </a:rPr>
              <a:t>Ketidakadilan</a:t>
            </a:r>
            <a:endParaRPr sz="1100" b="0" i="0" u="none" strike="noStrike" cap="none" dirty="0">
              <a:solidFill>
                <a:schemeClr val="dk1"/>
              </a:solidFill>
              <a:latin typeface="Calibri"/>
              <a:ea typeface="Calibri"/>
              <a:cs typeface="Calibri"/>
              <a:sym typeface="Calibri"/>
            </a:endParaRPr>
          </a:p>
        </p:txBody>
      </p:sp>
      <p:sp>
        <p:nvSpPr>
          <p:cNvPr id="119" name="Google Shape;119;p4"/>
          <p:cNvSpPr txBox="1"/>
          <p:nvPr/>
        </p:nvSpPr>
        <p:spPr>
          <a:xfrm>
            <a:off x="3721100" y="2159000"/>
            <a:ext cx="2768600" cy="1168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200" b="0" i="0" u="none" strike="noStrike" cap="none" dirty="0">
                <a:solidFill>
                  <a:srgbClr val="FFFFFF"/>
                </a:solidFill>
                <a:latin typeface="Microsoft Yahei"/>
                <a:ea typeface="Microsoft Yahei"/>
                <a:cs typeface="Microsoft Yahei"/>
                <a:sym typeface="Microsoft Yahei"/>
              </a:rPr>
              <a:t>Banyak </a:t>
            </a:r>
            <a:r>
              <a:rPr lang="en-US" sz="1200" b="0" i="0" u="none" strike="noStrike" cap="none" dirty="0" err="1">
                <a:solidFill>
                  <a:srgbClr val="FFFFFF"/>
                </a:solidFill>
                <a:latin typeface="Microsoft Yahei"/>
                <a:ea typeface="Microsoft Yahei"/>
                <a:cs typeface="Microsoft Yahei"/>
                <a:sym typeface="Microsoft Yahei"/>
              </a:rPr>
              <a:t>pemungut</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cukai</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terlibat</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dalam</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amalan</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korupsi</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dengan</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mengenakan</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cukai</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lebih</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tinggi</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menyebabkan</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mereka</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dibenci</a:t>
            </a:r>
            <a:r>
              <a:rPr lang="en-US" sz="1200" b="0" i="0" u="none" strike="noStrike" cap="none" dirty="0">
                <a:solidFill>
                  <a:srgbClr val="FFFFFF"/>
                </a:solidFill>
                <a:latin typeface="Microsoft Yahei"/>
                <a:ea typeface="Microsoft Yahei"/>
                <a:cs typeface="Microsoft Yahei"/>
                <a:sym typeface="Microsoft Yahei"/>
              </a:rPr>
              <a:t> dan </a:t>
            </a:r>
            <a:r>
              <a:rPr lang="en-US" sz="1200" b="0" i="0" u="none" strike="noStrike" cap="none" dirty="0" err="1">
                <a:solidFill>
                  <a:srgbClr val="FFFFFF"/>
                </a:solidFill>
                <a:latin typeface="Microsoft Yahei"/>
                <a:ea typeface="Microsoft Yahei"/>
                <a:cs typeface="Microsoft Yahei"/>
                <a:sym typeface="Microsoft Yahei"/>
              </a:rPr>
              <a:t>dipandang</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rendah</a:t>
            </a:r>
            <a:r>
              <a:rPr lang="en-US" sz="1200" b="0" i="0" u="none" strike="noStrike" cap="none" dirty="0">
                <a:solidFill>
                  <a:srgbClr val="FFFFFF"/>
                </a:solidFill>
                <a:latin typeface="Microsoft Yahei"/>
                <a:ea typeface="Microsoft Yahei"/>
                <a:cs typeface="Microsoft Yahei"/>
                <a:sym typeface="Microsoft Yahei"/>
              </a:rPr>
              <a:t> oleh orang </a:t>
            </a:r>
            <a:r>
              <a:rPr lang="en-US" sz="1200" b="0" i="0" u="none" strike="noStrike" cap="none" dirty="0" err="1">
                <a:solidFill>
                  <a:srgbClr val="FFFFFF"/>
                </a:solidFill>
                <a:latin typeface="Microsoft Yahei"/>
                <a:ea typeface="Microsoft Yahei"/>
                <a:cs typeface="Microsoft Yahei"/>
                <a:sym typeface="Microsoft Yahei"/>
              </a:rPr>
              <a:t>ramai</a:t>
            </a:r>
            <a:r>
              <a:rPr lang="en-US" sz="1200" b="0" i="0" u="none" strike="noStrike" cap="none" dirty="0">
                <a:solidFill>
                  <a:srgbClr val="FFFFFF"/>
                </a:solidFill>
                <a:latin typeface="Microsoft Yahei"/>
                <a:ea typeface="Microsoft Yahei"/>
                <a:cs typeface="Microsoft Yahei"/>
                <a:sym typeface="Microsoft Yahei"/>
              </a:rPr>
              <a:t>.</a:t>
            </a:r>
            <a:endParaRPr sz="1100" b="0" i="0" u="none" strike="noStrike" cap="none" dirty="0">
              <a:solidFill>
                <a:schemeClr val="dk1"/>
              </a:solidFill>
              <a:latin typeface="Calibri"/>
              <a:ea typeface="Calibri"/>
              <a:cs typeface="Calibri"/>
              <a:sym typeface="Calibri"/>
            </a:endParaRPr>
          </a:p>
        </p:txBody>
      </p:sp>
      <p:pic>
        <p:nvPicPr>
          <p:cNvPr id="120" name="Google Shape;120;p4"/>
          <p:cNvPicPr preferRelativeResize="0"/>
          <p:nvPr/>
        </p:nvPicPr>
        <p:blipFill rotWithShape="1">
          <a:blip r:embed="rId6">
            <a:alphaModFix/>
          </a:blip>
          <a:srcRect t="1000" b="999"/>
          <a:stretch/>
        </p:blipFill>
        <p:spPr>
          <a:xfrm>
            <a:off x="7162800" y="1473200"/>
            <a:ext cx="2882900" cy="1612900"/>
          </a:xfrm>
          <a:prstGeom prst="rect">
            <a:avLst/>
          </a:prstGeom>
          <a:noFill/>
          <a:ln>
            <a:noFill/>
          </a:ln>
        </p:spPr>
      </p:pic>
      <p:sp>
        <p:nvSpPr>
          <p:cNvPr id="121" name="Google Shape;121;p4"/>
          <p:cNvSpPr txBox="1"/>
          <p:nvPr/>
        </p:nvSpPr>
        <p:spPr>
          <a:xfrm>
            <a:off x="7200900" y="3251200"/>
            <a:ext cx="2768600" cy="444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4285"/>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Stigma Sosial dan Keagamaan</a:t>
            </a:r>
            <a:endParaRPr sz="1100" b="0" i="0" u="none" strike="noStrike" cap="none">
              <a:solidFill>
                <a:schemeClr val="dk1"/>
              </a:solidFill>
              <a:latin typeface="Calibri"/>
              <a:ea typeface="Calibri"/>
              <a:cs typeface="Calibri"/>
              <a:sym typeface="Calibri"/>
            </a:endParaRPr>
          </a:p>
        </p:txBody>
      </p:sp>
      <p:sp>
        <p:nvSpPr>
          <p:cNvPr id="122" name="Google Shape;122;p4"/>
          <p:cNvSpPr txBox="1"/>
          <p:nvPr/>
        </p:nvSpPr>
        <p:spPr>
          <a:xfrm>
            <a:off x="7200900" y="3937000"/>
            <a:ext cx="2768600" cy="1168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200" b="0" i="0" u="none" strike="noStrike" cap="none">
                <a:solidFill>
                  <a:srgbClr val="FFFFFF"/>
                </a:solidFill>
                <a:latin typeface="Microsoft Yahei"/>
                <a:ea typeface="Microsoft Yahei"/>
                <a:cs typeface="Microsoft Yahei"/>
                <a:sym typeface="Microsoft Yahei"/>
              </a:rPr>
              <a:t>Dalam pandangan keagamaan, pemungut cukai dianggap kotor dan tidak layak bergaul dengan orang suci, menjadikan mereka terasing dalam masyarakat.</a:t>
            </a:r>
            <a:endParaRPr sz="1100" b="0" i="0" u="none" strike="noStrike" cap="none">
              <a:solidFill>
                <a:schemeClr val="dk1"/>
              </a:solidFill>
              <a:latin typeface="Calibri"/>
              <a:ea typeface="Calibri"/>
              <a:cs typeface="Calibri"/>
              <a:sym typeface="Calibri"/>
            </a:endParaRPr>
          </a:p>
        </p:txBody>
      </p:sp>
      <p:sp>
        <p:nvSpPr>
          <p:cNvPr id="123" name="Google Shape;123;p4"/>
          <p:cNvSpPr txBox="1"/>
          <p:nvPr/>
        </p:nvSpPr>
        <p:spPr>
          <a:xfrm>
            <a:off x="431800" y="254000"/>
            <a:ext cx="9347200" cy="317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`Mengapa Pemungut Cukai Dihina?`</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5"/>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9" name="Google Shape;129;p5"/>
          <p:cNvPicPr preferRelativeResize="0"/>
          <p:nvPr/>
        </p:nvPicPr>
        <p:blipFill rotWithShape="1">
          <a:blip r:embed="rId3">
            <a:alphaModFix/>
          </a:blip>
          <a:srcRect l="1000" r="999"/>
          <a:stretch/>
        </p:blipFill>
        <p:spPr>
          <a:xfrm>
            <a:off x="0" y="0"/>
            <a:ext cx="10388600" cy="5854700"/>
          </a:xfrm>
          <a:prstGeom prst="rect">
            <a:avLst/>
          </a:prstGeom>
          <a:noFill/>
          <a:ln>
            <a:noFill/>
          </a:ln>
        </p:spPr>
      </p:pic>
      <p:pic>
        <p:nvPicPr>
          <p:cNvPr id="130" name="Google Shape;130;p5"/>
          <p:cNvPicPr preferRelativeResize="0"/>
          <p:nvPr/>
        </p:nvPicPr>
        <p:blipFill rotWithShape="1">
          <a:blip r:embed="rId4">
            <a:alphaModFix/>
          </a:blip>
          <a:srcRect l="33999" r="34000"/>
          <a:stretch/>
        </p:blipFill>
        <p:spPr>
          <a:xfrm>
            <a:off x="317500" y="114300"/>
            <a:ext cx="3314700" cy="5588000"/>
          </a:xfrm>
          <a:prstGeom prst="rect">
            <a:avLst/>
          </a:prstGeom>
          <a:noFill/>
          <a:ln>
            <a:noFill/>
          </a:ln>
        </p:spPr>
      </p:pic>
      <p:pic>
        <p:nvPicPr>
          <p:cNvPr id="131" name="Google Shape;131;p5"/>
          <p:cNvPicPr preferRelativeResize="0"/>
          <p:nvPr/>
        </p:nvPicPr>
        <p:blipFill rotWithShape="1">
          <a:blip r:embed="rId5">
            <a:alphaModFix/>
          </a:blip>
          <a:srcRect t="2999" b="3000"/>
          <a:stretch/>
        </p:blipFill>
        <p:spPr>
          <a:xfrm>
            <a:off x="3784600" y="3289300"/>
            <a:ext cx="1028700" cy="63500"/>
          </a:xfrm>
          <a:prstGeom prst="rect">
            <a:avLst/>
          </a:prstGeom>
          <a:noFill/>
          <a:ln>
            <a:noFill/>
          </a:ln>
        </p:spPr>
      </p:pic>
      <p:pic>
        <p:nvPicPr>
          <p:cNvPr id="132" name="Google Shape;132;p5"/>
          <p:cNvPicPr preferRelativeResize="0"/>
          <p:nvPr/>
        </p:nvPicPr>
        <p:blipFill rotWithShape="1">
          <a:blip r:embed="rId6">
            <a:alphaModFix/>
          </a:blip>
          <a:srcRect t="1000" b="999"/>
          <a:stretch/>
        </p:blipFill>
        <p:spPr>
          <a:xfrm>
            <a:off x="3797300" y="1778000"/>
            <a:ext cx="977900" cy="698500"/>
          </a:xfrm>
          <a:prstGeom prst="rect">
            <a:avLst/>
          </a:prstGeom>
          <a:noFill/>
          <a:ln>
            <a:noFill/>
          </a:ln>
        </p:spPr>
      </p:pic>
      <p:pic>
        <p:nvPicPr>
          <p:cNvPr id="133" name="Google Shape;133;p5"/>
          <p:cNvPicPr preferRelativeResize="0"/>
          <p:nvPr/>
        </p:nvPicPr>
        <p:blipFill rotWithShape="1">
          <a:blip r:embed="rId7">
            <a:alphaModFix/>
          </a:blip>
          <a:srcRect l="1000" r="999"/>
          <a:stretch/>
        </p:blipFill>
        <p:spPr>
          <a:xfrm>
            <a:off x="3822700" y="4076700"/>
            <a:ext cx="952500" cy="711200"/>
          </a:xfrm>
          <a:prstGeom prst="rect">
            <a:avLst/>
          </a:prstGeom>
          <a:noFill/>
          <a:ln>
            <a:noFill/>
          </a:ln>
        </p:spPr>
      </p:pic>
      <p:pic>
        <p:nvPicPr>
          <p:cNvPr id="134" name="Google Shape;134;p5"/>
          <p:cNvPicPr preferRelativeResize="0"/>
          <p:nvPr/>
        </p:nvPicPr>
        <p:blipFill rotWithShape="1">
          <a:blip r:embed="rId8">
            <a:alphaModFix/>
          </a:blip>
          <a:srcRect/>
          <a:stretch/>
        </p:blipFill>
        <p:spPr>
          <a:xfrm>
            <a:off x="4940300" y="1511300"/>
            <a:ext cx="558800" cy="558800"/>
          </a:xfrm>
          <a:prstGeom prst="rect">
            <a:avLst/>
          </a:prstGeom>
          <a:noFill/>
          <a:ln>
            <a:noFill/>
          </a:ln>
        </p:spPr>
      </p:pic>
      <p:pic>
        <p:nvPicPr>
          <p:cNvPr id="135" name="Google Shape;135;p5"/>
          <p:cNvPicPr preferRelativeResize="0"/>
          <p:nvPr/>
        </p:nvPicPr>
        <p:blipFill rotWithShape="1">
          <a:blip r:embed="rId9">
            <a:alphaModFix/>
          </a:blip>
          <a:srcRect/>
          <a:stretch/>
        </p:blipFill>
        <p:spPr>
          <a:xfrm>
            <a:off x="4940300" y="3048000"/>
            <a:ext cx="558800" cy="558800"/>
          </a:xfrm>
          <a:prstGeom prst="rect">
            <a:avLst/>
          </a:prstGeom>
          <a:noFill/>
          <a:ln>
            <a:noFill/>
          </a:ln>
        </p:spPr>
      </p:pic>
      <p:pic>
        <p:nvPicPr>
          <p:cNvPr id="136" name="Google Shape;136;p5"/>
          <p:cNvPicPr preferRelativeResize="0"/>
          <p:nvPr/>
        </p:nvPicPr>
        <p:blipFill rotWithShape="1">
          <a:blip r:embed="rId10">
            <a:alphaModFix/>
          </a:blip>
          <a:srcRect/>
          <a:stretch/>
        </p:blipFill>
        <p:spPr>
          <a:xfrm>
            <a:off x="4940300" y="4584700"/>
            <a:ext cx="558800" cy="558800"/>
          </a:xfrm>
          <a:prstGeom prst="rect">
            <a:avLst/>
          </a:prstGeom>
          <a:noFill/>
          <a:ln>
            <a:noFill/>
          </a:ln>
        </p:spPr>
      </p:pic>
      <p:sp>
        <p:nvSpPr>
          <p:cNvPr id="137" name="Google Shape;137;p5"/>
          <p:cNvSpPr txBox="1"/>
          <p:nvPr/>
        </p:nvSpPr>
        <p:spPr>
          <a:xfrm>
            <a:off x="3962400" y="330200"/>
            <a:ext cx="5918200" cy="317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`Panggilan Pertama: Mengikuti Yesus`</a:t>
            </a:r>
            <a:endParaRPr sz="1100" b="0" i="0" u="none" strike="noStrike" cap="none">
              <a:solidFill>
                <a:schemeClr val="dk1"/>
              </a:solidFill>
              <a:latin typeface="Calibri"/>
              <a:ea typeface="Calibri"/>
              <a:cs typeface="Calibri"/>
              <a:sym typeface="Calibri"/>
            </a:endParaRPr>
          </a:p>
        </p:txBody>
      </p:sp>
      <p:sp>
        <p:nvSpPr>
          <p:cNvPr id="138" name="Google Shape;138;p5"/>
          <p:cNvSpPr txBox="1"/>
          <p:nvPr/>
        </p:nvSpPr>
        <p:spPr>
          <a:xfrm>
            <a:off x="5588000" y="1384300"/>
            <a:ext cx="43053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4285"/>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Transformasi Hidup Levi</a:t>
            </a:r>
            <a:endParaRPr sz="1100" b="0" i="0" u="none" strike="noStrike" cap="none">
              <a:solidFill>
                <a:schemeClr val="dk1"/>
              </a:solidFill>
              <a:latin typeface="Calibri"/>
              <a:ea typeface="Calibri"/>
              <a:cs typeface="Calibri"/>
              <a:sym typeface="Calibri"/>
            </a:endParaRPr>
          </a:p>
        </p:txBody>
      </p:sp>
      <p:sp>
        <p:nvSpPr>
          <p:cNvPr id="139" name="Google Shape;139;p5"/>
          <p:cNvSpPr txBox="1"/>
          <p:nvPr/>
        </p:nvSpPr>
        <p:spPr>
          <a:xfrm>
            <a:off x="5600700" y="1981200"/>
            <a:ext cx="4305300" cy="4826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200" b="0" i="0" u="none" strike="noStrike" cap="none">
                <a:solidFill>
                  <a:srgbClr val="FFFFFF"/>
                </a:solidFill>
                <a:latin typeface="Microsoft Yahei"/>
                <a:ea typeface="Microsoft Yahei"/>
                <a:cs typeface="Microsoft Yahei"/>
                <a:sym typeface="Microsoft Yahei"/>
              </a:rPr>
              <a:t>Panggilan Yesus mengubah Levi dari pemungut cukai menjadi pengikut setia-Nya.</a:t>
            </a:r>
            <a:endParaRPr sz="1100" b="0" i="0" u="none" strike="noStrike" cap="none">
              <a:solidFill>
                <a:schemeClr val="dk1"/>
              </a:solidFill>
              <a:latin typeface="Calibri"/>
              <a:ea typeface="Calibri"/>
              <a:cs typeface="Calibri"/>
              <a:sym typeface="Calibri"/>
            </a:endParaRPr>
          </a:p>
        </p:txBody>
      </p:sp>
      <p:sp>
        <p:nvSpPr>
          <p:cNvPr id="140" name="Google Shape;140;p5"/>
          <p:cNvSpPr txBox="1"/>
          <p:nvPr/>
        </p:nvSpPr>
        <p:spPr>
          <a:xfrm>
            <a:off x="5600700" y="2908300"/>
            <a:ext cx="43053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4285"/>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Tindakan Berani Levi</a:t>
            </a:r>
            <a:endParaRPr sz="1100" b="0" i="0" u="none" strike="noStrike" cap="none">
              <a:solidFill>
                <a:schemeClr val="dk1"/>
              </a:solidFill>
              <a:latin typeface="Calibri"/>
              <a:ea typeface="Calibri"/>
              <a:cs typeface="Calibri"/>
              <a:sym typeface="Calibri"/>
            </a:endParaRPr>
          </a:p>
        </p:txBody>
      </p:sp>
      <p:sp>
        <p:nvSpPr>
          <p:cNvPr id="141" name="Google Shape;141;p5"/>
          <p:cNvSpPr txBox="1"/>
          <p:nvPr/>
        </p:nvSpPr>
        <p:spPr>
          <a:xfrm>
            <a:off x="5626100" y="3505200"/>
            <a:ext cx="4305300" cy="4826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200" b="0" i="0" u="none" strike="noStrike" cap="none">
                <a:solidFill>
                  <a:srgbClr val="FFFFFF"/>
                </a:solidFill>
                <a:latin typeface="Microsoft Yahei"/>
                <a:ea typeface="Microsoft Yahei"/>
                <a:cs typeface="Microsoft Yahei"/>
                <a:sym typeface="Microsoft Yahei"/>
              </a:rPr>
              <a:t>Levi meninggalkan segalanya untuk mengikuti Yesus, menunjukkan komitmen yang luar biasa.</a:t>
            </a:r>
            <a:endParaRPr sz="1100" b="0" i="0" u="none" strike="noStrike" cap="none">
              <a:solidFill>
                <a:schemeClr val="dk1"/>
              </a:solidFill>
              <a:latin typeface="Calibri"/>
              <a:ea typeface="Calibri"/>
              <a:cs typeface="Calibri"/>
              <a:sym typeface="Calibri"/>
            </a:endParaRPr>
          </a:p>
        </p:txBody>
      </p:sp>
      <p:sp>
        <p:nvSpPr>
          <p:cNvPr id="142" name="Google Shape;142;p5"/>
          <p:cNvSpPr txBox="1"/>
          <p:nvPr/>
        </p:nvSpPr>
        <p:spPr>
          <a:xfrm>
            <a:off x="5613400" y="4457700"/>
            <a:ext cx="43053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4285"/>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Pesan Kasih Yesus</a:t>
            </a:r>
            <a:endParaRPr sz="1100" b="0" i="0" u="none" strike="noStrike" cap="none">
              <a:solidFill>
                <a:schemeClr val="dk1"/>
              </a:solidFill>
              <a:latin typeface="Calibri"/>
              <a:ea typeface="Calibri"/>
              <a:cs typeface="Calibri"/>
              <a:sym typeface="Calibri"/>
            </a:endParaRPr>
          </a:p>
        </p:txBody>
      </p:sp>
      <p:sp>
        <p:nvSpPr>
          <p:cNvPr id="143" name="Google Shape;143;p5"/>
          <p:cNvSpPr txBox="1"/>
          <p:nvPr/>
        </p:nvSpPr>
        <p:spPr>
          <a:xfrm>
            <a:off x="5613400" y="5016500"/>
            <a:ext cx="4305300" cy="4826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200" b="0" i="0" u="none" strike="noStrike" cap="none">
                <a:solidFill>
                  <a:srgbClr val="FFFFFF"/>
                </a:solidFill>
                <a:latin typeface="Microsoft Yahei"/>
                <a:ea typeface="Microsoft Yahei"/>
                <a:cs typeface="Microsoft Yahei"/>
                <a:sym typeface="Microsoft Yahei"/>
              </a:rPr>
              <a:t>Perjamuan di rumah Levi menekankan penerimaan dan kasih yang melampaui batasan sosial.</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6"/>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9" name="Google Shape;149;p6"/>
          <p:cNvPicPr preferRelativeResize="0"/>
          <p:nvPr/>
        </p:nvPicPr>
        <p:blipFill rotWithShape="1">
          <a:blip r:embed="rId3">
            <a:alphaModFix/>
          </a:blip>
          <a:srcRect l="1000" r="999"/>
          <a:stretch/>
        </p:blipFill>
        <p:spPr>
          <a:xfrm>
            <a:off x="0" y="0"/>
            <a:ext cx="10388600" cy="5854700"/>
          </a:xfrm>
          <a:prstGeom prst="rect">
            <a:avLst/>
          </a:prstGeom>
          <a:noFill/>
          <a:ln>
            <a:noFill/>
          </a:ln>
        </p:spPr>
      </p:pic>
      <p:pic>
        <p:nvPicPr>
          <p:cNvPr id="150" name="Google Shape;150;p6"/>
          <p:cNvPicPr preferRelativeResize="0"/>
          <p:nvPr/>
        </p:nvPicPr>
        <p:blipFill rotWithShape="1">
          <a:blip r:embed="rId4">
            <a:alphaModFix/>
          </a:blip>
          <a:srcRect l="1000" r="999"/>
          <a:stretch/>
        </p:blipFill>
        <p:spPr>
          <a:xfrm>
            <a:off x="698500" y="2171700"/>
            <a:ext cx="4749800" cy="2590800"/>
          </a:xfrm>
          <a:prstGeom prst="rect">
            <a:avLst/>
          </a:prstGeom>
          <a:noFill/>
          <a:ln>
            <a:noFill/>
          </a:ln>
        </p:spPr>
      </p:pic>
      <p:pic>
        <p:nvPicPr>
          <p:cNvPr id="151" name="Google Shape;151;p6"/>
          <p:cNvPicPr preferRelativeResize="0"/>
          <p:nvPr/>
        </p:nvPicPr>
        <p:blipFill rotWithShape="1">
          <a:blip r:embed="rId5">
            <a:alphaModFix/>
          </a:blip>
          <a:srcRect l="1000" r="999"/>
          <a:stretch/>
        </p:blipFill>
        <p:spPr>
          <a:xfrm>
            <a:off x="5143500" y="2159000"/>
            <a:ext cx="4749800" cy="2603500"/>
          </a:xfrm>
          <a:prstGeom prst="rect">
            <a:avLst/>
          </a:prstGeom>
          <a:noFill/>
          <a:ln>
            <a:noFill/>
          </a:ln>
        </p:spPr>
      </p:pic>
      <p:pic>
        <p:nvPicPr>
          <p:cNvPr id="152" name="Google Shape;152;p6"/>
          <p:cNvPicPr preferRelativeResize="0"/>
          <p:nvPr/>
        </p:nvPicPr>
        <p:blipFill rotWithShape="1">
          <a:blip r:embed="rId6">
            <a:alphaModFix/>
          </a:blip>
          <a:srcRect/>
          <a:stretch/>
        </p:blipFill>
        <p:spPr>
          <a:xfrm>
            <a:off x="4648200" y="2819400"/>
            <a:ext cx="1244600" cy="1244600"/>
          </a:xfrm>
          <a:prstGeom prst="rect">
            <a:avLst/>
          </a:prstGeom>
          <a:noFill/>
          <a:ln>
            <a:noFill/>
          </a:ln>
        </p:spPr>
      </p:pic>
      <p:pic>
        <p:nvPicPr>
          <p:cNvPr id="153" name="Google Shape;153;p6"/>
          <p:cNvPicPr preferRelativeResize="0"/>
          <p:nvPr/>
        </p:nvPicPr>
        <p:blipFill rotWithShape="1">
          <a:blip r:embed="rId7">
            <a:alphaModFix/>
          </a:blip>
          <a:srcRect/>
          <a:stretch/>
        </p:blipFill>
        <p:spPr>
          <a:xfrm>
            <a:off x="4737100" y="2908300"/>
            <a:ext cx="1066800" cy="1066800"/>
          </a:xfrm>
          <a:prstGeom prst="rect">
            <a:avLst/>
          </a:prstGeom>
          <a:noFill/>
          <a:ln>
            <a:noFill/>
          </a:ln>
        </p:spPr>
      </p:pic>
      <p:sp>
        <p:nvSpPr>
          <p:cNvPr id="154" name="Google Shape;154;p6"/>
          <p:cNvSpPr txBox="1"/>
          <p:nvPr/>
        </p:nvSpPr>
        <p:spPr>
          <a:xfrm>
            <a:off x="1079500" y="2959100"/>
            <a:ext cx="3467100" cy="1168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50000"/>
              </a:lnSpc>
              <a:spcBef>
                <a:spcPts val="0"/>
              </a:spcBef>
              <a:spcAft>
                <a:spcPts val="0"/>
              </a:spcAft>
              <a:buNone/>
            </a:pPr>
            <a:r>
              <a:rPr lang="en-US" sz="1200" b="0" i="0" u="none" strike="noStrike" cap="none" dirty="0">
                <a:solidFill>
                  <a:srgbClr val="FFFFFF"/>
                </a:solidFill>
                <a:latin typeface="Microsoft Yahei"/>
                <a:ea typeface="Microsoft Yahei"/>
                <a:cs typeface="Microsoft Yahei"/>
                <a:sym typeface="Microsoft Yahei"/>
              </a:rPr>
              <a:t>Lewi </a:t>
            </a:r>
            <a:r>
              <a:rPr lang="en-US" sz="1200" b="0" i="0" u="none" strike="noStrike" cap="none" dirty="0" err="1">
                <a:solidFill>
                  <a:srgbClr val="FFFFFF"/>
                </a:solidFill>
                <a:latin typeface="Microsoft Yahei"/>
                <a:ea typeface="Microsoft Yahei"/>
                <a:cs typeface="Microsoft Yahei"/>
                <a:sym typeface="Microsoft Yahei"/>
              </a:rPr>
              <a:t>menunjukkan</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keberanian</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luar</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biasa</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dengan</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meninggalkan</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pekerjaan</a:t>
            </a:r>
            <a:r>
              <a:rPr lang="en-US" sz="1200" b="0" i="0" u="none" strike="noStrike" cap="none" dirty="0">
                <a:solidFill>
                  <a:srgbClr val="FFFFFF"/>
                </a:solidFill>
                <a:latin typeface="Microsoft Yahei"/>
                <a:ea typeface="Microsoft Yahei"/>
                <a:cs typeface="Microsoft Yahei"/>
                <a:sym typeface="Microsoft Yahei"/>
              </a:rPr>
              <a:t> dan </a:t>
            </a:r>
            <a:r>
              <a:rPr lang="en-US" sz="1200" b="0" i="0" u="none" strike="noStrike" cap="none" dirty="0" err="1">
                <a:solidFill>
                  <a:srgbClr val="FFFFFF"/>
                </a:solidFill>
                <a:latin typeface="Microsoft Yahei"/>
                <a:ea typeface="Microsoft Yahei"/>
                <a:cs typeface="Microsoft Yahei"/>
                <a:sym typeface="Microsoft Yahei"/>
              </a:rPr>
              <a:t>kekayaan</a:t>
            </a:r>
            <a:r>
              <a:rPr lang="en-US" sz="1200" b="0" i="0" u="none" strike="noStrike" cap="none" dirty="0">
                <a:solidFill>
                  <a:srgbClr val="FFFFFF"/>
                </a:solidFill>
                <a:latin typeface="Microsoft Yahei"/>
                <a:ea typeface="Microsoft Yahei"/>
                <a:cs typeface="Microsoft Yahei"/>
                <a:sym typeface="Microsoft Yahei"/>
              </a:rPr>
              <a:t> demi </a:t>
            </a:r>
            <a:r>
              <a:rPr lang="en-US" sz="1200" b="0" i="0" u="none" strike="noStrike" cap="none" dirty="0" err="1">
                <a:solidFill>
                  <a:srgbClr val="FFFFFF"/>
                </a:solidFill>
                <a:latin typeface="Microsoft Yahei"/>
                <a:ea typeface="Microsoft Yahei"/>
                <a:cs typeface="Microsoft Yahei"/>
                <a:sym typeface="Microsoft Yahei"/>
              </a:rPr>
              <a:t>mengikuti</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Yesus</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mencerminkan</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komitmen</a:t>
            </a:r>
            <a:r>
              <a:rPr lang="en-US" sz="1200" b="0" i="0" u="none" strike="noStrike" cap="none" dirty="0">
                <a:solidFill>
                  <a:srgbClr val="FFFFFF"/>
                </a:solidFill>
                <a:latin typeface="Microsoft Yahei"/>
                <a:ea typeface="Microsoft Yahei"/>
                <a:cs typeface="Microsoft Yahei"/>
                <a:sym typeface="Microsoft Yahei"/>
              </a:rPr>
              <a:t> yang </a:t>
            </a:r>
            <a:r>
              <a:rPr lang="en-US" sz="1200" b="0" i="0" u="none" strike="noStrike" cap="none" dirty="0" err="1">
                <a:solidFill>
                  <a:srgbClr val="FFFFFF"/>
                </a:solidFill>
                <a:latin typeface="Microsoft Yahei"/>
                <a:ea typeface="Microsoft Yahei"/>
                <a:cs typeface="Microsoft Yahei"/>
                <a:sym typeface="Microsoft Yahei"/>
              </a:rPr>
              <a:t>mendalam</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terhadap</a:t>
            </a:r>
            <a:r>
              <a:rPr lang="en-US" sz="1200" b="0" i="0" u="none" strike="noStrike" cap="none" dirty="0">
                <a:solidFill>
                  <a:srgbClr val="FFFFFF"/>
                </a:solidFill>
                <a:latin typeface="Microsoft Yahei"/>
                <a:ea typeface="Microsoft Yahei"/>
                <a:cs typeface="Microsoft Yahei"/>
                <a:sym typeface="Microsoft Yahei"/>
              </a:rPr>
              <a:t> </a:t>
            </a:r>
            <a:r>
              <a:rPr lang="en-US" sz="1200" b="0" i="0" u="none" strike="noStrike" cap="none" dirty="0" err="1">
                <a:solidFill>
                  <a:srgbClr val="FFFFFF"/>
                </a:solidFill>
                <a:latin typeface="Microsoft Yahei"/>
                <a:ea typeface="Microsoft Yahei"/>
                <a:cs typeface="Microsoft Yahei"/>
                <a:sym typeface="Microsoft Yahei"/>
              </a:rPr>
              <a:t>panggilan</a:t>
            </a:r>
            <a:r>
              <a:rPr lang="en-US" sz="1200" b="0" i="0" u="none" strike="noStrike" cap="none" dirty="0">
                <a:solidFill>
                  <a:srgbClr val="FFFFFF"/>
                </a:solidFill>
                <a:latin typeface="Microsoft Yahei"/>
                <a:ea typeface="Microsoft Yahei"/>
                <a:cs typeface="Microsoft Yahei"/>
                <a:sym typeface="Microsoft Yahei"/>
              </a:rPr>
              <a:t> </a:t>
            </a:r>
            <a:r>
              <a:rPr lang="en-US" sz="1200" dirty="0">
                <a:solidFill>
                  <a:srgbClr val="FFFFFF"/>
                </a:solidFill>
                <a:latin typeface="Times New Roman" panose="02020603050405020304" pitchFamily="18" charset="0"/>
                <a:ea typeface="Microsoft Yahei"/>
                <a:cs typeface="Times New Roman" panose="02020603050405020304" pitchFamily="18" charset="0"/>
                <a:sym typeface="Microsoft Yahei"/>
              </a:rPr>
              <a:t>I</a:t>
            </a:r>
            <a:r>
              <a:rPr lang="en-US" sz="1200" b="0" i="0" u="none" strike="noStrike" cap="none" dirty="0">
                <a:solidFill>
                  <a:srgbClr val="FFFFFF"/>
                </a:solidFill>
                <a:latin typeface="Microsoft Yahei"/>
                <a:ea typeface="Microsoft Yahei"/>
                <a:cs typeface="Microsoft Yahei"/>
                <a:sym typeface="Microsoft Yahei"/>
              </a:rPr>
              <a:t>lahi.</a:t>
            </a:r>
            <a:endParaRPr sz="1100" b="0" i="0" u="none" strike="noStrike" cap="none" dirty="0">
              <a:solidFill>
                <a:schemeClr val="dk1"/>
              </a:solidFill>
              <a:latin typeface="Calibri"/>
              <a:ea typeface="Calibri"/>
              <a:cs typeface="Calibri"/>
              <a:sym typeface="Calibri"/>
            </a:endParaRPr>
          </a:p>
        </p:txBody>
      </p:sp>
      <p:pic>
        <p:nvPicPr>
          <p:cNvPr id="155" name="Google Shape;155;p6"/>
          <p:cNvPicPr preferRelativeResize="0"/>
          <p:nvPr/>
        </p:nvPicPr>
        <p:blipFill rotWithShape="1">
          <a:blip r:embed="rId8">
            <a:alphaModFix/>
          </a:blip>
          <a:srcRect/>
          <a:stretch/>
        </p:blipFill>
        <p:spPr>
          <a:xfrm>
            <a:off x="660400" y="1841500"/>
            <a:ext cx="635000" cy="635000"/>
          </a:xfrm>
          <a:prstGeom prst="rect">
            <a:avLst/>
          </a:prstGeom>
          <a:noFill/>
          <a:ln>
            <a:noFill/>
          </a:ln>
        </p:spPr>
      </p:pic>
      <p:pic>
        <p:nvPicPr>
          <p:cNvPr id="156" name="Google Shape;156;p6"/>
          <p:cNvPicPr preferRelativeResize="0"/>
          <p:nvPr/>
        </p:nvPicPr>
        <p:blipFill rotWithShape="1">
          <a:blip r:embed="rId9">
            <a:alphaModFix/>
          </a:blip>
          <a:srcRect/>
          <a:stretch/>
        </p:blipFill>
        <p:spPr>
          <a:xfrm>
            <a:off x="9271000" y="1841500"/>
            <a:ext cx="635000" cy="635000"/>
          </a:xfrm>
          <a:prstGeom prst="rect">
            <a:avLst/>
          </a:prstGeom>
          <a:noFill/>
          <a:ln>
            <a:noFill/>
          </a:ln>
        </p:spPr>
      </p:pic>
      <p:sp>
        <p:nvSpPr>
          <p:cNvPr id="157" name="Google Shape;157;p6"/>
          <p:cNvSpPr txBox="1"/>
          <p:nvPr/>
        </p:nvSpPr>
        <p:spPr>
          <a:xfrm>
            <a:off x="1104900" y="2400300"/>
            <a:ext cx="3390900" cy="5080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2500"/>
              </a:lnSpc>
              <a:spcBef>
                <a:spcPts val="0"/>
              </a:spcBef>
              <a:spcAft>
                <a:spcPts val="0"/>
              </a:spcAft>
              <a:buNone/>
            </a:pPr>
            <a:r>
              <a:rPr lang="en-US" sz="1600" b="1" i="0" u="none" strike="noStrike" cap="none">
                <a:solidFill>
                  <a:srgbClr val="FFFFFF"/>
                </a:solidFill>
                <a:latin typeface="Microsoft Yahei"/>
                <a:ea typeface="Microsoft Yahei"/>
                <a:cs typeface="Microsoft Yahei"/>
                <a:sym typeface="Microsoft Yahei"/>
              </a:rPr>
              <a:t>Keberanian Meninggalkan Segalanya</a:t>
            </a:r>
            <a:endParaRPr sz="1100" b="0" i="0" u="none" strike="noStrike" cap="none">
              <a:solidFill>
                <a:schemeClr val="dk1"/>
              </a:solidFill>
              <a:latin typeface="Calibri"/>
              <a:ea typeface="Calibri"/>
              <a:cs typeface="Calibri"/>
              <a:sym typeface="Calibri"/>
            </a:endParaRPr>
          </a:p>
        </p:txBody>
      </p:sp>
      <p:sp>
        <p:nvSpPr>
          <p:cNvPr id="158" name="Google Shape;158;p6"/>
          <p:cNvSpPr txBox="1"/>
          <p:nvPr/>
        </p:nvSpPr>
        <p:spPr>
          <a:xfrm>
            <a:off x="5943600" y="2971800"/>
            <a:ext cx="3378200" cy="939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50000"/>
              </a:lnSpc>
              <a:spcBef>
                <a:spcPts val="0"/>
              </a:spcBef>
              <a:spcAft>
                <a:spcPts val="0"/>
              </a:spcAft>
              <a:buNone/>
            </a:pPr>
            <a:r>
              <a:rPr lang="en-US" sz="1200" b="0" i="0" u="none" strike="noStrike" cap="none">
                <a:solidFill>
                  <a:srgbClr val="FFFFFF"/>
                </a:solidFill>
                <a:latin typeface="Microsoft Yahei"/>
                <a:ea typeface="Microsoft Yahei"/>
                <a:cs typeface="Microsoft Yahei"/>
                <a:sym typeface="Microsoft Yahei"/>
              </a:rPr>
              <a:t>Tindakan Levi bukan hanya fisikal, tetapi juga spiritual, menandakan transformasi dalam hidupnya dan kesediaan untuk mengorbankan norma masyarakat demi iman.</a:t>
            </a:r>
            <a:endParaRPr sz="1100" b="0" i="0" u="none" strike="noStrike" cap="none">
              <a:solidFill>
                <a:schemeClr val="dk1"/>
              </a:solidFill>
              <a:latin typeface="Calibri"/>
              <a:ea typeface="Calibri"/>
              <a:cs typeface="Calibri"/>
              <a:sym typeface="Calibri"/>
            </a:endParaRPr>
          </a:p>
        </p:txBody>
      </p:sp>
      <p:sp>
        <p:nvSpPr>
          <p:cNvPr id="159" name="Google Shape;159;p6"/>
          <p:cNvSpPr txBox="1"/>
          <p:nvPr/>
        </p:nvSpPr>
        <p:spPr>
          <a:xfrm>
            <a:off x="5905500" y="2374900"/>
            <a:ext cx="3390900" cy="5080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2500"/>
              </a:lnSpc>
              <a:spcBef>
                <a:spcPts val="0"/>
              </a:spcBef>
              <a:spcAft>
                <a:spcPts val="0"/>
              </a:spcAft>
              <a:buNone/>
            </a:pPr>
            <a:r>
              <a:rPr lang="en-US" sz="1600" b="1" i="0" u="none" strike="noStrike" cap="none">
                <a:solidFill>
                  <a:srgbClr val="FFFFFF"/>
                </a:solidFill>
                <a:latin typeface="Microsoft Yahei"/>
                <a:ea typeface="Microsoft Yahei"/>
                <a:cs typeface="Microsoft Yahei"/>
                <a:sym typeface="Microsoft Yahei"/>
              </a:rPr>
              <a:t>Respon Spiritual yang Mendalam</a:t>
            </a:r>
            <a:endParaRPr sz="1100" b="0" i="0" u="none" strike="noStrike" cap="none">
              <a:solidFill>
                <a:schemeClr val="dk1"/>
              </a:solidFill>
              <a:latin typeface="Calibri"/>
              <a:ea typeface="Calibri"/>
              <a:cs typeface="Calibri"/>
              <a:sym typeface="Calibri"/>
            </a:endParaRPr>
          </a:p>
        </p:txBody>
      </p:sp>
      <p:sp>
        <p:nvSpPr>
          <p:cNvPr id="160" name="Google Shape;160;p6"/>
          <p:cNvSpPr txBox="1"/>
          <p:nvPr/>
        </p:nvSpPr>
        <p:spPr>
          <a:xfrm>
            <a:off x="660400" y="1981200"/>
            <a:ext cx="622300" cy="3683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2500"/>
              </a:lnSpc>
              <a:spcBef>
                <a:spcPts val="0"/>
              </a:spcBef>
              <a:spcAft>
                <a:spcPts val="0"/>
              </a:spcAft>
              <a:buNone/>
            </a:pPr>
            <a:r>
              <a:rPr lang="en-US" sz="2400" b="0" i="0" u="none" strike="noStrike" cap="none">
                <a:solidFill>
                  <a:srgbClr val="FFFFFF"/>
                </a:solidFill>
                <a:latin typeface="Microsoft Yahei"/>
                <a:ea typeface="Microsoft Yahei"/>
                <a:cs typeface="Microsoft Yahei"/>
                <a:sym typeface="Microsoft Yahei"/>
              </a:rPr>
              <a:t>01</a:t>
            </a:r>
            <a:endParaRPr sz="1100" b="0" i="0" u="none" strike="noStrike" cap="none">
              <a:solidFill>
                <a:schemeClr val="dk1"/>
              </a:solidFill>
              <a:latin typeface="Calibri"/>
              <a:ea typeface="Calibri"/>
              <a:cs typeface="Calibri"/>
              <a:sym typeface="Calibri"/>
            </a:endParaRPr>
          </a:p>
        </p:txBody>
      </p:sp>
      <p:sp>
        <p:nvSpPr>
          <p:cNvPr id="161" name="Google Shape;161;p6"/>
          <p:cNvSpPr txBox="1"/>
          <p:nvPr/>
        </p:nvSpPr>
        <p:spPr>
          <a:xfrm>
            <a:off x="9271000" y="1981200"/>
            <a:ext cx="622300" cy="3683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2500"/>
              </a:lnSpc>
              <a:spcBef>
                <a:spcPts val="0"/>
              </a:spcBef>
              <a:spcAft>
                <a:spcPts val="0"/>
              </a:spcAft>
              <a:buNone/>
            </a:pPr>
            <a:r>
              <a:rPr lang="en-US" sz="2400" b="0" i="0" u="none" strike="noStrike" cap="none">
                <a:solidFill>
                  <a:srgbClr val="FFFFFF"/>
                </a:solidFill>
                <a:latin typeface="Microsoft Yahei"/>
                <a:ea typeface="Microsoft Yahei"/>
                <a:cs typeface="Microsoft Yahei"/>
                <a:sym typeface="Microsoft Yahei"/>
              </a:rPr>
              <a:t>02</a:t>
            </a:r>
            <a:endParaRPr sz="1100" b="0" i="0" u="none" strike="noStrike" cap="none">
              <a:solidFill>
                <a:schemeClr val="dk1"/>
              </a:solidFill>
              <a:latin typeface="Calibri"/>
              <a:ea typeface="Calibri"/>
              <a:cs typeface="Calibri"/>
              <a:sym typeface="Calibri"/>
            </a:endParaRPr>
          </a:p>
        </p:txBody>
      </p:sp>
      <p:sp>
        <p:nvSpPr>
          <p:cNvPr id="162" name="Google Shape;162;p6"/>
          <p:cNvSpPr txBox="1"/>
          <p:nvPr/>
        </p:nvSpPr>
        <p:spPr>
          <a:xfrm>
            <a:off x="495300" y="571500"/>
            <a:ext cx="9347200" cy="317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Reaksi Lewi terhadap Panggilan Yesus</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7"/>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8" name="Google Shape;168;p7"/>
          <p:cNvPicPr preferRelativeResize="0"/>
          <p:nvPr/>
        </p:nvPicPr>
        <p:blipFill rotWithShape="1">
          <a:blip r:embed="rId3">
            <a:alphaModFix/>
          </a:blip>
          <a:srcRect l="1000" r="999"/>
          <a:stretch/>
        </p:blipFill>
        <p:spPr>
          <a:xfrm>
            <a:off x="0" y="0"/>
            <a:ext cx="10426700" cy="5867400"/>
          </a:xfrm>
          <a:prstGeom prst="rect">
            <a:avLst/>
          </a:prstGeom>
          <a:noFill/>
          <a:ln>
            <a:noFill/>
          </a:ln>
        </p:spPr>
      </p:pic>
      <p:sp>
        <p:nvSpPr>
          <p:cNvPr id="169" name="Google Shape;169;p7"/>
          <p:cNvSpPr txBox="1"/>
          <p:nvPr/>
        </p:nvSpPr>
        <p:spPr>
          <a:xfrm>
            <a:off x="1270000" y="2527300"/>
            <a:ext cx="7810500" cy="3937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1538"/>
              </a:lnSpc>
              <a:spcBef>
                <a:spcPts val="0"/>
              </a:spcBef>
              <a:spcAft>
                <a:spcPts val="0"/>
              </a:spcAft>
              <a:buNone/>
            </a:pPr>
            <a:r>
              <a:rPr lang="en-US" sz="2600" b="1" i="0" u="none" strike="noStrike" cap="none">
                <a:solidFill>
                  <a:srgbClr val="FFFFFF"/>
                </a:solidFill>
                <a:latin typeface="Microsoft Yahei"/>
                <a:ea typeface="Microsoft Yahei"/>
                <a:cs typeface="Microsoft Yahei"/>
                <a:sym typeface="Microsoft Yahei"/>
              </a:rPr>
              <a:t>Perjamuan di Rumah Levi</a:t>
            </a:r>
            <a:endParaRPr sz="1100" b="0" i="0" u="none" strike="noStrike" cap="none">
              <a:solidFill>
                <a:schemeClr val="dk1"/>
              </a:solidFill>
              <a:latin typeface="Calibri"/>
              <a:ea typeface="Calibri"/>
              <a:cs typeface="Calibri"/>
              <a:sym typeface="Calibri"/>
            </a:endParaRPr>
          </a:p>
        </p:txBody>
      </p:sp>
      <p:sp>
        <p:nvSpPr>
          <p:cNvPr id="170" name="Google Shape;170;p7"/>
          <p:cNvSpPr txBox="1"/>
          <p:nvPr/>
        </p:nvSpPr>
        <p:spPr>
          <a:xfrm>
            <a:off x="1270000" y="1765300"/>
            <a:ext cx="78105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1111"/>
              </a:lnSpc>
              <a:spcBef>
                <a:spcPts val="0"/>
              </a:spcBef>
              <a:spcAft>
                <a:spcPts val="0"/>
              </a:spcAft>
              <a:buNone/>
            </a:pPr>
            <a:r>
              <a:rPr lang="en-US" sz="1800" b="1" i="0" u="none" strike="noStrike" cap="none">
                <a:solidFill>
                  <a:srgbClr val="FFFFFF"/>
                </a:solidFill>
                <a:latin typeface="Microsoft Yahei"/>
                <a:ea typeface="Microsoft Yahei"/>
                <a:cs typeface="Microsoft Yahei"/>
                <a:sym typeface="Microsoft Yahei"/>
              </a:rPr>
              <a:t>Bahagian 2</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8"/>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6" name="Google Shape;176;p8"/>
          <p:cNvPicPr preferRelativeResize="0"/>
          <p:nvPr/>
        </p:nvPicPr>
        <p:blipFill rotWithShape="1">
          <a:blip r:embed="rId3">
            <a:alphaModFix/>
          </a:blip>
          <a:srcRect l="1000" r="999"/>
          <a:stretch/>
        </p:blipFill>
        <p:spPr>
          <a:xfrm>
            <a:off x="0" y="0"/>
            <a:ext cx="10388600" cy="5854700"/>
          </a:xfrm>
          <a:prstGeom prst="rect">
            <a:avLst/>
          </a:prstGeom>
          <a:noFill/>
          <a:ln>
            <a:noFill/>
          </a:ln>
        </p:spPr>
      </p:pic>
      <p:sp>
        <p:nvSpPr>
          <p:cNvPr id="177" name="Google Shape;177;p8"/>
          <p:cNvSpPr txBox="1"/>
          <p:nvPr/>
        </p:nvSpPr>
        <p:spPr>
          <a:xfrm>
            <a:off x="495300" y="2425700"/>
            <a:ext cx="2844800" cy="2667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1111"/>
              </a:lnSpc>
              <a:spcBef>
                <a:spcPts val="0"/>
              </a:spcBef>
              <a:spcAft>
                <a:spcPts val="0"/>
              </a:spcAft>
              <a:buNone/>
            </a:pPr>
            <a:r>
              <a:rPr lang="en-US" sz="1800" b="1" i="0" u="none" strike="noStrike" cap="none">
                <a:solidFill>
                  <a:srgbClr val="FFFFFF"/>
                </a:solidFill>
                <a:latin typeface="Microsoft Yahei"/>
                <a:ea typeface="Microsoft Yahei"/>
                <a:cs typeface="Microsoft Yahei"/>
                <a:sym typeface="Microsoft Yahei"/>
              </a:rPr>
              <a:t>Simbol Status Sosial</a:t>
            </a:r>
            <a:endParaRPr sz="1100" b="0" i="0" u="none" strike="noStrike" cap="none">
              <a:solidFill>
                <a:schemeClr val="dk1"/>
              </a:solidFill>
              <a:latin typeface="Calibri"/>
              <a:ea typeface="Calibri"/>
              <a:cs typeface="Calibri"/>
              <a:sym typeface="Calibri"/>
            </a:endParaRPr>
          </a:p>
        </p:txBody>
      </p:sp>
      <p:sp>
        <p:nvSpPr>
          <p:cNvPr id="178" name="Google Shape;178;p8"/>
          <p:cNvSpPr txBox="1"/>
          <p:nvPr/>
        </p:nvSpPr>
        <p:spPr>
          <a:xfrm>
            <a:off x="482600" y="3644900"/>
            <a:ext cx="2870200" cy="1079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50000"/>
              </a:lnSpc>
              <a:spcBef>
                <a:spcPts val="0"/>
              </a:spcBef>
              <a:spcAft>
                <a:spcPts val="0"/>
              </a:spcAft>
              <a:buNone/>
            </a:pPr>
            <a:r>
              <a:rPr lang="en-US" sz="1400" b="0" i="0" u="none" strike="noStrike" cap="none">
                <a:solidFill>
                  <a:srgbClr val="FFFFFF"/>
                </a:solidFill>
                <a:latin typeface="Microsoft Yahei"/>
                <a:ea typeface="Microsoft Yahei"/>
                <a:cs typeface="Microsoft Yahei"/>
                <a:sym typeface="Microsoft Yahei"/>
              </a:rPr>
              <a:t>Perjamuan mencerminkan status dan identiti, di mana hanya individu "bersih" yang diundang, menunjukkan hierarki sosial.</a:t>
            </a:r>
            <a:endParaRPr sz="1100" b="0" i="0" u="none" strike="noStrike" cap="none">
              <a:solidFill>
                <a:schemeClr val="dk1"/>
              </a:solidFill>
              <a:latin typeface="Calibri"/>
              <a:ea typeface="Calibri"/>
              <a:cs typeface="Calibri"/>
              <a:sym typeface="Calibri"/>
            </a:endParaRPr>
          </a:p>
        </p:txBody>
      </p:sp>
      <p:sp>
        <p:nvSpPr>
          <p:cNvPr id="179" name="Google Shape;179;p8"/>
          <p:cNvSpPr txBox="1"/>
          <p:nvPr/>
        </p:nvSpPr>
        <p:spPr>
          <a:xfrm>
            <a:off x="3784600" y="2425700"/>
            <a:ext cx="2844800" cy="2667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1111"/>
              </a:lnSpc>
              <a:spcBef>
                <a:spcPts val="0"/>
              </a:spcBef>
              <a:spcAft>
                <a:spcPts val="0"/>
              </a:spcAft>
              <a:buNone/>
            </a:pPr>
            <a:r>
              <a:rPr lang="en-US" sz="1800" b="1" i="0" u="none" strike="noStrike" cap="none">
                <a:solidFill>
                  <a:srgbClr val="FFFFFF"/>
                </a:solidFill>
                <a:latin typeface="Microsoft Yahei"/>
                <a:ea typeface="Microsoft Yahei"/>
                <a:cs typeface="Microsoft Yahei"/>
                <a:sym typeface="Microsoft Yahei"/>
              </a:rPr>
              <a:t>Inklusi dan Penerimaan</a:t>
            </a:r>
            <a:endParaRPr sz="1100" b="0" i="0" u="none" strike="noStrike" cap="none">
              <a:solidFill>
                <a:schemeClr val="dk1"/>
              </a:solidFill>
              <a:latin typeface="Calibri"/>
              <a:ea typeface="Calibri"/>
              <a:cs typeface="Calibri"/>
              <a:sym typeface="Calibri"/>
            </a:endParaRPr>
          </a:p>
        </p:txBody>
      </p:sp>
      <p:sp>
        <p:nvSpPr>
          <p:cNvPr id="180" name="Google Shape;180;p8"/>
          <p:cNvSpPr txBox="1"/>
          <p:nvPr/>
        </p:nvSpPr>
        <p:spPr>
          <a:xfrm>
            <a:off x="3771900" y="3644900"/>
            <a:ext cx="2870200" cy="13462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50000"/>
              </a:lnSpc>
              <a:spcBef>
                <a:spcPts val="0"/>
              </a:spcBef>
              <a:spcAft>
                <a:spcPts val="0"/>
              </a:spcAft>
              <a:buNone/>
            </a:pPr>
            <a:r>
              <a:rPr lang="en-US" sz="1400" b="0" i="0" u="none" strike="noStrike" cap="none">
                <a:solidFill>
                  <a:srgbClr val="FFFFFF"/>
                </a:solidFill>
                <a:latin typeface="Microsoft Yahei"/>
                <a:ea typeface="Microsoft Yahei"/>
                <a:cs typeface="Microsoft Yahei"/>
                <a:sym typeface="Microsoft Yahei"/>
              </a:rPr>
              <a:t>Tindakan Yesus makan dengan pemungut cukai menandakan penerimaan terhadap yang terpinggirkan, menekankan nilai kasih dan pengampunan.</a:t>
            </a:r>
            <a:endParaRPr sz="1100" b="0" i="0" u="none" strike="noStrike" cap="none">
              <a:solidFill>
                <a:schemeClr val="dk1"/>
              </a:solidFill>
              <a:latin typeface="Calibri"/>
              <a:ea typeface="Calibri"/>
              <a:cs typeface="Calibri"/>
              <a:sym typeface="Calibri"/>
            </a:endParaRPr>
          </a:p>
        </p:txBody>
      </p:sp>
      <p:sp>
        <p:nvSpPr>
          <p:cNvPr id="181" name="Google Shape;181;p8"/>
          <p:cNvSpPr txBox="1"/>
          <p:nvPr/>
        </p:nvSpPr>
        <p:spPr>
          <a:xfrm>
            <a:off x="7073900" y="2425700"/>
            <a:ext cx="2844800" cy="2667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1111"/>
              </a:lnSpc>
              <a:spcBef>
                <a:spcPts val="0"/>
              </a:spcBef>
              <a:spcAft>
                <a:spcPts val="0"/>
              </a:spcAft>
              <a:buNone/>
            </a:pPr>
            <a:r>
              <a:rPr lang="en-US" sz="1800" b="1" i="0" u="none" strike="noStrike" cap="none">
                <a:solidFill>
                  <a:srgbClr val="FFFFFF"/>
                </a:solidFill>
                <a:latin typeface="Microsoft Yahei"/>
                <a:ea typeface="Microsoft Yahei"/>
                <a:cs typeface="Microsoft Yahei"/>
                <a:sym typeface="Microsoft Yahei"/>
              </a:rPr>
              <a:t>Perubahan Tradisi</a:t>
            </a:r>
            <a:endParaRPr sz="1100" b="0" i="0" u="none" strike="noStrike" cap="none">
              <a:solidFill>
                <a:schemeClr val="dk1"/>
              </a:solidFill>
              <a:latin typeface="Calibri"/>
              <a:ea typeface="Calibri"/>
              <a:cs typeface="Calibri"/>
              <a:sym typeface="Calibri"/>
            </a:endParaRPr>
          </a:p>
        </p:txBody>
      </p:sp>
      <p:sp>
        <p:nvSpPr>
          <p:cNvPr id="182" name="Google Shape;182;p8"/>
          <p:cNvSpPr txBox="1"/>
          <p:nvPr/>
        </p:nvSpPr>
        <p:spPr>
          <a:xfrm>
            <a:off x="7048500" y="3644900"/>
            <a:ext cx="2870200" cy="13462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50000"/>
              </a:lnSpc>
              <a:spcBef>
                <a:spcPts val="0"/>
              </a:spcBef>
              <a:spcAft>
                <a:spcPts val="0"/>
              </a:spcAft>
              <a:buNone/>
            </a:pPr>
            <a:r>
              <a:rPr lang="en-US" sz="1400" b="0" i="0" u="none" strike="noStrike" cap="none">
                <a:solidFill>
                  <a:srgbClr val="FFFFFF"/>
                </a:solidFill>
                <a:latin typeface="Microsoft Yahei"/>
                <a:ea typeface="Microsoft Yahei"/>
                <a:cs typeface="Microsoft Yahei"/>
                <a:sym typeface="Microsoft Yahei"/>
              </a:rPr>
              <a:t>Perjamuan ini menggambarkan pergeseran dari tradisi ketat kepada ajaran baru Yesus, menandakan pembaharuan dalam pemikiran masyarakat.</a:t>
            </a:r>
            <a:endParaRPr sz="1100" b="0" i="0" u="none" strike="noStrike" cap="none">
              <a:solidFill>
                <a:schemeClr val="dk1"/>
              </a:solidFill>
              <a:latin typeface="Calibri"/>
              <a:ea typeface="Calibri"/>
              <a:cs typeface="Calibri"/>
              <a:sym typeface="Calibri"/>
            </a:endParaRPr>
          </a:p>
        </p:txBody>
      </p:sp>
      <p:pic>
        <p:nvPicPr>
          <p:cNvPr id="183" name="Google Shape;183;p8"/>
          <p:cNvPicPr preferRelativeResize="0"/>
          <p:nvPr/>
        </p:nvPicPr>
        <p:blipFill rotWithShape="1">
          <a:blip r:embed="rId4">
            <a:alphaModFix/>
          </a:blip>
          <a:srcRect/>
          <a:stretch/>
        </p:blipFill>
        <p:spPr>
          <a:xfrm>
            <a:off x="1612900" y="1676400"/>
            <a:ext cx="558800" cy="558800"/>
          </a:xfrm>
          <a:prstGeom prst="rect">
            <a:avLst/>
          </a:prstGeom>
          <a:noFill/>
          <a:ln>
            <a:noFill/>
          </a:ln>
        </p:spPr>
      </p:pic>
      <p:pic>
        <p:nvPicPr>
          <p:cNvPr id="184" name="Google Shape;184;p8"/>
          <p:cNvPicPr preferRelativeResize="0"/>
          <p:nvPr/>
        </p:nvPicPr>
        <p:blipFill rotWithShape="1">
          <a:blip r:embed="rId5">
            <a:alphaModFix/>
          </a:blip>
          <a:srcRect/>
          <a:stretch/>
        </p:blipFill>
        <p:spPr>
          <a:xfrm>
            <a:off x="4889500" y="1676400"/>
            <a:ext cx="558800" cy="558800"/>
          </a:xfrm>
          <a:prstGeom prst="rect">
            <a:avLst/>
          </a:prstGeom>
          <a:noFill/>
          <a:ln>
            <a:noFill/>
          </a:ln>
        </p:spPr>
      </p:pic>
      <p:pic>
        <p:nvPicPr>
          <p:cNvPr id="185" name="Google Shape;185;p8"/>
          <p:cNvPicPr preferRelativeResize="0"/>
          <p:nvPr/>
        </p:nvPicPr>
        <p:blipFill rotWithShape="1">
          <a:blip r:embed="rId6">
            <a:alphaModFix/>
          </a:blip>
          <a:srcRect/>
          <a:stretch/>
        </p:blipFill>
        <p:spPr>
          <a:xfrm>
            <a:off x="8128000" y="1676400"/>
            <a:ext cx="558800" cy="558800"/>
          </a:xfrm>
          <a:prstGeom prst="rect">
            <a:avLst/>
          </a:prstGeom>
          <a:noFill/>
          <a:ln>
            <a:noFill/>
          </a:ln>
        </p:spPr>
      </p:pic>
      <p:sp>
        <p:nvSpPr>
          <p:cNvPr id="186" name="Google Shape;186;p8"/>
          <p:cNvSpPr txBox="1"/>
          <p:nvPr/>
        </p:nvSpPr>
        <p:spPr>
          <a:xfrm>
            <a:off x="8216900" y="1803400"/>
            <a:ext cx="3810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42857"/>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03</a:t>
            </a:r>
            <a:endParaRPr sz="1100" b="0" i="0" u="none" strike="noStrike" cap="none">
              <a:solidFill>
                <a:schemeClr val="dk1"/>
              </a:solidFill>
              <a:latin typeface="Calibri"/>
              <a:ea typeface="Calibri"/>
              <a:cs typeface="Calibri"/>
              <a:sym typeface="Calibri"/>
            </a:endParaRPr>
          </a:p>
        </p:txBody>
      </p:sp>
      <p:sp>
        <p:nvSpPr>
          <p:cNvPr id="187" name="Google Shape;187;p8"/>
          <p:cNvSpPr txBox="1"/>
          <p:nvPr/>
        </p:nvSpPr>
        <p:spPr>
          <a:xfrm>
            <a:off x="431800" y="254000"/>
            <a:ext cx="9347200" cy="317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`Makna Perjamuan dalam Konteks Budaya`</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9"/>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3" name="Google Shape;193;p9"/>
          <p:cNvPicPr preferRelativeResize="0"/>
          <p:nvPr/>
        </p:nvPicPr>
        <p:blipFill rotWithShape="1">
          <a:blip r:embed="rId3">
            <a:alphaModFix/>
          </a:blip>
          <a:srcRect l="1000" r="999"/>
          <a:stretch/>
        </p:blipFill>
        <p:spPr>
          <a:xfrm>
            <a:off x="0" y="0"/>
            <a:ext cx="10388600" cy="5854700"/>
          </a:xfrm>
          <a:prstGeom prst="rect">
            <a:avLst/>
          </a:prstGeom>
          <a:noFill/>
          <a:ln>
            <a:noFill/>
          </a:ln>
        </p:spPr>
      </p:pic>
      <p:sp>
        <p:nvSpPr>
          <p:cNvPr id="194" name="Google Shape;194;p9"/>
          <p:cNvSpPr txBox="1"/>
          <p:nvPr/>
        </p:nvSpPr>
        <p:spPr>
          <a:xfrm>
            <a:off x="4800600" y="2108200"/>
            <a:ext cx="5283200" cy="1079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0" i="0" u="none" strike="noStrike" cap="none">
                <a:solidFill>
                  <a:srgbClr val="FFFFFF"/>
                </a:solidFill>
                <a:latin typeface="Microsoft Yahei"/>
                <a:ea typeface="Microsoft Yahei"/>
                <a:cs typeface="Microsoft Yahei"/>
                <a:sym typeface="Microsoft Yahei"/>
              </a:rPr>
              <a:t>Perjamuan di rumah Lewi menyaksikan kehadiran pelbagai individu, termasuk pemungut cukai dan orang berdosa, yang mencerminkan ajaran Yesus tentang penerimaan dan kasih tanpa syarat kepada semua lapisan masyarakat.</a:t>
            </a:r>
            <a:endParaRPr sz="1100" b="0" i="0" u="none" strike="noStrike" cap="none">
              <a:solidFill>
                <a:schemeClr val="dk1"/>
              </a:solidFill>
              <a:latin typeface="Calibri"/>
              <a:ea typeface="Calibri"/>
              <a:cs typeface="Calibri"/>
              <a:sym typeface="Calibri"/>
            </a:endParaRPr>
          </a:p>
        </p:txBody>
      </p:sp>
      <p:pic>
        <p:nvPicPr>
          <p:cNvPr id="195" name="Google Shape;195;p9"/>
          <p:cNvPicPr preferRelativeResize="0"/>
          <p:nvPr/>
        </p:nvPicPr>
        <p:blipFill rotWithShape="1">
          <a:blip r:embed="rId4">
            <a:alphaModFix/>
          </a:blip>
          <a:srcRect t="7000" b="6999"/>
          <a:stretch/>
        </p:blipFill>
        <p:spPr>
          <a:xfrm>
            <a:off x="4787900" y="1574800"/>
            <a:ext cx="2984500" cy="88900"/>
          </a:xfrm>
          <a:prstGeom prst="rect">
            <a:avLst/>
          </a:prstGeom>
          <a:noFill/>
          <a:ln>
            <a:noFill/>
          </a:ln>
        </p:spPr>
      </p:pic>
      <p:sp>
        <p:nvSpPr>
          <p:cNvPr id="196" name="Google Shape;196;p9"/>
          <p:cNvSpPr txBox="1"/>
          <p:nvPr/>
        </p:nvSpPr>
        <p:spPr>
          <a:xfrm>
            <a:off x="4826000" y="1358900"/>
            <a:ext cx="54279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4285"/>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Kehadiran yang bermacam ragam</a:t>
            </a:r>
            <a:endParaRPr sz="1100" b="0" i="0" u="none" strike="noStrike" cap="none">
              <a:solidFill>
                <a:schemeClr val="dk1"/>
              </a:solidFill>
              <a:latin typeface="Calibri"/>
              <a:ea typeface="Calibri"/>
              <a:cs typeface="Calibri"/>
              <a:sym typeface="Calibri"/>
            </a:endParaRPr>
          </a:p>
        </p:txBody>
      </p:sp>
      <p:sp>
        <p:nvSpPr>
          <p:cNvPr id="197" name="Google Shape;197;p9"/>
          <p:cNvSpPr txBox="1"/>
          <p:nvPr/>
        </p:nvSpPr>
        <p:spPr>
          <a:xfrm>
            <a:off x="368300" y="381000"/>
            <a:ext cx="9601200" cy="317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`Siapa yang Hadir di Perjamuan?`</a:t>
            </a:r>
            <a:endParaRPr sz="1100" b="0" i="0" u="none" strike="noStrike" cap="none">
              <a:solidFill>
                <a:schemeClr val="dk1"/>
              </a:solidFill>
              <a:latin typeface="Calibri"/>
              <a:ea typeface="Calibri"/>
              <a:cs typeface="Calibri"/>
              <a:sym typeface="Calibri"/>
            </a:endParaRPr>
          </a:p>
        </p:txBody>
      </p:sp>
      <p:pic>
        <p:nvPicPr>
          <p:cNvPr id="198" name="Google Shape;198;p9"/>
          <p:cNvPicPr preferRelativeResize="0"/>
          <p:nvPr/>
        </p:nvPicPr>
        <p:blipFill rotWithShape="1">
          <a:blip r:embed="rId5">
            <a:alphaModFix/>
          </a:blip>
          <a:srcRect/>
          <a:stretch/>
        </p:blipFill>
        <p:spPr>
          <a:xfrm>
            <a:off x="787400" y="1244600"/>
            <a:ext cx="3810000" cy="3810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0"/>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4" name="Google Shape;204;p10"/>
          <p:cNvPicPr preferRelativeResize="0"/>
          <p:nvPr/>
        </p:nvPicPr>
        <p:blipFill rotWithShape="1">
          <a:blip r:embed="rId3">
            <a:alphaModFix/>
          </a:blip>
          <a:srcRect l="1000" r="999"/>
          <a:stretch/>
        </p:blipFill>
        <p:spPr>
          <a:xfrm>
            <a:off x="0" y="0"/>
            <a:ext cx="10388600" cy="5854700"/>
          </a:xfrm>
          <a:prstGeom prst="rect">
            <a:avLst/>
          </a:prstGeom>
          <a:noFill/>
          <a:ln>
            <a:noFill/>
          </a:ln>
        </p:spPr>
      </p:pic>
      <p:sp>
        <p:nvSpPr>
          <p:cNvPr id="205" name="Google Shape;205;p10"/>
          <p:cNvSpPr txBox="1"/>
          <p:nvPr/>
        </p:nvSpPr>
        <p:spPr>
          <a:xfrm>
            <a:off x="381000" y="1168400"/>
            <a:ext cx="2870200" cy="444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4285"/>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Pandangan Negatif Terhadap Yesus</a:t>
            </a:r>
            <a:endParaRPr sz="1100" b="0" i="0" u="none" strike="noStrike" cap="none">
              <a:solidFill>
                <a:schemeClr val="dk1"/>
              </a:solidFill>
              <a:latin typeface="Calibri"/>
              <a:ea typeface="Calibri"/>
              <a:cs typeface="Calibri"/>
              <a:sym typeface="Calibri"/>
            </a:endParaRPr>
          </a:p>
        </p:txBody>
      </p:sp>
      <p:sp>
        <p:nvSpPr>
          <p:cNvPr id="206" name="Google Shape;206;p10"/>
          <p:cNvSpPr txBox="1"/>
          <p:nvPr/>
        </p:nvSpPr>
        <p:spPr>
          <a:xfrm>
            <a:off x="3708400" y="1168400"/>
            <a:ext cx="2908300" cy="444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4285"/>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Pertanyaan Menunjukkan Ketidakpuasan</a:t>
            </a:r>
            <a:endParaRPr sz="1100" b="0" i="0" u="none" strike="noStrike" cap="none">
              <a:solidFill>
                <a:schemeClr val="dk1"/>
              </a:solidFill>
              <a:latin typeface="Calibri"/>
              <a:ea typeface="Calibri"/>
              <a:cs typeface="Calibri"/>
              <a:sym typeface="Calibri"/>
            </a:endParaRPr>
          </a:p>
        </p:txBody>
      </p:sp>
      <p:pic>
        <p:nvPicPr>
          <p:cNvPr id="207" name="Google Shape;207;p10"/>
          <p:cNvPicPr preferRelativeResize="0"/>
          <p:nvPr/>
        </p:nvPicPr>
        <p:blipFill rotWithShape="1">
          <a:blip r:embed="rId4">
            <a:alphaModFix/>
          </a:blip>
          <a:srcRect t="1000" b="999"/>
          <a:stretch/>
        </p:blipFill>
        <p:spPr>
          <a:xfrm>
            <a:off x="317500" y="1930400"/>
            <a:ext cx="3022600" cy="1689100"/>
          </a:xfrm>
          <a:prstGeom prst="rect">
            <a:avLst/>
          </a:prstGeom>
          <a:noFill/>
          <a:ln>
            <a:noFill/>
          </a:ln>
        </p:spPr>
      </p:pic>
      <p:pic>
        <p:nvPicPr>
          <p:cNvPr id="208" name="Google Shape;208;p10"/>
          <p:cNvPicPr preferRelativeResize="0"/>
          <p:nvPr/>
        </p:nvPicPr>
        <p:blipFill rotWithShape="1">
          <a:blip r:embed="rId5">
            <a:alphaModFix/>
          </a:blip>
          <a:srcRect l="5000" r="5000"/>
          <a:stretch/>
        </p:blipFill>
        <p:spPr>
          <a:xfrm>
            <a:off x="3657600" y="1930400"/>
            <a:ext cx="3022600" cy="1689100"/>
          </a:xfrm>
          <a:prstGeom prst="rect">
            <a:avLst/>
          </a:prstGeom>
          <a:noFill/>
          <a:ln>
            <a:noFill/>
          </a:ln>
        </p:spPr>
      </p:pic>
      <p:sp>
        <p:nvSpPr>
          <p:cNvPr id="209" name="Google Shape;209;p10"/>
          <p:cNvSpPr txBox="1"/>
          <p:nvPr/>
        </p:nvSpPr>
        <p:spPr>
          <a:xfrm>
            <a:off x="7175500" y="1168400"/>
            <a:ext cx="29083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4285"/>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Misi Keselamatan Yesus</a:t>
            </a:r>
            <a:endParaRPr sz="1100" b="0" i="0" u="none" strike="noStrike" cap="none">
              <a:solidFill>
                <a:schemeClr val="dk1"/>
              </a:solidFill>
              <a:latin typeface="Calibri"/>
              <a:ea typeface="Calibri"/>
              <a:cs typeface="Calibri"/>
              <a:sym typeface="Calibri"/>
            </a:endParaRPr>
          </a:p>
        </p:txBody>
      </p:sp>
      <p:pic>
        <p:nvPicPr>
          <p:cNvPr id="210" name="Google Shape;210;p10"/>
          <p:cNvPicPr preferRelativeResize="0"/>
          <p:nvPr/>
        </p:nvPicPr>
        <p:blipFill rotWithShape="1">
          <a:blip r:embed="rId6">
            <a:alphaModFix/>
          </a:blip>
          <a:srcRect l="6000" r="5999"/>
          <a:stretch/>
        </p:blipFill>
        <p:spPr>
          <a:xfrm>
            <a:off x="7124700" y="1930400"/>
            <a:ext cx="3022600" cy="1689100"/>
          </a:xfrm>
          <a:prstGeom prst="rect">
            <a:avLst/>
          </a:prstGeom>
          <a:noFill/>
          <a:ln>
            <a:noFill/>
          </a:ln>
        </p:spPr>
      </p:pic>
      <p:sp>
        <p:nvSpPr>
          <p:cNvPr id="211" name="Google Shape;211;p10"/>
          <p:cNvSpPr txBox="1"/>
          <p:nvPr/>
        </p:nvSpPr>
        <p:spPr>
          <a:xfrm>
            <a:off x="431800" y="3683000"/>
            <a:ext cx="2768600" cy="16129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50000"/>
              </a:lnSpc>
              <a:spcBef>
                <a:spcPts val="0"/>
              </a:spcBef>
              <a:spcAft>
                <a:spcPts val="0"/>
              </a:spcAft>
              <a:buNone/>
            </a:pPr>
            <a:r>
              <a:rPr lang="en-US" sz="1400" b="0" i="0" u="none" strike="noStrike" cap="none">
                <a:solidFill>
                  <a:srgbClr val="FFFFFF"/>
                </a:solidFill>
                <a:latin typeface="Microsoft Yahei"/>
                <a:ea typeface="Microsoft Yahei"/>
                <a:cs typeface="Microsoft Yahei"/>
                <a:sym typeface="Microsoft Yahei"/>
              </a:rPr>
              <a:t>Orang Farisi dan ahli Taurat menganggap tindakan Yesus makan dengan pemungut cukai sebagai pelanggaran norma sosial dan agama yang berlaku pada masa itu.</a:t>
            </a:r>
            <a:endParaRPr sz="1100" b="0" i="0" u="none" strike="noStrike" cap="none">
              <a:solidFill>
                <a:schemeClr val="dk1"/>
              </a:solidFill>
              <a:latin typeface="Calibri"/>
              <a:ea typeface="Calibri"/>
              <a:cs typeface="Calibri"/>
              <a:sym typeface="Calibri"/>
            </a:endParaRPr>
          </a:p>
        </p:txBody>
      </p:sp>
      <p:sp>
        <p:nvSpPr>
          <p:cNvPr id="212" name="Google Shape;212;p10"/>
          <p:cNvSpPr txBox="1"/>
          <p:nvPr/>
        </p:nvSpPr>
        <p:spPr>
          <a:xfrm>
            <a:off x="3797300" y="3683000"/>
            <a:ext cx="2768700" cy="21069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50000"/>
              </a:lnSpc>
              <a:spcBef>
                <a:spcPts val="0"/>
              </a:spcBef>
              <a:spcAft>
                <a:spcPts val="0"/>
              </a:spcAft>
              <a:buNone/>
            </a:pPr>
            <a:r>
              <a:rPr lang="en-US" sz="1400" b="0" i="0" u="none" strike="noStrike" cap="none">
                <a:solidFill>
                  <a:srgbClr val="FFFFFF"/>
                </a:solidFill>
                <a:latin typeface="Microsoft Yahei"/>
                <a:ea typeface="Microsoft Yahei"/>
                <a:cs typeface="Microsoft Yahei"/>
                <a:sym typeface="Microsoft Yahei"/>
              </a:rPr>
              <a:t>Pertanyaan yang diajukan kepada murid Yesus mencerminkan ketidakpuasan mereka terhadap pendekatan Yesus yang lebih inklusif dan penuh kasih kepada orang berdosa.</a:t>
            </a:r>
            <a:endParaRPr sz="1100" b="0" i="0" u="none" strike="noStrike" cap="none">
              <a:solidFill>
                <a:schemeClr val="dk1"/>
              </a:solidFill>
              <a:latin typeface="Calibri"/>
              <a:ea typeface="Calibri"/>
              <a:cs typeface="Calibri"/>
              <a:sym typeface="Calibri"/>
            </a:endParaRPr>
          </a:p>
        </p:txBody>
      </p:sp>
      <p:sp>
        <p:nvSpPr>
          <p:cNvPr id="213" name="Google Shape;213;p10"/>
          <p:cNvSpPr txBox="1"/>
          <p:nvPr/>
        </p:nvSpPr>
        <p:spPr>
          <a:xfrm>
            <a:off x="7251700" y="3683000"/>
            <a:ext cx="2768600" cy="16129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50000"/>
              </a:lnSpc>
              <a:spcBef>
                <a:spcPts val="0"/>
              </a:spcBef>
              <a:spcAft>
                <a:spcPts val="0"/>
              </a:spcAft>
              <a:buNone/>
            </a:pPr>
            <a:r>
              <a:rPr lang="en-US" sz="1400" b="0" i="0" u="none" strike="noStrike" cap="none">
                <a:solidFill>
                  <a:srgbClr val="FFFFFF"/>
                </a:solidFill>
                <a:latin typeface="Microsoft Yahei"/>
                <a:ea typeface="Microsoft Yahei"/>
                <a:cs typeface="Microsoft Yahei"/>
                <a:sym typeface="Microsoft Yahei"/>
              </a:rPr>
              <a:t>Yesus menegaskan bahawa tujuan-Nya adalah untuk menyelamatkan orang berdosa, menunjukkan bahawa kasih dan pengampunan adalah inti dari ajaran-Nya.</a:t>
            </a:r>
            <a:endParaRPr sz="1100" b="0" i="0" u="none" strike="noStrike" cap="none">
              <a:solidFill>
                <a:schemeClr val="dk1"/>
              </a:solidFill>
              <a:latin typeface="Calibri"/>
              <a:ea typeface="Calibri"/>
              <a:cs typeface="Calibri"/>
              <a:sym typeface="Calibri"/>
            </a:endParaRPr>
          </a:p>
        </p:txBody>
      </p:sp>
      <p:sp>
        <p:nvSpPr>
          <p:cNvPr id="214" name="Google Shape;214;p10"/>
          <p:cNvSpPr txBox="1"/>
          <p:nvPr/>
        </p:nvSpPr>
        <p:spPr>
          <a:xfrm>
            <a:off x="431800" y="254000"/>
            <a:ext cx="9347200" cy="317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`Tanggapan Orang Farisi dan Ahli Taurat`</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11"/>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0" name="Google Shape;220;p11"/>
          <p:cNvPicPr preferRelativeResize="0"/>
          <p:nvPr/>
        </p:nvPicPr>
        <p:blipFill rotWithShape="1">
          <a:blip r:embed="rId3">
            <a:alphaModFix/>
          </a:blip>
          <a:srcRect l="1000" r="999"/>
          <a:stretch/>
        </p:blipFill>
        <p:spPr>
          <a:xfrm>
            <a:off x="0" y="0"/>
            <a:ext cx="10388600" cy="5854700"/>
          </a:xfrm>
          <a:prstGeom prst="rect">
            <a:avLst/>
          </a:prstGeom>
          <a:noFill/>
          <a:ln>
            <a:noFill/>
          </a:ln>
        </p:spPr>
      </p:pic>
      <p:pic>
        <p:nvPicPr>
          <p:cNvPr id="221" name="Google Shape;221;p11"/>
          <p:cNvPicPr preferRelativeResize="0"/>
          <p:nvPr/>
        </p:nvPicPr>
        <p:blipFill rotWithShape="1">
          <a:blip r:embed="rId4">
            <a:alphaModFix/>
          </a:blip>
          <a:srcRect l="33000" r="33000"/>
          <a:stretch/>
        </p:blipFill>
        <p:spPr>
          <a:xfrm>
            <a:off x="190500" y="0"/>
            <a:ext cx="3429000" cy="5702300"/>
          </a:xfrm>
          <a:prstGeom prst="rect">
            <a:avLst/>
          </a:prstGeom>
          <a:noFill/>
          <a:ln>
            <a:noFill/>
          </a:ln>
        </p:spPr>
      </p:pic>
      <p:sp>
        <p:nvSpPr>
          <p:cNvPr id="222" name="Google Shape;222;p11"/>
          <p:cNvSpPr txBox="1"/>
          <p:nvPr/>
        </p:nvSpPr>
        <p:spPr>
          <a:xfrm>
            <a:off x="4229100" y="127000"/>
            <a:ext cx="5867400" cy="317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`Mengapa Yesus Makan dengan Pendosa?`</a:t>
            </a:r>
            <a:endParaRPr sz="1100" b="0" i="0" u="none" strike="noStrike" cap="none">
              <a:solidFill>
                <a:schemeClr val="dk1"/>
              </a:solidFill>
              <a:latin typeface="Calibri"/>
              <a:ea typeface="Calibri"/>
              <a:cs typeface="Calibri"/>
              <a:sym typeface="Calibri"/>
            </a:endParaRPr>
          </a:p>
        </p:txBody>
      </p:sp>
      <p:sp>
        <p:nvSpPr>
          <p:cNvPr id="223" name="Google Shape;223;p11"/>
          <p:cNvSpPr txBox="1"/>
          <p:nvPr/>
        </p:nvSpPr>
        <p:spPr>
          <a:xfrm>
            <a:off x="4483100" y="1244600"/>
            <a:ext cx="54356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2500"/>
              </a:lnSpc>
              <a:spcBef>
                <a:spcPts val="0"/>
              </a:spcBef>
              <a:spcAft>
                <a:spcPts val="0"/>
              </a:spcAft>
              <a:buNone/>
            </a:pPr>
            <a:r>
              <a:rPr lang="en-US" sz="1600" b="1" i="0" u="none" strike="noStrike" cap="none">
                <a:solidFill>
                  <a:srgbClr val="FFFFFF"/>
                </a:solidFill>
                <a:latin typeface="Arial"/>
                <a:ea typeface="Arial"/>
                <a:cs typeface="Arial"/>
                <a:sym typeface="Arial"/>
              </a:rPr>
              <a:t>Misi Keselamatan Yesus</a:t>
            </a:r>
            <a:endParaRPr sz="1100" b="0" i="0" u="none" strike="noStrike" cap="none">
              <a:solidFill>
                <a:schemeClr val="dk1"/>
              </a:solidFill>
              <a:latin typeface="Calibri"/>
              <a:ea typeface="Calibri"/>
              <a:cs typeface="Calibri"/>
              <a:sym typeface="Calibri"/>
            </a:endParaRPr>
          </a:p>
        </p:txBody>
      </p:sp>
      <p:sp>
        <p:nvSpPr>
          <p:cNvPr id="224" name="Google Shape;224;p11"/>
          <p:cNvSpPr txBox="1"/>
          <p:nvPr/>
        </p:nvSpPr>
        <p:spPr>
          <a:xfrm>
            <a:off x="4483100" y="2717800"/>
            <a:ext cx="54356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2500"/>
              </a:lnSpc>
              <a:spcBef>
                <a:spcPts val="0"/>
              </a:spcBef>
              <a:spcAft>
                <a:spcPts val="0"/>
              </a:spcAft>
              <a:buNone/>
            </a:pPr>
            <a:r>
              <a:rPr lang="en-US" sz="1600" b="1" i="0" u="none" strike="noStrike" cap="none">
                <a:solidFill>
                  <a:srgbClr val="FFFFFF"/>
                </a:solidFill>
                <a:latin typeface="Arial"/>
                <a:ea typeface="Arial"/>
                <a:cs typeface="Arial"/>
                <a:sym typeface="Arial"/>
              </a:rPr>
              <a:t>Penerimaan Tanpa Syarat</a:t>
            </a:r>
            <a:endParaRPr sz="1100" b="0" i="0" u="none" strike="noStrike" cap="none">
              <a:solidFill>
                <a:schemeClr val="dk1"/>
              </a:solidFill>
              <a:latin typeface="Calibri"/>
              <a:ea typeface="Calibri"/>
              <a:cs typeface="Calibri"/>
              <a:sym typeface="Calibri"/>
            </a:endParaRPr>
          </a:p>
        </p:txBody>
      </p:sp>
      <p:sp>
        <p:nvSpPr>
          <p:cNvPr id="225" name="Google Shape;225;p11"/>
          <p:cNvSpPr txBox="1"/>
          <p:nvPr/>
        </p:nvSpPr>
        <p:spPr>
          <a:xfrm>
            <a:off x="4483100" y="4191000"/>
            <a:ext cx="54356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2500"/>
              </a:lnSpc>
              <a:spcBef>
                <a:spcPts val="0"/>
              </a:spcBef>
              <a:spcAft>
                <a:spcPts val="0"/>
              </a:spcAft>
              <a:buNone/>
            </a:pPr>
            <a:r>
              <a:rPr lang="en-US" sz="1600" b="1" i="0" u="none" strike="noStrike" cap="none">
                <a:solidFill>
                  <a:srgbClr val="FFFFFF"/>
                </a:solidFill>
                <a:latin typeface="Arial"/>
                <a:ea typeface="Arial"/>
                <a:cs typeface="Arial"/>
                <a:sym typeface="Arial"/>
              </a:rPr>
              <a:t>Perubahan Paradigma Sosial</a:t>
            </a:r>
            <a:endParaRPr sz="1100" b="0" i="0" u="none" strike="noStrike" cap="none">
              <a:solidFill>
                <a:schemeClr val="dk1"/>
              </a:solidFill>
              <a:latin typeface="Calibri"/>
              <a:ea typeface="Calibri"/>
              <a:cs typeface="Calibri"/>
              <a:sym typeface="Calibri"/>
            </a:endParaRPr>
          </a:p>
        </p:txBody>
      </p:sp>
      <p:sp>
        <p:nvSpPr>
          <p:cNvPr id="226" name="Google Shape;226;p11"/>
          <p:cNvSpPr txBox="1"/>
          <p:nvPr/>
        </p:nvSpPr>
        <p:spPr>
          <a:xfrm>
            <a:off x="4483100" y="1587500"/>
            <a:ext cx="5435600" cy="533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0" i="0" u="none" strike="noStrike" cap="none">
                <a:solidFill>
                  <a:srgbClr val="FFFFFF"/>
                </a:solidFill>
                <a:latin typeface="Arial"/>
                <a:ea typeface="Arial"/>
                <a:cs typeface="Arial"/>
                <a:sym typeface="Arial"/>
              </a:rPr>
              <a:t>Yesus datang untuk menyelamatkan orang berdosa, bukan untuk menghakimi mereka.</a:t>
            </a:r>
            <a:endParaRPr sz="1100" b="0" i="0" u="none" strike="noStrike" cap="none">
              <a:solidFill>
                <a:schemeClr val="dk1"/>
              </a:solidFill>
              <a:latin typeface="Calibri"/>
              <a:ea typeface="Calibri"/>
              <a:cs typeface="Calibri"/>
              <a:sym typeface="Calibri"/>
            </a:endParaRPr>
          </a:p>
        </p:txBody>
      </p:sp>
      <p:sp>
        <p:nvSpPr>
          <p:cNvPr id="227" name="Google Shape;227;p11"/>
          <p:cNvSpPr txBox="1"/>
          <p:nvPr/>
        </p:nvSpPr>
        <p:spPr>
          <a:xfrm>
            <a:off x="4483100" y="3073400"/>
            <a:ext cx="5435600" cy="533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0" i="0" u="none" strike="noStrike" cap="none">
                <a:solidFill>
                  <a:srgbClr val="FFFFFF"/>
                </a:solidFill>
                <a:latin typeface="Arial"/>
                <a:ea typeface="Arial"/>
                <a:cs typeface="Arial"/>
                <a:sym typeface="Arial"/>
              </a:rPr>
              <a:t>Tindakan Yesus menunjukkan kasih dan penerimaan kepada mereka yang terpinggirkan.</a:t>
            </a:r>
            <a:endParaRPr sz="1100" b="0" i="0" u="none" strike="noStrike" cap="none">
              <a:solidFill>
                <a:schemeClr val="dk1"/>
              </a:solidFill>
              <a:latin typeface="Calibri"/>
              <a:ea typeface="Calibri"/>
              <a:cs typeface="Calibri"/>
              <a:sym typeface="Calibri"/>
            </a:endParaRPr>
          </a:p>
        </p:txBody>
      </p:sp>
      <p:sp>
        <p:nvSpPr>
          <p:cNvPr id="228" name="Google Shape;228;p11"/>
          <p:cNvSpPr txBox="1"/>
          <p:nvPr/>
        </p:nvSpPr>
        <p:spPr>
          <a:xfrm>
            <a:off x="4483100" y="4533900"/>
            <a:ext cx="5435600" cy="533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0" i="0" u="none" strike="noStrike" cap="none">
                <a:solidFill>
                  <a:srgbClr val="FFFFFF"/>
                </a:solidFill>
                <a:latin typeface="Arial"/>
                <a:ea typeface="Arial"/>
                <a:cs typeface="Arial"/>
                <a:sym typeface="Arial"/>
              </a:rPr>
              <a:t>Yesus mencabar norma masyarakat dengan mengutamakan pengampunan dan kasih.</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2"/>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4" name="Google Shape;234;p12"/>
          <p:cNvPicPr preferRelativeResize="0"/>
          <p:nvPr/>
        </p:nvPicPr>
        <p:blipFill rotWithShape="1">
          <a:blip r:embed="rId3">
            <a:alphaModFix/>
          </a:blip>
          <a:srcRect l="1000" r="999"/>
          <a:stretch/>
        </p:blipFill>
        <p:spPr>
          <a:xfrm>
            <a:off x="0" y="0"/>
            <a:ext cx="10426700" cy="5867400"/>
          </a:xfrm>
          <a:prstGeom prst="rect">
            <a:avLst/>
          </a:prstGeom>
          <a:noFill/>
          <a:ln>
            <a:noFill/>
          </a:ln>
        </p:spPr>
      </p:pic>
      <p:sp>
        <p:nvSpPr>
          <p:cNvPr id="235" name="Google Shape;235;p12"/>
          <p:cNvSpPr txBox="1"/>
          <p:nvPr/>
        </p:nvSpPr>
        <p:spPr>
          <a:xfrm>
            <a:off x="1270000" y="2527300"/>
            <a:ext cx="7810500" cy="3937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1538"/>
              </a:lnSpc>
              <a:spcBef>
                <a:spcPts val="0"/>
              </a:spcBef>
              <a:spcAft>
                <a:spcPts val="0"/>
              </a:spcAft>
              <a:buNone/>
            </a:pPr>
            <a:r>
              <a:rPr lang="en-US" sz="2600" b="1" i="0" u="none" strike="noStrike" cap="none">
                <a:solidFill>
                  <a:srgbClr val="FFFFFF"/>
                </a:solidFill>
                <a:latin typeface="Microsoft Yahei"/>
                <a:ea typeface="Microsoft Yahei"/>
                <a:cs typeface="Microsoft Yahei"/>
                <a:sym typeface="Microsoft Yahei"/>
              </a:rPr>
              <a:t>Pengajaran Yesus tentang Puasa</a:t>
            </a:r>
            <a:endParaRPr sz="1100" b="0" i="0" u="none" strike="noStrike" cap="none">
              <a:solidFill>
                <a:schemeClr val="dk1"/>
              </a:solidFill>
              <a:latin typeface="Calibri"/>
              <a:ea typeface="Calibri"/>
              <a:cs typeface="Calibri"/>
              <a:sym typeface="Calibri"/>
            </a:endParaRPr>
          </a:p>
        </p:txBody>
      </p:sp>
      <p:sp>
        <p:nvSpPr>
          <p:cNvPr id="236" name="Google Shape;236;p12"/>
          <p:cNvSpPr txBox="1"/>
          <p:nvPr/>
        </p:nvSpPr>
        <p:spPr>
          <a:xfrm>
            <a:off x="1270000" y="1765300"/>
            <a:ext cx="78105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1111"/>
              </a:lnSpc>
              <a:spcBef>
                <a:spcPts val="0"/>
              </a:spcBef>
              <a:spcAft>
                <a:spcPts val="0"/>
              </a:spcAft>
              <a:buNone/>
            </a:pPr>
            <a:r>
              <a:rPr lang="en-US" sz="1800" b="1" i="0" u="none" strike="noStrike" cap="none">
                <a:solidFill>
                  <a:srgbClr val="FFFFFF"/>
                </a:solidFill>
                <a:latin typeface="Microsoft Yahei"/>
                <a:ea typeface="Microsoft Yahei"/>
                <a:cs typeface="Microsoft Yahei"/>
                <a:sym typeface="Microsoft Yahei"/>
              </a:rPr>
              <a:t>Bahagian 3</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3"/>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2" name="Google Shape;242;p13"/>
          <p:cNvPicPr preferRelativeResize="0"/>
          <p:nvPr/>
        </p:nvPicPr>
        <p:blipFill rotWithShape="1">
          <a:blip r:embed="rId3">
            <a:alphaModFix/>
          </a:blip>
          <a:srcRect l="1000" r="999"/>
          <a:stretch/>
        </p:blipFill>
        <p:spPr>
          <a:xfrm>
            <a:off x="0" y="0"/>
            <a:ext cx="10388600" cy="5854700"/>
          </a:xfrm>
          <a:prstGeom prst="rect">
            <a:avLst/>
          </a:prstGeom>
          <a:noFill/>
          <a:ln>
            <a:noFill/>
          </a:ln>
        </p:spPr>
      </p:pic>
      <p:pic>
        <p:nvPicPr>
          <p:cNvPr id="243" name="Google Shape;243;p13"/>
          <p:cNvPicPr preferRelativeResize="0"/>
          <p:nvPr/>
        </p:nvPicPr>
        <p:blipFill rotWithShape="1">
          <a:blip r:embed="rId4">
            <a:alphaModFix/>
          </a:blip>
          <a:srcRect l="1000" r="999"/>
          <a:stretch/>
        </p:blipFill>
        <p:spPr>
          <a:xfrm>
            <a:off x="889000" y="1435100"/>
            <a:ext cx="2349500" cy="3860800"/>
          </a:xfrm>
          <a:prstGeom prst="rect">
            <a:avLst/>
          </a:prstGeom>
          <a:noFill/>
          <a:ln>
            <a:noFill/>
          </a:ln>
        </p:spPr>
      </p:pic>
      <p:pic>
        <p:nvPicPr>
          <p:cNvPr id="244" name="Google Shape;244;p13"/>
          <p:cNvPicPr preferRelativeResize="0"/>
          <p:nvPr/>
        </p:nvPicPr>
        <p:blipFill rotWithShape="1">
          <a:blip r:embed="rId5">
            <a:alphaModFix/>
          </a:blip>
          <a:srcRect/>
          <a:stretch/>
        </p:blipFill>
        <p:spPr>
          <a:xfrm>
            <a:off x="0" y="0"/>
            <a:ext cx="6019800" cy="0"/>
          </a:xfrm>
          <a:prstGeom prst="rect">
            <a:avLst/>
          </a:prstGeom>
          <a:noFill/>
          <a:ln>
            <a:noFill/>
          </a:ln>
        </p:spPr>
      </p:pic>
      <p:pic>
        <p:nvPicPr>
          <p:cNvPr id="245" name="Google Shape;245;p13"/>
          <p:cNvPicPr preferRelativeResize="0"/>
          <p:nvPr/>
        </p:nvPicPr>
        <p:blipFill rotWithShape="1">
          <a:blip r:embed="rId6">
            <a:alphaModFix/>
          </a:blip>
          <a:srcRect/>
          <a:stretch/>
        </p:blipFill>
        <p:spPr>
          <a:xfrm>
            <a:off x="1536700" y="1308100"/>
            <a:ext cx="88900" cy="88900"/>
          </a:xfrm>
          <a:prstGeom prst="rect">
            <a:avLst/>
          </a:prstGeom>
          <a:noFill/>
          <a:ln>
            <a:noFill/>
          </a:ln>
        </p:spPr>
      </p:pic>
      <p:pic>
        <p:nvPicPr>
          <p:cNvPr id="246" name="Google Shape;246;p13"/>
          <p:cNvPicPr preferRelativeResize="0"/>
          <p:nvPr/>
        </p:nvPicPr>
        <p:blipFill rotWithShape="1">
          <a:blip r:embed="rId6">
            <a:alphaModFix/>
          </a:blip>
          <a:srcRect/>
          <a:stretch/>
        </p:blipFill>
        <p:spPr>
          <a:xfrm>
            <a:off x="4876800" y="1308100"/>
            <a:ext cx="88900" cy="88900"/>
          </a:xfrm>
          <a:prstGeom prst="rect">
            <a:avLst/>
          </a:prstGeom>
          <a:noFill/>
          <a:ln>
            <a:noFill/>
          </a:ln>
        </p:spPr>
      </p:pic>
      <p:pic>
        <p:nvPicPr>
          <p:cNvPr id="247" name="Google Shape;247;p13"/>
          <p:cNvPicPr preferRelativeResize="0"/>
          <p:nvPr/>
        </p:nvPicPr>
        <p:blipFill rotWithShape="1">
          <a:blip r:embed="rId6">
            <a:alphaModFix/>
          </a:blip>
          <a:srcRect/>
          <a:stretch/>
        </p:blipFill>
        <p:spPr>
          <a:xfrm>
            <a:off x="7975600" y="1308100"/>
            <a:ext cx="88900" cy="88900"/>
          </a:xfrm>
          <a:prstGeom prst="rect">
            <a:avLst/>
          </a:prstGeom>
          <a:noFill/>
          <a:ln>
            <a:noFill/>
          </a:ln>
        </p:spPr>
      </p:pic>
      <p:sp>
        <p:nvSpPr>
          <p:cNvPr id="248" name="Google Shape;248;p13"/>
          <p:cNvSpPr txBox="1"/>
          <p:nvPr/>
        </p:nvSpPr>
        <p:spPr>
          <a:xfrm>
            <a:off x="1117600" y="2781300"/>
            <a:ext cx="1892300" cy="1066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100" b="0" i="0" u="none" strike="noStrike" cap="none">
                <a:solidFill>
                  <a:srgbClr val="FFFFFF"/>
                </a:solidFill>
                <a:latin typeface="Microsoft Yahei"/>
                <a:ea typeface="Microsoft Yahei"/>
                <a:cs typeface="Microsoft Yahei"/>
                <a:sym typeface="Microsoft Yahei"/>
              </a:rPr>
              <a:t>Pertanyaan Farisi mencerminkan ketegangan antara tradisi lama dan ajaran baru yang dibawa oleh Yesus.</a:t>
            </a:r>
            <a:endParaRPr sz="1100" b="0" i="0" u="none" strike="noStrike" cap="none">
              <a:solidFill>
                <a:schemeClr val="dk1"/>
              </a:solidFill>
              <a:latin typeface="Calibri"/>
              <a:ea typeface="Calibri"/>
              <a:cs typeface="Calibri"/>
              <a:sym typeface="Calibri"/>
            </a:endParaRPr>
          </a:p>
        </p:txBody>
      </p:sp>
      <p:sp>
        <p:nvSpPr>
          <p:cNvPr id="249" name="Google Shape;249;p13"/>
          <p:cNvSpPr txBox="1"/>
          <p:nvPr/>
        </p:nvSpPr>
        <p:spPr>
          <a:xfrm>
            <a:off x="1028700" y="1993900"/>
            <a:ext cx="2070100" cy="558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50000"/>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Konteks Tradisi Agama</a:t>
            </a:r>
            <a:endParaRPr sz="1100" b="0" i="0" u="none" strike="noStrike" cap="none">
              <a:solidFill>
                <a:schemeClr val="dk1"/>
              </a:solidFill>
              <a:latin typeface="Calibri"/>
              <a:ea typeface="Calibri"/>
              <a:cs typeface="Calibri"/>
              <a:sym typeface="Calibri"/>
            </a:endParaRPr>
          </a:p>
        </p:txBody>
      </p:sp>
      <p:pic>
        <p:nvPicPr>
          <p:cNvPr id="250" name="Google Shape;250;p13"/>
          <p:cNvPicPr preferRelativeResize="0"/>
          <p:nvPr/>
        </p:nvPicPr>
        <p:blipFill rotWithShape="1">
          <a:blip r:embed="rId4">
            <a:alphaModFix/>
          </a:blip>
          <a:srcRect l="1000" r="999"/>
          <a:stretch/>
        </p:blipFill>
        <p:spPr>
          <a:xfrm>
            <a:off x="4216400" y="1435100"/>
            <a:ext cx="2349500" cy="3860800"/>
          </a:xfrm>
          <a:prstGeom prst="rect">
            <a:avLst/>
          </a:prstGeom>
          <a:noFill/>
          <a:ln>
            <a:noFill/>
          </a:ln>
        </p:spPr>
      </p:pic>
      <p:sp>
        <p:nvSpPr>
          <p:cNvPr id="251" name="Google Shape;251;p13"/>
          <p:cNvSpPr txBox="1"/>
          <p:nvPr/>
        </p:nvSpPr>
        <p:spPr>
          <a:xfrm>
            <a:off x="4445000" y="2781300"/>
            <a:ext cx="1892300" cy="12700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100" b="0" i="0" u="none" strike="noStrike" cap="none">
                <a:solidFill>
                  <a:srgbClr val="FFFFFF"/>
                </a:solidFill>
                <a:latin typeface="Microsoft Yahei"/>
                <a:ea typeface="Microsoft Yahei"/>
                <a:cs typeface="Microsoft Yahei"/>
                <a:sym typeface="Microsoft Yahei"/>
              </a:rPr>
              <a:t>Yesus menegaskan bahawa kehadiran-Nya membawa kegembiraan, mengubah pemahaman tentang puasa dari kesedihan kepada perayaan.</a:t>
            </a:r>
            <a:endParaRPr sz="1100" b="0" i="0" u="none" strike="noStrike" cap="none">
              <a:solidFill>
                <a:schemeClr val="dk1"/>
              </a:solidFill>
              <a:latin typeface="Calibri"/>
              <a:ea typeface="Calibri"/>
              <a:cs typeface="Calibri"/>
              <a:sym typeface="Calibri"/>
            </a:endParaRPr>
          </a:p>
        </p:txBody>
      </p:sp>
      <p:sp>
        <p:nvSpPr>
          <p:cNvPr id="252" name="Google Shape;252;p13"/>
          <p:cNvSpPr txBox="1"/>
          <p:nvPr/>
        </p:nvSpPr>
        <p:spPr>
          <a:xfrm>
            <a:off x="4356100" y="1993900"/>
            <a:ext cx="20701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50000"/>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Kehadiran Yesus</a:t>
            </a:r>
            <a:endParaRPr sz="1100" b="0" i="0" u="none" strike="noStrike" cap="none">
              <a:solidFill>
                <a:schemeClr val="dk1"/>
              </a:solidFill>
              <a:latin typeface="Calibri"/>
              <a:ea typeface="Calibri"/>
              <a:cs typeface="Calibri"/>
              <a:sym typeface="Calibri"/>
            </a:endParaRPr>
          </a:p>
        </p:txBody>
      </p:sp>
      <p:pic>
        <p:nvPicPr>
          <p:cNvPr id="253" name="Google Shape;253;p13"/>
          <p:cNvPicPr preferRelativeResize="0"/>
          <p:nvPr/>
        </p:nvPicPr>
        <p:blipFill rotWithShape="1">
          <a:blip r:embed="rId4">
            <a:alphaModFix/>
          </a:blip>
          <a:srcRect l="1000" r="999"/>
          <a:stretch/>
        </p:blipFill>
        <p:spPr>
          <a:xfrm>
            <a:off x="7327900" y="1435100"/>
            <a:ext cx="2349500" cy="3860800"/>
          </a:xfrm>
          <a:prstGeom prst="rect">
            <a:avLst/>
          </a:prstGeom>
          <a:noFill/>
          <a:ln>
            <a:noFill/>
          </a:ln>
        </p:spPr>
      </p:pic>
      <p:sp>
        <p:nvSpPr>
          <p:cNvPr id="254" name="Google Shape;254;p13"/>
          <p:cNvSpPr txBox="1"/>
          <p:nvPr/>
        </p:nvSpPr>
        <p:spPr>
          <a:xfrm>
            <a:off x="7556500" y="2781300"/>
            <a:ext cx="1892300" cy="1066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100" b="0" i="0" u="none" strike="noStrike" cap="none">
                <a:solidFill>
                  <a:srgbClr val="FFFFFF"/>
                </a:solidFill>
                <a:latin typeface="Microsoft Yahei"/>
                <a:ea typeface="Microsoft Yahei"/>
                <a:cs typeface="Microsoft Yahei"/>
                <a:sym typeface="Microsoft Yahei"/>
              </a:rPr>
              <a:t>Puasa kini dilihat sebagai cara mendekatkan diri kepada Tuhan, bukan sekadar mengikuti tradisi tanpa makna.</a:t>
            </a:r>
            <a:endParaRPr sz="1100" b="0" i="0" u="none" strike="noStrike" cap="none">
              <a:solidFill>
                <a:schemeClr val="dk1"/>
              </a:solidFill>
              <a:latin typeface="Calibri"/>
              <a:ea typeface="Calibri"/>
              <a:cs typeface="Calibri"/>
              <a:sym typeface="Calibri"/>
            </a:endParaRPr>
          </a:p>
        </p:txBody>
      </p:sp>
      <p:sp>
        <p:nvSpPr>
          <p:cNvPr id="255" name="Google Shape;255;p13"/>
          <p:cNvSpPr txBox="1"/>
          <p:nvPr/>
        </p:nvSpPr>
        <p:spPr>
          <a:xfrm>
            <a:off x="7467600" y="1993900"/>
            <a:ext cx="2070100" cy="558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50000"/>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Peralihan Pemahaman Puasa</a:t>
            </a:r>
            <a:endParaRPr sz="1100" b="0" i="0" u="none" strike="noStrike" cap="none">
              <a:solidFill>
                <a:schemeClr val="dk1"/>
              </a:solidFill>
              <a:latin typeface="Calibri"/>
              <a:ea typeface="Calibri"/>
              <a:cs typeface="Calibri"/>
              <a:sym typeface="Calibri"/>
            </a:endParaRPr>
          </a:p>
        </p:txBody>
      </p:sp>
      <p:sp>
        <p:nvSpPr>
          <p:cNvPr id="256" name="Google Shape;256;p13"/>
          <p:cNvSpPr txBox="1"/>
          <p:nvPr/>
        </p:nvSpPr>
        <p:spPr>
          <a:xfrm>
            <a:off x="431800" y="254000"/>
            <a:ext cx="9347200" cy="317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`Pertanyaan tentang Puasa dan Jawapan Yesus`</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4"/>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2" name="Google Shape;262;p14"/>
          <p:cNvPicPr preferRelativeResize="0"/>
          <p:nvPr/>
        </p:nvPicPr>
        <p:blipFill rotWithShape="1">
          <a:blip r:embed="rId3">
            <a:alphaModFix/>
          </a:blip>
          <a:srcRect l="1000" r="999"/>
          <a:stretch/>
        </p:blipFill>
        <p:spPr>
          <a:xfrm>
            <a:off x="0" y="0"/>
            <a:ext cx="10388600" cy="5854700"/>
          </a:xfrm>
          <a:prstGeom prst="rect">
            <a:avLst/>
          </a:prstGeom>
          <a:noFill/>
          <a:ln>
            <a:noFill/>
          </a:ln>
        </p:spPr>
      </p:pic>
      <p:pic>
        <p:nvPicPr>
          <p:cNvPr id="263" name="Google Shape;263;p14"/>
          <p:cNvPicPr preferRelativeResize="0"/>
          <p:nvPr/>
        </p:nvPicPr>
        <p:blipFill rotWithShape="1">
          <a:blip r:embed="rId4">
            <a:alphaModFix/>
          </a:blip>
          <a:srcRect t="1000" b="999"/>
          <a:stretch/>
        </p:blipFill>
        <p:spPr>
          <a:xfrm>
            <a:off x="901700" y="1193800"/>
            <a:ext cx="4724400" cy="4343400"/>
          </a:xfrm>
          <a:prstGeom prst="rect">
            <a:avLst/>
          </a:prstGeom>
          <a:noFill/>
          <a:ln>
            <a:noFill/>
          </a:ln>
        </p:spPr>
      </p:pic>
      <p:pic>
        <p:nvPicPr>
          <p:cNvPr id="264" name="Google Shape;264;p14"/>
          <p:cNvPicPr preferRelativeResize="0"/>
          <p:nvPr/>
        </p:nvPicPr>
        <p:blipFill rotWithShape="1">
          <a:blip r:embed="rId5">
            <a:alphaModFix/>
          </a:blip>
          <a:srcRect t="1000" b="999"/>
          <a:stretch/>
        </p:blipFill>
        <p:spPr>
          <a:xfrm>
            <a:off x="5181600" y="1193800"/>
            <a:ext cx="4724400" cy="4343400"/>
          </a:xfrm>
          <a:prstGeom prst="rect">
            <a:avLst/>
          </a:prstGeom>
          <a:noFill/>
          <a:ln>
            <a:noFill/>
          </a:ln>
        </p:spPr>
      </p:pic>
      <p:sp>
        <p:nvSpPr>
          <p:cNvPr id="265" name="Google Shape;265;p14"/>
          <p:cNvSpPr txBox="1"/>
          <p:nvPr/>
        </p:nvSpPr>
        <p:spPr>
          <a:xfrm>
            <a:off x="1333500" y="2387600"/>
            <a:ext cx="3644900" cy="13462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0" i="0" u="none" strike="noStrike" cap="none">
                <a:solidFill>
                  <a:srgbClr val="FFFFFF"/>
                </a:solidFill>
                <a:latin typeface="Microsoft Yahei"/>
                <a:ea typeface="Microsoft Yahei"/>
                <a:cs typeface="Microsoft Yahei"/>
                <a:sym typeface="Microsoft Yahei"/>
              </a:rPr>
              <a:t>Pakaian lama melambangkan tradisi yang kaku, sementara pakaian baru mencerminkan ajaran Yesus yang menekankan hubungan peribadi dan transformasi spiritual.</a:t>
            </a:r>
            <a:endParaRPr sz="1100" b="0" i="0" u="none" strike="noStrike" cap="none">
              <a:solidFill>
                <a:schemeClr val="dk1"/>
              </a:solidFill>
              <a:latin typeface="Calibri"/>
              <a:ea typeface="Calibri"/>
              <a:cs typeface="Calibri"/>
              <a:sym typeface="Calibri"/>
            </a:endParaRPr>
          </a:p>
        </p:txBody>
      </p:sp>
      <p:sp>
        <p:nvSpPr>
          <p:cNvPr id="266" name="Google Shape;266;p14"/>
          <p:cNvSpPr txBox="1"/>
          <p:nvPr/>
        </p:nvSpPr>
        <p:spPr>
          <a:xfrm>
            <a:off x="6019800" y="2387600"/>
            <a:ext cx="3644900" cy="1079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0" i="0" u="none" strike="noStrike" cap="none">
                <a:solidFill>
                  <a:srgbClr val="FFFFFF"/>
                </a:solidFill>
                <a:latin typeface="Microsoft Yahei"/>
                <a:ea typeface="Microsoft Yahei"/>
                <a:cs typeface="Microsoft Yahei"/>
                <a:sym typeface="Microsoft Yahei"/>
              </a:rPr>
              <a:t>Perbandingan ini menunjukkan bahawa pengikut Yesus perlu melepaskan tradisi lama untuk menerima nilai-nilai baru yang lebih relevan dalam kehidupan sehari-hari.</a:t>
            </a:r>
            <a:endParaRPr sz="1100" b="0" i="0" u="none" strike="noStrike" cap="none">
              <a:solidFill>
                <a:schemeClr val="dk1"/>
              </a:solidFill>
              <a:latin typeface="Calibri"/>
              <a:ea typeface="Calibri"/>
              <a:cs typeface="Calibri"/>
              <a:sym typeface="Calibri"/>
            </a:endParaRPr>
          </a:p>
        </p:txBody>
      </p:sp>
      <p:sp>
        <p:nvSpPr>
          <p:cNvPr id="267" name="Google Shape;267;p14"/>
          <p:cNvSpPr txBox="1"/>
          <p:nvPr/>
        </p:nvSpPr>
        <p:spPr>
          <a:xfrm>
            <a:off x="1104900" y="1524000"/>
            <a:ext cx="3390900" cy="5080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2500"/>
              </a:lnSpc>
              <a:spcBef>
                <a:spcPts val="0"/>
              </a:spcBef>
              <a:spcAft>
                <a:spcPts val="0"/>
              </a:spcAft>
              <a:buNone/>
            </a:pPr>
            <a:r>
              <a:rPr lang="en-US" sz="1600" b="1" i="0" u="none" strike="noStrike" cap="none">
                <a:solidFill>
                  <a:srgbClr val="FFFFFF"/>
                </a:solidFill>
                <a:latin typeface="Microsoft Yahei"/>
                <a:ea typeface="Microsoft Yahei"/>
                <a:cs typeface="Microsoft Yahei"/>
                <a:sym typeface="Microsoft Yahei"/>
              </a:rPr>
              <a:t>Perbezaan Ajaran Lama dan Baru</a:t>
            </a:r>
            <a:endParaRPr sz="1100" b="0" i="0" u="none" strike="noStrike" cap="none">
              <a:solidFill>
                <a:schemeClr val="dk1"/>
              </a:solidFill>
              <a:latin typeface="Calibri"/>
              <a:ea typeface="Calibri"/>
              <a:cs typeface="Calibri"/>
              <a:sym typeface="Calibri"/>
            </a:endParaRPr>
          </a:p>
        </p:txBody>
      </p:sp>
      <p:sp>
        <p:nvSpPr>
          <p:cNvPr id="268" name="Google Shape;268;p14"/>
          <p:cNvSpPr txBox="1"/>
          <p:nvPr/>
        </p:nvSpPr>
        <p:spPr>
          <a:xfrm>
            <a:off x="6324600" y="1524000"/>
            <a:ext cx="33909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2500"/>
              </a:lnSpc>
              <a:spcBef>
                <a:spcPts val="0"/>
              </a:spcBef>
              <a:spcAft>
                <a:spcPts val="0"/>
              </a:spcAft>
              <a:buNone/>
            </a:pPr>
            <a:r>
              <a:rPr lang="en-US" sz="1600" b="1" i="0" u="none" strike="noStrike" cap="none">
                <a:solidFill>
                  <a:srgbClr val="FFFFFF"/>
                </a:solidFill>
                <a:latin typeface="Microsoft Yahei"/>
                <a:ea typeface="Microsoft Yahei"/>
                <a:cs typeface="Microsoft Yahei"/>
                <a:sym typeface="Microsoft Yahei"/>
              </a:rPr>
              <a:t>Implikasi Sosial dan Agama</a:t>
            </a:r>
            <a:endParaRPr sz="1100" b="0" i="0" u="none" strike="noStrike" cap="none">
              <a:solidFill>
                <a:schemeClr val="dk1"/>
              </a:solidFill>
              <a:latin typeface="Calibri"/>
              <a:ea typeface="Calibri"/>
              <a:cs typeface="Calibri"/>
              <a:sym typeface="Calibri"/>
            </a:endParaRPr>
          </a:p>
        </p:txBody>
      </p:sp>
      <p:sp>
        <p:nvSpPr>
          <p:cNvPr id="269" name="Google Shape;269;p14"/>
          <p:cNvSpPr txBox="1"/>
          <p:nvPr/>
        </p:nvSpPr>
        <p:spPr>
          <a:xfrm>
            <a:off x="431800" y="254000"/>
            <a:ext cx="9347200" cy="317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`Perbandingan Pakaian Lama dan Baru`</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15"/>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5" name="Google Shape;275;p15"/>
          <p:cNvPicPr preferRelativeResize="0"/>
          <p:nvPr/>
        </p:nvPicPr>
        <p:blipFill rotWithShape="1">
          <a:blip r:embed="rId3">
            <a:alphaModFix/>
          </a:blip>
          <a:srcRect l="1000" r="999"/>
          <a:stretch/>
        </p:blipFill>
        <p:spPr>
          <a:xfrm>
            <a:off x="0" y="0"/>
            <a:ext cx="10388600" cy="5854700"/>
          </a:xfrm>
          <a:prstGeom prst="rect">
            <a:avLst/>
          </a:prstGeom>
          <a:noFill/>
          <a:ln>
            <a:noFill/>
          </a:ln>
        </p:spPr>
      </p:pic>
      <p:pic>
        <p:nvPicPr>
          <p:cNvPr id="276" name="Google Shape;276;p15"/>
          <p:cNvPicPr preferRelativeResize="0"/>
          <p:nvPr/>
        </p:nvPicPr>
        <p:blipFill rotWithShape="1">
          <a:blip r:embed="rId4">
            <a:alphaModFix/>
          </a:blip>
          <a:srcRect/>
          <a:stretch/>
        </p:blipFill>
        <p:spPr>
          <a:xfrm>
            <a:off x="5372100" y="1003300"/>
            <a:ext cx="3784600" cy="3784600"/>
          </a:xfrm>
          <a:prstGeom prst="rect">
            <a:avLst/>
          </a:prstGeom>
          <a:noFill/>
          <a:ln>
            <a:noFill/>
          </a:ln>
        </p:spPr>
      </p:pic>
      <p:sp>
        <p:nvSpPr>
          <p:cNvPr id="277" name="Google Shape;277;p15"/>
          <p:cNvSpPr/>
          <p:nvPr/>
        </p:nvSpPr>
        <p:spPr>
          <a:xfrm>
            <a:off x="482600" y="2413000"/>
            <a:ext cx="622300" cy="127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5"/>
          <p:cNvSpPr txBox="1"/>
          <p:nvPr/>
        </p:nvSpPr>
        <p:spPr>
          <a:xfrm>
            <a:off x="469900" y="939800"/>
            <a:ext cx="4686300" cy="6350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`Makna Puasa dalam Kehidupan Pengikut`</a:t>
            </a:r>
            <a:endParaRPr sz="1100" b="0" i="0" u="none" strike="noStrike" cap="none">
              <a:solidFill>
                <a:schemeClr val="dk1"/>
              </a:solidFill>
              <a:latin typeface="Calibri"/>
              <a:ea typeface="Calibri"/>
              <a:cs typeface="Calibri"/>
              <a:sym typeface="Calibri"/>
            </a:endParaRPr>
          </a:p>
        </p:txBody>
      </p:sp>
      <p:sp>
        <p:nvSpPr>
          <p:cNvPr id="279" name="Google Shape;279;p15"/>
          <p:cNvSpPr txBox="1"/>
          <p:nvPr/>
        </p:nvSpPr>
        <p:spPr>
          <a:xfrm>
            <a:off x="482600" y="2578100"/>
            <a:ext cx="46863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2500"/>
              </a:lnSpc>
              <a:spcBef>
                <a:spcPts val="0"/>
              </a:spcBef>
              <a:spcAft>
                <a:spcPts val="0"/>
              </a:spcAft>
              <a:buNone/>
            </a:pPr>
            <a:r>
              <a:rPr lang="en-US" sz="1600" b="1" i="0" u="none" strike="noStrike" cap="none">
                <a:solidFill>
                  <a:srgbClr val="FFFFFF"/>
                </a:solidFill>
                <a:latin typeface="Microsoft Yahei"/>
                <a:ea typeface="Microsoft Yahei"/>
                <a:cs typeface="Microsoft Yahei"/>
                <a:sym typeface="Microsoft Yahei"/>
              </a:rPr>
              <a:t>Puasa sebagai Transformasi Spiritual</a:t>
            </a:r>
            <a:endParaRPr sz="1100" b="0" i="0" u="none" strike="noStrike" cap="none">
              <a:solidFill>
                <a:schemeClr val="dk1"/>
              </a:solidFill>
              <a:latin typeface="Calibri"/>
              <a:ea typeface="Calibri"/>
              <a:cs typeface="Calibri"/>
              <a:sym typeface="Calibri"/>
            </a:endParaRPr>
          </a:p>
        </p:txBody>
      </p:sp>
      <p:sp>
        <p:nvSpPr>
          <p:cNvPr id="280" name="Google Shape;280;p15"/>
          <p:cNvSpPr txBox="1"/>
          <p:nvPr/>
        </p:nvSpPr>
        <p:spPr>
          <a:xfrm>
            <a:off x="482600" y="3467100"/>
            <a:ext cx="4686300" cy="174625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0" i="0" u="none" strike="noStrike" cap="none">
                <a:solidFill>
                  <a:srgbClr val="FFFFFF"/>
                </a:solidFill>
                <a:latin typeface="Microsoft Yahei"/>
                <a:ea typeface="Microsoft Yahei"/>
                <a:cs typeface="Microsoft Yahei"/>
                <a:sym typeface="Microsoft Yahei"/>
              </a:rPr>
              <a:t>Puasa bagi pengikut Yesus bukan sekadar menahan diri dari makanan, tetapi merupakan proses mendalam untuk memperbaharui hubungan dengan Tuhan, merenungkan kehidupan, dan mengutamakan nilai-nilai rohani dalam kehidupan setiap hari.</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16"/>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6" name="Google Shape;286;p16"/>
          <p:cNvPicPr preferRelativeResize="0"/>
          <p:nvPr/>
        </p:nvPicPr>
        <p:blipFill rotWithShape="1">
          <a:blip r:embed="rId3">
            <a:alphaModFix/>
          </a:blip>
          <a:srcRect l="1000" r="999"/>
          <a:stretch/>
        </p:blipFill>
        <p:spPr>
          <a:xfrm>
            <a:off x="0" y="0"/>
            <a:ext cx="10388600" cy="5854700"/>
          </a:xfrm>
          <a:prstGeom prst="rect">
            <a:avLst/>
          </a:prstGeom>
          <a:noFill/>
          <a:ln>
            <a:noFill/>
          </a:ln>
        </p:spPr>
      </p:pic>
      <p:pic>
        <p:nvPicPr>
          <p:cNvPr id="287" name="Google Shape;287;p16"/>
          <p:cNvPicPr preferRelativeResize="0"/>
          <p:nvPr/>
        </p:nvPicPr>
        <p:blipFill rotWithShape="1">
          <a:blip r:embed="rId4">
            <a:alphaModFix/>
          </a:blip>
          <a:srcRect t="12999" b="13000"/>
          <a:stretch/>
        </p:blipFill>
        <p:spPr>
          <a:xfrm>
            <a:off x="0" y="3289300"/>
            <a:ext cx="10388600" cy="152400"/>
          </a:xfrm>
          <a:prstGeom prst="rect">
            <a:avLst/>
          </a:prstGeom>
          <a:noFill/>
          <a:ln>
            <a:noFill/>
          </a:ln>
        </p:spPr>
      </p:pic>
      <p:pic>
        <p:nvPicPr>
          <p:cNvPr id="288" name="Google Shape;288;p16"/>
          <p:cNvPicPr preferRelativeResize="0"/>
          <p:nvPr/>
        </p:nvPicPr>
        <p:blipFill rotWithShape="1">
          <a:blip r:embed="rId5">
            <a:alphaModFix/>
          </a:blip>
          <a:srcRect/>
          <a:stretch/>
        </p:blipFill>
        <p:spPr>
          <a:xfrm>
            <a:off x="1447800" y="2870200"/>
            <a:ext cx="317500" cy="952500"/>
          </a:xfrm>
          <a:prstGeom prst="rect">
            <a:avLst/>
          </a:prstGeom>
          <a:noFill/>
          <a:ln>
            <a:noFill/>
          </a:ln>
        </p:spPr>
      </p:pic>
      <p:pic>
        <p:nvPicPr>
          <p:cNvPr id="289" name="Google Shape;289;p16"/>
          <p:cNvPicPr preferRelativeResize="0"/>
          <p:nvPr/>
        </p:nvPicPr>
        <p:blipFill rotWithShape="1">
          <a:blip r:embed="rId6">
            <a:alphaModFix/>
          </a:blip>
          <a:srcRect l="1000" r="999"/>
          <a:stretch/>
        </p:blipFill>
        <p:spPr>
          <a:xfrm>
            <a:off x="3657600" y="2730500"/>
            <a:ext cx="698500" cy="1320800"/>
          </a:xfrm>
          <a:prstGeom prst="rect">
            <a:avLst/>
          </a:prstGeom>
          <a:noFill/>
          <a:ln>
            <a:noFill/>
          </a:ln>
        </p:spPr>
      </p:pic>
      <p:sp>
        <p:nvSpPr>
          <p:cNvPr id="290" name="Google Shape;290;p16"/>
          <p:cNvSpPr txBox="1"/>
          <p:nvPr/>
        </p:nvSpPr>
        <p:spPr>
          <a:xfrm>
            <a:off x="889000" y="1371600"/>
            <a:ext cx="37084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Pengaruh Pemerintahan Rom</a:t>
            </a:r>
            <a:endParaRPr sz="1100" b="0" i="0" u="none" strike="noStrike" cap="none">
              <a:solidFill>
                <a:schemeClr val="dk1"/>
              </a:solidFill>
              <a:latin typeface="Calibri"/>
              <a:ea typeface="Calibri"/>
              <a:cs typeface="Calibri"/>
              <a:sym typeface="Calibri"/>
            </a:endParaRPr>
          </a:p>
        </p:txBody>
      </p:sp>
      <p:sp>
        <p:nvSpPr>
          <p:cNvPr id="291" name="Google Shape;291;p16"/>
          <p:cNvSpPr txBox="1"/>
          <p:nvPr/>
        </p:nvSpPr>
        <p:spPr>
          <a:xfrm>
            <a:off x="889000" y="1866900"/>
            <a:ext cx="3746500" cy="939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200" b="0" i="0" u="none" strike="noStrike" cap="none">
                <a:solidFill>
                  <a:srgbClr val="FFFFFF"/>
                </a:solidFill>
                <a:latin typeface="Microsoft Yahei"/>
                <a:ea typeface="Microsoft Yahei"/>
                <a:cs typeface="Microsoft Yahei"/>
                <a:sym typeface="Microsoft Yahei"/>
              </a:rPr>
              <a:t>Pemerintahan Rom menciptakan ketegangan sosial, mempengaruhi pandangan masyarakat Yahudi terhadap undang-undang dan tradisi yang ada.</a:t>
            </a:r>
            <a:endParaRPr sz="1100" b="0" i="0" u="none" strike="noStrike" cap="none">
              <a:solidFill>
                <a:schemeClr val="dk1"/>
              </a:solidFill>
              <a:latin typeface="Calibri"/>
              <a:ea typeface="Calibri"/>
              <a:cs typeface="Calibri"/>
              <a:sym typeface="Calibri"/>
            </a:endParaRPr>
          </a:p>
        </p:txBody>
      </p:sp>
      <p:sp>
        <p:nvSpPr>
          <p:cNvPr id="292" name="Google Shape;292;p16"/>
          <p:cNvSpPr txBox="1"/>
          <p:nvPr/>
        </p:nvSpPr>
        <p:spPr>
          <a:xfrm>
            <a:off x="3136900" y="4152900"/>
            <a:ext cx="37084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Kelompok Masyarakat Yahudi</a:t>
            </a:r>
            <a:endParaRPr sz="1100" b="0" i="0" u="none" strike="noStrike" cap="none">
              <a:solidFill>
                <a:schemeClr val="dk1"/>
              </a:solidFill>
              <a:latin typeface="Calibri"/>
              <a:ea typeface="Calibri"/>
              <a:cs typeface="Calibri"/>
              <a:sym typeface="Calibri"/>
            </a:endParaRPr>
          </a:p>
        </p:txBody>
      </p:sp>
      <p:sp>
        <p:nvSpPr>
          <p:cNvPr id="293" name="Google Shape;293;p16"/>
          <p:cNvSpPr txBox="1"/>
          <p:nvPr/>
        </p:nvSpPr>
        <p:spPr>
          <a:xfrm>
            <a:off x="3111500" y="4699000"/>
            <a:ext cx="3746500" cy="7112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200" b="0" i="0" u="none" strike="noStrike" cap="none">
                <a:solidFill>
                  <a:srgbClr val="FFFFFF"/>
                </a:solidFill>
                <a:latin typeface="Microsoft Yahei"/>
                <a:ea typeface="Microsoft Yahei"/>
                <a:cs typeface="Microsoft Yahei"/>
                <a:sym typeface="Microsoft Yahei"/>
              </a:rPr>
              <a:t>Masyarakat Yahudi terbahagi kepada Farisi, Saduki, dan Zealot, masing-masing dengan pandangan berbeza tentang hukum dan pengaruh Rom.</a:t>
            </a:r>
            <a:endParaRPr sz="1100" b="0" i="0" u="none" strike="noStrike" cap="none">
              <a:solidFill>
                <a:schemeClr val="dk1"/>
              </a:solidFill>
              <a:latin typeface="Calibri"/>
              <a:ea typeface="Calibri"/>
              <a:cs typeface="Calibri"/>
              <a:sym typeface="Calibri"/>
            </a:endParaRPr>
          </a:p>
        </p:txBody>
      </p:sp>
      <p:pic>
        <p:nvPicPr>
          <p:cNvPr id="294" name="Google Shape;294;p16"/>
          <p:cNvPicPr preferRelativeResize="0"/>
          <p:nvPr/>
        </p:nvPicPr>
        <p:blipFill rotWithShape="1">
          <a:blip r:embed="rId5">
            <a:alphaModFix/>
          </a:blip>
          <a:srcRect/>
          <a:stretch/>
        </p:blipFill>
        <p:spPr>
          <a:xfrm>
            <a:off x="6375400" y="2984500"/>
            <a:ext cx="317500" cy="952500"/>
          </a:xfrm>
          <a:prstGeom prst="rect">
            <a:avLst/>
          </a:prstGeom>
          <a:noFill/>
          <a:ln>
            <a:noFill/>
          </a:ln>
        </p:spPr>
      </p:pic>
      <p:sp>
        <p:nvSpPr>
          <p:cNvPr id="295" name="Google Shape;295;p16"/>
          <p:cNvSpPr txBox="1"/>
          <p:nvPr/>
        </p:nvSpPr>
        <p:spPr>
          <a:xfrm>
            <a:off x="5930900" y="1371600"/>
            <a:ext cx="37084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Peranan Agama dalam Kehidupan</a:t>
            </a:r>
            <a:endParaRPr sz="1100" b="0" i="0" u="none" strike="noStrike" cap="none">
              <a:solidFill>
                <a:schemeClr val="dk1"/>
              </a:solidFill>
              <a:latin typeface="Calibri"/>
              <a:ea typeface="Calibri"/>
              <a:cs typeface="Calibri"/>
              <a:sym typeface="Calibri"/>
            </a:endParaRPr>
          </a:p>
        </p:txBody>
      </p:sp>
      <p:sp>
        <p:nvSpPr>
          <p:cNvPr id="296" name="Google Shape;296;p16"/>
          <p:cNvSpPr txBox="1"/>
          <p:nvPr/>
        </p:nvSpPr>
        <p:spPr>
          <a:xfrm>
            <a:off x="5930900" y="1866900"/>
            <a:ext cx="3746500" cy="7112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200" b="0" i="0" u="none" strike="noStrike" cap="none">
                <a:solidFill>
                  <a:srgbClr val="FFFFFF"/>
                </a:solidFill>
                <a:latin typeface="Microsoft Yahei"/>
                <a:ea typeface="Microsoft Yahei"/>
                <a:cs typeface="Microsoft Yahei"/>
                <a:sym typeface="Microsoft Yahei"/>
              </a:rPr>
              <a:t>Agama memainkan peranan penting dalam kehidupan seharian, membentuk interaksi sosial dan norma yang dipegang oleh masyarakat.</a:t>
            </a:r>
            <a:endParaRPr sz="1100" b="0" i="0" u="none" strike="noStrike" cap="none">
              <a:solidFill>
                <a:schemeClr val="dk1"/>
              </a:solidFill>
              <a:latin typeface="Calibri"/>
              <a:ea typeface="Calibri"/>
              <a:cs typeface="Calibri"/>
              <a:sym typeface="Calibri"/>
            </a:endParaRPr>
          </a:p>
        </p:txBody>
      </p:sp>
      <p:sp>
        <p:nvSpPr>
          <p:cNvPr id="297" name="Google Shape;297;p16"/>
          <p:cNvSpPr txBox="1"/>
          <p:nvPr/>
        </p:nvSpPr>
        <p:spPr>
          <a:xfrm>
            <a:off x="431800" y="254000"/>
            <a:ext cx="9347200" cy="317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`Konteks Sosial dan Agama pada Masa Itu`</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17"/>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3" name="Google Shape;303;p17"/>
          <p:cNvPicPr preferRelativeResize="0"/>
          <p:nvPr/>
        </p:nvPicPr>
        <p:blipFill rotWithShape="1">
          <a:blip r:embed="rId3">
            <a:alphaModFix/>
          </a:blip>
          <a:srcRect l="1000" r="999"/>
          <a:stretch/>
        </p:blipFill>
        <p:spPr>
          <a:xfrm>
            <a:off x="0" y="0"/>
            <a:ext cx="10426700" cy="5867400"/>
          </a:xfrm>
          <a:prstGeom prst="rect">
            <a:avLst/>
          </a:prstGeom>
          <a:noFill/>
          <a:ln>
            <a:noFill/>
          </a:ln>
        </p:spPr>
      </p:pic>
      <p:sp>
        <p:nvSpPr>
          <p:cNvPr id="304" name="Google Shape;304;p17"/>
          <p:cNvSpPr txBox="1"/>
          <p:nvPr/>
        </p:nvSpPr>
        <p:spPr>
          <a:xfrm>
            <a:off x="1270000" y="2527300"/>
            <a:ext cx="7810500" cy="787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1538"/>
              </a:lnSpc>
              <a:spcBef>
                <a:spcPts val="0"/>
              </a:spcBef>
              <a:spcAft>
                <a:spcPts val="0"/>
              </a:spcAft>
              <a:buNone/>
            </a:pPr>
            <a:r>
              <a:rPr lang="en-US" sz="2600" b="1" i="0" u="none" strike="noStrike" cap="none">
                <a:solidFill>
                  <a:srgbClr val="FFFFFF"/>
                </a:solidFill>
                <a:latin typeface="Microsoft Yahei"/>
                <a:ea typeface="Microsoft Yahei"/>
                <a:cs typeface="Microsoft Yahei"/>
                <a:sym typeface="Microsoft Yahei"/>
              </a:rPr>
              <a:t>Perumpamaan tentang Anggur dan Pakaian</a:t>
            </a:r>
            <a:endParaRPr sz="1100" b="0" i="0" u="none" strike="noStrike" cap="none">
              <a:solidFill>
                <a:schemeClr val="dk1"/>
              </a:solidFill>
              <a:latin typeface="Calibri"/>
              <a:ea typeface="Calibri"/>
              <a:cs typeface="Calibri"/>
              <a:sym typeface="Calibri"/>
            </a:endParaRPr>
          </a:p>
        </p:txBody>
      </p:sp>
      <p:sp>
        <p:nvSpPr>
          <p:cNvPr id="305" name="Google Shape;305;p17"/>
          <p:cNvSpPr txBox="1"/>
          <p:nvPr/>
        </p:nvSpPr>
        <p:spPr>
          <a:xfrm>
            <a:off x="1270000" y="1765300"/>
            <a:ext cx="78105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1111"/>
              </a:lnSpc>
              <a:spcBef>
                <a:spcPts val="0"/>
              </a:spcBef>
              <a:spcAft>
                <a:spcPts val="0"/>
              </a:spcAft>
              <a:buNone/>
            </a:pPr>
            <a:r>
              <a:rPr lang="en-US" sz="1800" b="1" i="0" u="none" strike="noStrike" cap="none">
                <a:solidFill>
                  <a:srgbClr val="FFFFFF"/>
                </a:solidFill>
                <a:latin typeface="Microsoft Yahei"/>
                <a:ea typeface="Microsoft Yahei"/>
                <a:cs typeface="Microsoft Yahei"/>
                <a:sym typeface="Microsoft Yahei"/>
              </a:rPr>
              <a:t>Bahagian 4</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18"/>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1" name="Google Shape;311;p18"/>
          <p:cNvPicPr preferRelativeResize="0"/>
          <p:nvPr/>
        </p:nvPicPr>
        <p:blipFill rotWithShape="1">
          <a:blip r:embed="rId3">
            <a:alphaModFix/>
          </a:blip>
          <a:srcRect l="1000" r="999"/>
          <a:stretch/>
        </p:blipFill>
        <p:spPr>
          <a:xfrm>
            <a:off x="0" y="0"/>
            <a:ext cx="10388600" cy="5854700"/>
          </a:xfrm>
          <a:prstGeom prst="rect">
            <a:avLst/>
          </a:prstGeom>
          <a:noFill/>
          <a:ln>
            <a:noFill/>
          </a:ln>
        </p:spPr>
      </p:pic>
      <p:pic>
        <p:nvPicPr>
          <p:cNvPr id="312" name="Google Shape;312;p18"/>
          <p:cNvPicPr preferRelativeResize="0"/>
          <p:nvPr/>
        </p:nvPicPr>
        <p:blipFill rotWithShape="1">
          <a:blip r:embed="rId4">
            <a:alphaModFix/>
          </a:blip>
          <a:srcRect t="9000" b="9000"/>
          <a:stretch/>
        </p:blipFill>
        <p:spPr>
          <a:xfrm>
            <a:off x="279400" y="1473200"/>
            <a:ext cx="2882900" cy="1612900"/>
          </a:xfrm>
          <a:prstGeom prst="rect">
            <a:avLst/>
          </a:prstGeom>
          <a:noFill/>
          <a:ln>
            <a:noFill/>
          </a:ln>
        </p:spPr>
      </p:pic>
      <p:sp>
        <p:nvSpPr>
          <p:cNvPr id="313" name="Google Shape;313;p18"/>
          <p:cNvSpPr txBox="1"/>
          <p:nvPr/>
        </p:nvSpPr>
        <p:spPr>
          <a:xfrm>
            <a:off x="304800" y="3238500"/>
            <a:ext cx="27686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4285"/>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Perbezaan Ajaran Yesus</a:t>
            </a:r>
            <a:endParaRPr sz="1100" b="0" i="0" u="none" strike="noStrike" cap="none">
              <a:solidFill>
                <a:schemeClr val="dk1"/>
              </a:solidFill>
              <a:latin typeface="Calibri"/>
              <a:ea typeface="Calibri"/>
              <a:cs typeface="Calibri"/>
              <a:sym typeface="Calibri"/>
            </a:endParaRPr>
          </a:p>
        </p:txBody>
      </p:sp>
      <p:sp>
        <p:nvSpPr>
          <p:cNvPr id="314" name="Google Shape;314;p18"/>
          <p:cNvSpPr txBox="1"/>
          <p:nvPr/>
        </p:nvSpPr>
        <p:spPr>
          <a:xfrm>
            <a:off x="304800" y="3911600"/>
            <a:ext cx="2768600" cy="1168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200" b="0" i="0" u="none" strike="noStrike" cap="none">
                <a:solidFill>
                  <a:srgbClr val="FFFFFF"/>
                </a:solidFill>
                <a:latin typeface="Microsoft Yahei"/>
                <a:ea typeface="Microsoft Yahei"/>
                <a:cs typeface="Microsoft Yahei"/>
                <a:sym typeface="Microsoft Yahei"/>
              </a:rPr>
              <a:t>Perumpamaan ini menekankan perbezaan antara ajaran baru Yesus yang membawa pembaharuan dan tradisi lama yang tidak lagi relevan dalam konteks spiritual.</a:t>
            </a:r>
            <a:endParaRPr sz="1100" b="0" i="0" u="none" strike="noStrike" cap="none">
              <a:solidFill>
                <a:schemeClr val="dk1"/>
              </a:solidFill>
              <a:latin typeface="Calibri"/>
              <a:ea typeface="Calibri"/>
              <a:cs typeface="Calibri"/>
              <a:sym typeface="Calibri"/>
            </a:endParaRPr>
          </a:p>
        </p:txBody>
      </p:sp>
      <p:pic>
        <p:nvPicPr>
          <p:cNvPr id="315" name="Google Shape;315;p18"/>
          <p:cNvPicPr preferRelativeResize="0"/>
          <p:nvPr/>
        </p:nvPicPr>
        <p:blipFill rotWithShape="1">
          <a:blip r:embed="rId5">
            <a:alphaModFix/>
          </a:blip>
          <a:srcRect t="1000" b="999"/>
          <a:stretch/>
        </p:blipFill>
        <p:spPr>
          <a:xfrm>
            <a:off x="3606800" y="4000500"/>
            <a:ext cx="2882900" cy="1612900"/>
          </a:xfrm>
          <a:prstGeom prst="rect">
            <a:avLst/>
          </a:prstGeom>
          <a:noFill/>
          <a:ln>
            <a:noFill/>
          </a:ln>
        </p:spPr>
      </p:pic>
      <p:sp>
        <p:nvSpPr>
          <p:cNvPr id="316" name="Google Shape;316;p18"/>
          <p:cNvSpPr txBox="1"/>
          <p:nvPr/>
        </p:nvSpPr>
        <p:spPr>
          <a:xfrm>
            <a:off x="3721100" y="1473200"/>
            <a:ext cx="27686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4285"/>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Kepentingan Pembaharuan</a:t>
            </a:r>
            <a:endParaRPr sz="1100" b="0" i="0" u="none" strike="noStrike" cap="none">
              <a:solidFill>
                <a:schemeClr val="dk1"/>
              </a:solidFill>
              <a:latin typeface="Calibri"/>
              <a:ea typeface="Calibri"/>
              <a:cs typeface="Calibri"/>
              <a:sym typeface="Calibri"/>
            </a:endParaRPr>
          </a:p>
        </p:txBody>
      </p:sp>
      <p:sp>
        <p:nvSpPr>
          <p:cNvPr id="317" name="Google Shape;317;p18"/>
          <p:cNvSpPr txBox="1"/>
          <p:nvPr/>
        </p:nvSpPr>
        <p:spPr>
          <a:xfrm>
            <a:off x="3721100" y="2159000"/>
            <a:ext cx="2768600" cy="1168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200" b="0" i="0" u="none" strike="noStrike" cap="none">
                <a:solidFill>
                  <a:srgbClr val="FFFFFF"/>
                </a:solidFill>
                <a:latin typeface="Microsoft Yahei"/>
                <a:ea typeface="Microsoft Yahei"/>
                <a:cs typeface="Microsoft Yahei"/>
                <a:sym typeface="Microsoft Yahei"/>
              </a:rPr>
              <a:t>Pengikut Yesus perlu bersedia untuk melepaskan tradisi yang menghalang mereka daripada menerima kebenaran baru yang ditawarkan oleh ajaran-Nya.</a:t>
            </a:r>
            <a:endParaRPr sz="1100" b="0" i="0" u="none" strike="noStrike" cap="none">
              <a:solidFill>
                <a:schemeClr val="dk1"/>
              </a:solidFill>
              <a:latin typeface="Calibri"/>
              <a:ea typeface="Calibri"/>
              <a:cs typeface="Calibri"/>
              <a:sym typeface="Calibri"/>
            </a:endParaRPr>
          </a:p>
        </p:txBody>
      </p:sp>
      <p:pic>
        <p:nvPicPr>
          <p:cNvPr id="318" name="Google Shape;318;p18"/>
          <p:cNvPicPr preferRelativeResize="0"/>
          <p:nvPr/>
        </p:nvPicPr>
        <p:blipFill rotWithShape="1">
          <a:blip r:embed="rId6">
            <a:alphaModFix/>
          </a:blip>
          <a:srcRect t="1000" b="999"/>
          <a:stretch/>
        </p:blipFill>
        <p:spPr>
          <a:xfrm>
            <a:off x="7162800" y="1473200"/>
            <a:ext cx="2882900" cy="1612900"/>
          </a:xfrm>
          <a:prstGeom prst="rect">
            <a:avLst/>
          </a:prstGeom>
          <a:noFill/>
          <a:ln>
            <a:noFill/>
          </a:ln>
        </p:spPr>
      </p:pic>
      <p:sp>
        <p:nvSpPr>
          <p:cNvPr id="319" name="Google Shape;319;p18"/>
          <p:cNvSpPr txBox="1"/>
          <p:nvPr/>
        </p:nvSpPr>
        <p:spPr>
          <a:xfrm>
            <a:off x="7200900" y="3251200"/>
            <a:ext cx="27686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4285"/>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Relevansi Masa Kini</a:t>
            </a:r>
            <a:endParaRPr sz="1100" b="0" i="0" u="none" strike="noStrike" cap="none">
              <a:solidFill>
                <a:schemeClr val="dk1"/>
              </a:solidFill>
              <a:latin typeface="Calibri"/>
              <a:ea typeface="Calibri"/>
              <a:cs typeface="Calibri"/>
              <a:sym typeface="Calibri"/>
            </a:endParaRPr>
          </a:p>
        </p:txBody>
      </p:sp>
      <p:sp>
        <p:nvSpPr>
          <p:cNvPr id="320" name="Google Shape;320;p18"/>
          <p:cNvSpPr txBox="1"/>
          <p:nvPr/>
        </p:nvSpPr>
        <p:spPr>
          <a:xfrm>
            <a:off x="7200900" y="3937000"/>
            <a:ext cx="2768600" cy="1168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200" b="0" i="0" u="none" strike="noStrike" cap="none">
                <a:solidFill>
                  <a:srgbClr val="FFFFFF"/>
                </a:solidFill>
                <a:latin typeface="Microsoft Yahei"/>
                <a:ea typeface="Microsoft Yahei"/>
                <a:cs typeface="Microsoft Yahei"/>
                <a:sym typeface="Microsoft Yahei"/>
              </a:rPr>
              <a:t>Perumpamaan ini mengingatkan kita bahawa kehadiran Kristus menuntut perubahan dalam hidup, mendorong kita untuk membuka hati kepada ajaran yang baru.</a:t>
            </a:r>
            <a:endParaRPr sz="1100" b="0" i="0" u="none" strike="noStrike" cap="none">
              <a:solidFill>
                <a:schemeClr val="dk1"/>
              </a:solidFill>
              <a:latin typeface="Calibri"/>
              <a:ea typeface="Calibri"/>
              <a:cs typeface="Calibri"/>
              <a:sym typeface="Calibri"/>
            </a:endParaRPr>
          </a:p>
        </p:txBody>
      </p:sp>
      <p:sp>
        <p:nvSpPr>
          <p:cNvPr id="321" name="Google Shape;321;p18"/>
          <p:cNvSpPr txBox="1"/>
          <p:nvPr/>
        </p:nvSpPr>
        <p:spPr>
          <a:xfrm>
            <a:off x="431800" y="254000"/>
            <a:ext cx="9347200" cy="317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`Perumpamaan Anggur Baru dalam Kulit Baru`</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19"/>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7" name="Google Shape;327;p19"/>
          <p:cNvPicPr preferRelativeResize="0"/>
          <p:nvPr/>
        </p:nvPicPr>
        <p:blipFill rotWithShape="1">
          <a:blip r:embed="rId3">
            <a:alphaModFix/>
          </a:blip>
          <a:srcRect l="1000" r="999"/>
          <a:stretch/>
        </p:blipFill>
        <p:spPr>
          <a:xfrm>
            <a:off x="0" y="0"/>
            <a:ext cx="10388600" cy="5854700"/>
          </a:xfrm>
          <a:prstGeom prst="rect">
            <a:avLst/>
          </a:prstGeom>
          <a:noFill/>
          <a:ln>
            <a:noFill/>
          </a:ln>
        </p:spPr>
      </p:pic>
      <p:pic>
        <p:nvPicPr>
          <p:cNvPr id="328" name="Google Shape;328;p19"/>
          <p:cNvPicPr preferRelativeResize="0"/>
          <p:nvPr/>
        </p:nvPicPr>
        <p:blipFill rotWithShape="1">
          <a:blip r:embed="rId4">
            <a:alphaModFix/>
          </a:blip>
          <a:srcRect l="33000" r="33000"/>
          <a:stretch/>
        </p:blipFill>
        <p:spPr>
          <a:xfrm>
            <a:off x="190500" y="0"/>
            <a:ext cx="3429000" cy="5702300"/>
          </a:xfrm>
          <a:prstGeom prst="rect">
            <a:avLst/>
          </a:prstGeom>
          <a:noFill/>
          <a:ln>
            <a:noFill/>
          </a:ln>
        </p:spPr>
      </p:pic>
      <p:sp>
        <p:nvSpPr>
          <p:cNvPr id="329" name="Google Shape;329;p19"/>
          <p:cNvSpPr txBox="1"/>
          <p:nvPr/>
        </p:nvSpPr>
        <p:spPr>
          <a:xfrm>
            <a:off x="4229100" y="127000"/>
            <a:ext cx="5867400" cy="317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`Mengapa Perumpamaan Ini Penting?`</a:t>
            </a:r>
            <a:endParaRPr sz="1100" b="0" i="0" u="none" strike="noStrike" cap="none">
              <a:solidFill>
                <a:schemeClr val="dk1"/>
              </a:solidFill>
              <a:latin typeface="Calibri"/>
              <a:ea typeface="Calibri"/>
              <a:cs typeface="Calibri"/>
              <a:sym typeface="Calibri"/>
            </a:endParaRPr>
          </a:p>
        </p:txBody>
      </p:sp>
      <p:sp>
        <p:nvSpPr>
          <p:cNvPr id="330" name="Google Shape;330;p19"/>
          <p:cNvSpPr txBox="1"/>
          <p:nvPr/>
        </p:nvSpPr>
        <p:spPr>
          <a:xfrm>
            <a:off x="4483100" y="1244600"/>
            <a:ext cx="54356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2500"/>
              </a:lnSpc>
              <a:spcBef>
                <a:spcPts val="0"/>
              </a:spcBef>
              <a:spcAft>
                <a:spcPts val="0"/>
              </a:spcAft>
              <a:buNone/>
            </a:pPr>
            <a:r>
              <a:rPr lang="en-US" sz="1600" b="1" i="0" u="none" strike="noStrike" cap="none">
                <a:solidFill>
                  <a:srgbClr val="FFFFFF"/>
                </a:solidFill>
                <a:latin typeface="Arial"/>
                <a:ea typeface="Arial"/>
                <a:cs typeface="Arial"/>
                <a:sym typeface="Arial"/>
              </a:rPr>
              <a:t>Pentingnya Pembaruan Spiritual</a:t>
            </a:r>
            <a:endParaRPr sz="1100" b="0" i="0" u="none" strike="noStrike" cap="none">
              <a:solidFill>
                <a:schemeClr val="dk1"/>
              </a:solidFill>
              <a:latin typeface="Calibri"/>
              <a:ea typeface="Calibri"/>
              <a:cs typeface="Calibri"/>
              <a:sym typeface="Calibri"/>
            </a:endParaRPr>
          </a:p>
        </p:txBody>
      </p:sp>
      <p:sp>
        <p:nvSpPr>
          <p:cNvPr id="331" name="Google Shape;331;p19"/>
          <p:cNvSpPr txBox="1"/>
          <p:nvPr/>
        </p:nvSpPr>
        <p:spPr>
          <a:xfrm>
            <a:off x="4483100" y="2717800"/>
            <a:ext cx="54356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2500"/>
              </a:lnSpc>
              <a:spcBef>
                <a:spcPts val="0"/>
              </a:spcBef>
              <a:spcAft>
                <a:spcPts val="0"/>
              </a:spcAft>
              <a:buNone/>
            </a:pPr>
            <a:r>
              <a:rPr lang="en-US" sz="1600" b="1" i="0" u="none" strike="noStrike" cap="none">
                <a:solidFill>
                  <a:srgbClr val="FFFFFF"/>
                </a:solidFill>
                <a:latin typeface="Arial"/>
                <a:ea typeface="Arial"/>
                <a:cs typeface="Arial"/>
                <a:sym typeface="Arial"/>
              </a:rPr>
              <a:t>Perubahan dalam Pemahaman Agama</a:t>
            </a:r>
            <a:endParaRPr sz="1100" b="0" i="0" u="none" strike="noStrike" cap="none">
              <a:solidFill>
                <a:schemeClr val="dk1"/>
              </a:solidFill>
              <a:latin typeface="Calibri"/>
              <a:ea typeface="Calibri"/>
              <a:cs typeface="Calibri"/>
              <a:sym typeface="Calibri"/>
            </a:endParaRPr>
          </a:p>
        </p:txBody>
      </p:sp>
      <p:sp>
        <p:nvSpPr>
          <p:cNvPr id="332" name="Google Shape;332;p19"/>
          <p:cNvSpPr txBox="1"/>
          <p:nvPr/>
        </p:nvSpPr>
        <p:spPr>
          <a:xfrm>
            <a:off x="4483100" y="4191000"/>
            <a:ext cx="54356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2500"/>
              </a:lnSpc>
              <a:spcBef>
                <a:spcPts val="0"/>
              </a:spcBef>
              <a:spcAft>
                <a:spcPts val="0"/>
              </a:spcAft>
              <a:buNone/>
            </a:pPr>
            <a:r>
              <a:rPr lang="en-US" sz="1600" b="1" i="0" u="none" strike="noStrike" cap="none">
                <a:solidFill>
                  <a:srgbClr val="FFFFFF"/>
                </a:solidFill>
                <a:latin typeface="Arial"/>
                <a:ea typeface="Arial"/>
                <a:cs typeface="Arial"/>
                <a:sym typeface="Arial"/>
              </a:rPr>
              <a:t>Relevansi dalam Kehidupan Seharian</a:t>
            </a:r>
            <a:endParaRPr sz="1100" b="0" i="0" u="none" strike="noStrike" cap="none">
              <a:solidFill>
                <a:schemeClr val="dk1"/>
              </a:solidFill>
              <a:latin typeface="Calibri"/>
              <a:ea typeface="Calibri"/>
              <a:cs typeface="Calibri"/>
              <a:sym typeface="Calibri"/>
            </a:endParaRPr>
          </a:p>
        </p:txBody>
      </p:sp>
      <p:sp>
        <p:nvSpPr>
          <p:cNvPr id="333" name="Google Shape;333;p19"/>
          <p:cNvSpPr txBox="1"/>
          <p:nvPr/>
        </p:nvSpPr>
        <p:spPr>
          <a:xfrm>
            <a:off x="4483100" y="1587500"/>
            <a:ext cx="5435600" cy="533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0" i="0" u="none" strike="noStrike" cap="none">
                <a:solidFill>
                  <a:srgbClr val="FFFFFF"/>
                </a:solidFill>
                <a:latin typeface="Arial"/>
                <a:ea typeface="Arial"/>
                <a:cs typeface="Arial"/>
                <a:sym typeface="Arial"/>
              </a:rPr>
              <a:t>Perumpamaan menekankan perlunya pengikut Yesus untuk menerima ajaran baru yang membawa transformasi.</a:t>
            </a:r>
            <a:endParaRPr sz="1100" b="0" i="0" u="none" strike="noStrike" cap="none">
              <a:solidFill>
                <a:schemeClr val="dk1"/>
              </a:solidFill>
              <a:latin typeface="Calibri"/>
              <a:ea typeface="Calibri"/>
              <a:cs typeface="Calibri"/>
              <a:sym typeface="Calibri"/>
            </a:endParaRPr>
          </a:p>
        </p:txBody>
      </p:sp>
      <p:sp>
        <p:nvSpPr>
          <p:cNvPr id="334" name="Google Shape;334;p19"/>
          <p:cNvSpPr txBox="1"/>
          <p:nvPr/>
        </p:nvSpPr>
        <p:spPr>
          <a:xfrm>
            <a:off x="4483100" y="3073400"/>
            <a:ext cx="5435600" cy="533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0" i="0" u="none" strike="noStrike" cap="none">
                <a:solidFill>
                  <a:srgbClr val="FFFFFF"/>
                </a:solidFill>
                <a:latin typeface="Arial"/>
                <a:ea typeface="Arial"/>
                <a:cs typeface="Arial"/>
                <a:sym typeface="Arial"/>
              </a:rPr>
              <a:t>Mengajak pengikut untuk meninggalkan tradisi lama yang tidak relevan dengan ajaran Kristus.</a:t>
            </a:r>
            <a:endParaRPr sz="1100" b="0" i="0" u="none" strike="noStrike" cap="none">
              <a:solidFill>
                <a:schemeClr val="dk1"/>
              </a:solidFill>
              <a:latin typeface="Calibri"/>
              <a:ea typeface="Calibri"/>
              <a:cs typeface="Calibri"/>
              <a:sym typeface="Calibri"/>
            </a:endParaRPr>
          </a:p>
        </p:txBody>
      </p:sp>
      <p:sp>
        <p:nvSpPr>
          <p:cNvPr id="335" name="Google Shape;335;p19"/>
          <p:cNvSpPr txBox="1"/>
          <p:nvPr/>
        </p:nvSpPr>
        <p:spPr>
          <a:xfrm>
            <a:off x="4483100" y="4533900"/>
            <a:ext cx="5435600" cy="533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0" i="0" u="none" strike="noStrike" cap="none">
                <a:solidFill>
                  <a:srgbClr val="FFFFFF"/>
                </a:solidFill>
                <a:latin typeface="Arial"/>
                <a:ea typeface="Arial"/>
                <a:cs typeface="Arial"/>
                <a:sym typeface="Arial"/>
              </a:rPr>
              <a:t>Menyiratkan bahwa perubahan sikap dan pandangan diperlukan untuk hidup selaras dengan kehendak Tuhan.</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20"/>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1" name="Google Shape;341;p20"/>
          <p:cNvPicPr preferRelativeResize="0"/>
          <p:nvPr/>
        </p:nvPicPr>
        <p:blipFill rotWithShape="1">
          <a:blip r:embed="rId3">
            <a:alphaModFix/>
          </a:blip>
          <a:srcRect l="1000" r="999"/>
          <a:stretch/>
        </p:blipFill>
        <p:spPr>
          <a:xfrm>
            <a:off x="0" y="0"/>
            <a:ext cx="10388600" cy="5854700"/>
          </a:xfrm>
          <a:prstGeom prst="rect">
            <a:avLst/>
          </a:prstGeom>
          <a:noFill/>
          <a:ln>
            <a:noFill/>
          </a:ln>
        </p:spPr>
      </p:pic>
      <p:pic>
        <p:nvPicPr>
          <p:cNvPr id="342" name="Google Shape;342;p20"/>
          <p:cNvPicPr preferRelativeResize="0"/>
          <p:nvPr/>
        </p:nvPicPr>
        <p:blipFill rotWithShape="1">
          <a:blip r:embed="rId4">
            <a:alphaModFix/>
          </a:blip>
          <a:srcRect l="8000" r="8000"/>
          <a:stretch/>
        </p:blipFill>
        <p:spPr>
          <a:xfrm rot="-1020000">
            <a:off x="2133600" y="1485900"/>
            <a:ext cx="1117600" cy="1219200"/>
          </a:xfrm>
          <a:prstGeom prst="rect">
            <a:avLst/>
          </a:prstGeom>
          <a:noFill/>
          <a:ln>
            <a:noFill/>
          </a:ln>
        </p:spPr>
      </p:pic>
      <p:pic>
        <p:nvPicPr>
          <p:cNvPr id="343" name="Google Shape;343;p20"/>
          <p:cNvPicPr preferRelativeResize="0"/>
          <p:nvPr/>
        </p:nvPicPr>
        <p:blipFill rotWithShape="1">
          <a:blip r:embed="rId5">
            <a:alphaModFix/>
          </a:blip>
          <a:srcRect t="8000" b="8000"/>
          <a:stretch/>
        </p:blipFill>
        <p:spPr>
          <a:xfrm rot="-4740000">
            <a:off x="6807200" y="1600200"/>
            <a:ext cx="1206500" cy="1117600"/>
          </a:xfrm>
          <a:prstGeom prst="rect">
            <a:avLst/>
          </a:prstGeom>
          <a:noFill/>
          <a:ln>
            <a:noFill/>
          </a:ln>
        </p:spPr>
      </p:pic>
      <p:sp>
        <p:nvSpPr>
          <p:cNvPr id="344" name="Google Shape;344;p20"/>
          <p:cNvSpPr txBox="1"/>
          <p:nvPr/>
        </p:nvSpPr>
        <p:spPr>
          <a:xfrm>
            <a:off x="2311400" y="1689100"/>
            <a:ext cx="1041400" cy="10160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23076"/>
              </a:lnSpc>
              <a:spcBef>
                <a:spcPts val="0"/>
              </a:spcBef>
              <a:spcAft>
                <a:spcPts val="0"/>
              </a:spcAft>
              <a:buNone/>
            </a:pPr>
            <a:r>
              <a:rPr lang="en-US" sz="6500" b="0" i="0" u="none" strike="noStrike" cap="none">
                <a:solidFill>
                  <a:srgbClr val="FFFFFF"/>
                </a:solidFill>
                <a:latin typeface="Microsoft Yahei"/>
                <a:ea typeface="Microsoft Yahei"/>
                <a:cs typeface="Microsoft Yahei"/>
                <a:sym typeface="Microsoft Yahei"/>
              </a:rPr>
              <a:t>01</a:t>
            </a:r>
            <a:endParaRPr sz="1100" b="0" i="0" u="none" strike="noStrike" cap="none">
              <a:solidFill>
                <a:schemeClr val="dk1"/>
              </a:solidFill>
              <a:latin typeface="Calibri"/>
              <a:ea typeface="Calibri"/>
              <a:cs typeface="Calibri"/>
              <a:sym typeface="Calibri"/>
            </a:endParaRPr>
          </a:p>
        </p:txBody>
      </p:sp>
      <p:sp>
        <p:nvSpPr>
          <p:cNvPr id="345" name="Google Shape;345;p20"/>
          <p:cNvSpPr txBox="1"/>
          <p:nvPr/>
        </p:nvSpPr>
        <p:spPr>
          <a:xfrm>
            <a:off x="787400" y="3975100"/>
            <a:ext cx="4013200" cy="1079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50000"/>
              </a:lnSpc>
              <a:spcBef>
                <a:spcPts val="0"/>
              </a:spcBef>
              <a:spcAft>
                <a:spcPts val="0"/>
              </a:spcAft>
              <a:buNone/>
            </a:pPr>
            <a:r>
              <a:rPr lang="en-US" sz="1400" b="0" i="0" u="none" strike="noStrike" cap="none">
                <a:solidFill>
                  <a:srgbClr val="FFFFFF"/>
                </a:solidFill>
                <a:latin typeface="Microsoft Yahei"/>
                <a:ea typeface="Microsoft Yahei"/>
                <a:cs typeface="Microsoft Yahei"/>
                <a:sym typeface="Microsoft Yahei"/>
              </a:rPr>
              <a:t>Kisah Lewi menekankan bahawa pengikut Yesus harus menerima dan menyambut semua orang, tanpa mengira latar belakang atau kesalahan masa lalu mereka.</a:t>
            </a:r>
            <a:endParaRPr sz="1100" b="0" i="0" u="none" strike="noStrike" cap="none">
              <a:solidFill>
                <a:schemeClr val="dk1"/>
              </a:solidFill>
              <a:latin typeface="Calibri"/>
              <a:ea typeface="Calibri"/>
              <a:cs typeface="Calibri"/>
              <a:sym typeface="Calibri"/>
            </a:endParaRPr>
          </a:p>
        </p:txBody>
      </p:sp>
      <p:sp>
        <p:nvSpPr>
          <p:cNvPr id="346" name="Google Shape;346;p20"/>
          <p:cNvSpPr txBox="1"/>
          <p:nvPr/>
        </p:nvSpPr>
        <p:spPr>
          <a:xfrm>
            <a:off x="787400" y="3441700"/>
            <a:ext cx="40132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8750"/>
              </a:lnSpc>
              <a:spcBef>
                <a:spcPts val="0"/>
              </a:spcBef>
              <a:spcAft>
                <a:spcPts val="0"/>
              </a:spcAft>
              <a:buNone/>
            </a:pPr>
            <a:r>
              <a:rPr lang="en-US" sz="1600" b="1" i="0" u="none" strike="noStrike" cap="none">
                <a:solidFill>
                  <a:srgbClr val="FFFFFF"/>
                </a:solidFill>
                <a:latin typeface="Microsoft Yahei"/>
                <a:ea typeface="Microsoft Yahei"/>
                <a:cs typeface="Microsoft Yahei"/>
                <a:sym typeface="Microsoft Yahei"/>
              </a:rPr>
              <a:t>Panggilan untuk Inklusi</a:t>
            </a:r>
            <a:endParaRPr sz="1100" b="0" i="0" u="none" strike="noStrike" cap="none">
              <a:solidFill>
                <a:schemeClr val="dk1"/>
              </a:solidFill>
              <a:latin typeface="Calibri"/>
              <a:ea typeface="Calibri"/>
              <a:cs typeface="Calibri"/>
              <a:sym typeface="Calibri"/>
            </a:endParaRPr>
          </a:p>
        </p:txBody>
      </p:sp>
      <p:sp>
        <p:nvSpPr>
          <p:cNvPr id="347" name="Google Shape;347;p20"/>
          <p:cNvSpPr txBox="1"/>
          <p:nvPr/>
        </p:nvSpPr>
        <p:spPr>
          <a:xfrm>
            <a:off x="5511800" y="3924300"/>
            <a:ext cx="3924300" cy="1079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50000"/>
              </a:lnSpc>
              <a:spcBef>
                <a:spcPts val="0"/>
              </a:spcBef>
              <a:spcAft>
                <a:spcPts val="0"/>
              </a:spcAft>
              <a:buNone/>
            </a:pPr>
            <a:r>
              <a:rPr lang="en-US" sz="1400" b="0" i="0" u="none" strike="noStrike" cap="none">
                <a:solidFill>
                  <a:srgbClr val="FFFFFF"/>
                </a:solidFill>
                <a:latin typeface="Microsoft Yahei"/>
                <a:ea typeface="Microsoft Yahei"/>
                <a:cs typeface="Microsoft Yahei"/>
                <a:sym typeface="Microsoft Yahei"/>
              </a:rPr>
              <a:t>Tindakan Lewi meninggalkan segalanya untuk mengikuti Yesus menunjukkan pentingnya pengorbanan dan komitmen dalam perjalanan iman pengikut-Nya.</a:t>
            </a:r>
            <a:endParaRPr sz="1100" b="0" i="0" u="none" strike="noStrike" cap="none">
              <a:solidFill>
                <a:schemeClr val="dk1"/>
              </a:solidFill>
              <a:latin typeface="Calibri"/>
              <a:ea typeface="Calibri"/>
              <a:cs typeface="Calibri"/>
              <a:sym typeface="Calibri"/>
            </a:endParaRPr>
          </a:p>
        </p:txBody>
      </p:sp>
      <p:sp>
        <p:nvSpPr>
          <p:cNvPr id="348" name="Google Shape;348;p20"/>
          <p:cNvSpPr txBox="1"/>
          <p:nvPr/>
        </p:nvSpPr>
        <p:spPr>
          <a:xfrm>
            <a:off x="5511800" y="3429000"/>
            <a:ext cx="39243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8750"/>
              </a:lnSpc>
              <a:spcBef>
                <a:spcPts val="0"/>
              </a:spcBef>
              <a:spcAft>
                <a:spcPts val="0"/>
              </a:spcAft>
              <a:buNone/>
            </a:pPr>
            <a:r>
              <a:rPr lang="en-US" sz="1600" b="1" i="0" u="none" strike="noStrike" cap="none">
                <a:solidFill>
                  <a:srgbClr val="FFFFFF"/>
                </a:solidFill>
                <a:latin typeface="Microsoft Yahei"/>
                <a:ea typeface="Microsoft Yahei"/>
                <a:cs typeface="Microsoft Yahei"/>
                <a:sym typeface="Microsoft Yahei"/>
              </a:rPr>
              <a:t>Transformasi Melalui Pengorbanan</a:t>
            </a:r>
            <a:endParaRPr sz="1100" b="0" i="0" u="none" strike="noStrike" cap="none">
              <a:solidFill>
                <a:schemeClr val="dk1"/>
              </a:solidFill>
              <a:latin typeface="Calibri"/>
              <a:ea typeface="Calibri"/>
              <a:cs typeface="Calibri"/>
              <a:sym typeface="Calibri"/>
            </a:endParaRPr>
          </a:p>
        </p:txBody>
      </p:sp>
      <p:sp>
        <p:nvSpPr>
          <p:cNvPr id="349" name="Google Shape;349;p20"/>
          <p:cNvSpPr txBox="1"/>
          <p:nvPr/>
        </p:nvSpPr>
        <p:spPr>
          <a:xfrm>
            <a:off x="6946900" y="1701800"/>
            <a:ext cx="1041400" cy="10160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23076"/>
              </a:lnSpc>
              <a:spcBef>
                <a:spcPts val="0"/>
              </a:spcBef>
              <a:spcAft>
                <a:spcPts val="0"/>
              </a:spcAft>
              <a:buNone/>
            </a:pPr>
            <a:r>
              <a:rPr lang="en-US" sz="6500" b="0" i="0" u="none" strike="noStrike" cap="none">
                <a:solidFill>
                  <a:srgbClr val="FFFFFF"/>
                </a:solidFill>
                <a:latin typeface="Microsoft Yahei"/>
                <a:ea typeface="Microsoft Yahei"/>
                <a:cs typeface="Microsoft Yahei"/>
                <a:sym typeface="Microsoft Yahei"/>
              </a:rPr>
              <a:t>02</a:t>
            </a:r>
            <a:endParaRPr sz="1100" b="0" i="0" u="none" strike="noStrike" cap="none">
              <a:solidFill>
                <a:schemeClr val="dk1"/>
              </a:solidFill>
              <a:latin typeface="Calibri"/>
              <a:ea typeface="Calibri"/>
              <a:cs typeface="Calibri"/>
              <a:sym typeface="Calibri"/>
            </a:endParaRPr>
          </a:p>
        </p:txBody>
      </p:sp>
      <p:sp>
        <p:nvSpPr>
          <p:cNvPr id="350" name="Google Shape;350;p20"/>
          <p:cNvSpPr txBox="1"/>
          <p:nvPr/>
        </p:nvSpPr>
        <p:spPr>
          <a:xfrm>
            <a:off x="495300" y="571500"/>
            <a:ext cx="9347200" cy="317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`Implikasi untuk Pengikut Yesus`</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21"/>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56" name="Google Shape;356;p21"/>
          <p:cNvPicPr preferRelativeResize="0"/>
          <p:nvPr/>
        </p:nvPicPr>
        <p:blipFill rotWithShape="1">
          <a:blip r:embed="rId3">
            <a:alphaModFix/>
          </a:blip>
          <a:srcRect l="1000" r="999"/>
          <a:stretch/>
        </p:blipFill>
        <p:spPr>
          <a:xfrm>
            <a:off x="0" y="0"/>
            <a:ext cx="10388600" cy="5854700"/>
          </a:xfrm>
          <a:prstGeom prst="rect">
            <a:avLst/>
          </a:prstGeom>
          <a:noFill/>
          <a:ln>
            <a:noFill/>
          </a:ln>
        </p:spPr>
      </p:pic>
      <p:sp>
        <p:nvSpPr>
          <p:cNvPr id="357" name="Google Shape;357;p21"/>
          <p:cNvSpPr txBox="1"/>
          <p:nvPr/>
        </p:nvSpPr>
        <p:spPr>
          <a:xfrm>
            <a:off x="4800600" y="2108200"/>
            <a:ext cx="5283200" cy="150495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0" i="0" u="none" strike="noStrike" cap="none">
                <a:solidFill>
                  <a:srgbClr val="FFFFFF"/>
                </a:solidFill>
                <a:latin typeface="Microsoft Yahei"/>
                <a:ea typeface="Microsoft Yahei"/>
                <a:cs typeface="Microsoft Yahei"/>
                <a:sym typeface="Microsoft Yahei"/>
              </a:rPr>
              <a:t>Ajaran Yesus mengajak kita untuk menerima dan mengasihi semua orang tanpa mengira latar belakang mereka, mengingatkan kita bahawa setiap individu berhak mendapat peluang kedua dan kasih sayang dalam interaksi harian kita.</a:t>
            </a:r>
            <a:endParaRPr sz="1100" b="0" i="0" u="none" strike="noStrike" cap="none">
              <a:solidFill>
                <a:schemeClr val="dk1"/>
              </a:solidFill>
              <a:latin typeface="Calibri"/>
              <a:ea typeface="Calibri"/>
              <a:cs typeface="Calibri"/>
              <a:sym typeface="Calibri"/>
            </a:endParaRPr>
          </a:p>
        </p:txBody>
      </p:sp>
      <p:pic>
        <p:nvPicPr>
          <p:cNvPr id="358" name="Google Shape;358;p21"/>
          <p:cNvPicPr preferRelativeResize="0"/>
          <p:nvPr/>
        </p:nvPicPr>
        <p:blipFill rotWithShape="1">
          <a:blip r:embed="rId4">
            <a:alphaModFix/>
          </a:blip>
          <a:srcRect t="7000" b="6999"/>
          <a:stretch/>
        </p:blipFill>
        <p:spPr>
          <a:xfrm>
            <a:off x="4787900" y="1574800"/>
            <a:ext cx="2984500" cy="88900"/>
          </a:xfrm>
          <a:prstGeom prst="rect">
            <a:avLst/>
          </a:prstGeom>
          <a:noFill/>
          <a:ln>
            <a:noFill/>
          </a:ln>
        </p:spPr>
      </p:pic>
      <p:sp>
        <p:nvSpPr>
          <p:cNvPr id="359" name="Google Shape;359;p21"/>
          <p:cNvSpPr txBox="1"/>
          <p:nvPr/>
        </p:nvSpPr>
        <p:spPr>
          <a:xfrm>
            <a:off x="4826000" y="1358900"/>
            <a:ext cx="52578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4285"/>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Penerimaan dan Kasih Yesus</a:t>
            </a:r>
            <a:endParaRPr sz="1100" b="0" i="0" u="none" strike="noStrike" cap="none">
              <a:solidFill>
                <a:schemeClr val="dk1"/>
              </a:solidFill>
              <a:latin typeface="Calibri"/>
              <a:ea typeface="Calibri"/>
              <a:cs typeface="Calibri"/>
              <a:sym typeface="Calibri"/>
            </a:endParaRPr>
          </a:p>
        </p:txBody>
      </p:sp>
      <p:sp>
        <p:nvSpPr>
          <p:cNvPr id="360" name="Google Shape;360;p21"/>
          <p:cNvSpPr txBox="1"/>
          <p:nvPr/>
        </p:nvSpPr>
        <p:spPr>
          <a:xfrm>
            <a:off x="368300" y="381000"/>
            <a:ext cx="9601200" cy="317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`Kaitan dengan Kehidupan Seharian`</a:t>
            </a:r>
            <a:endParaRPr sz="1100" b="0" i="0" u="none" strike="noStrike" cap="none">
              <a:solidFill>
                <a:schemeClr val="dk1"/>
              </a:solidFill>
              <a:latin typeface="Calibri"/>
              <a:ea typeface="Calibri"/>
              <a:cs typeface="Calibri"/>
              <a:sym typeface="Calibri"/>
            </a:endParaRPr>
          </a:p>
        </p:txBody>
      </p:sp>
      <p:pic>
        <p:nvPicPr>
          <p:cNvPr id="361" name="Google Shape;361;p21"/>
          <p:cNvPicPr preferRelativeResize="0"/>
          <p:nvPr/>
        </p:nvPicPr>
        <p:blipFill rotWithShape="1">
          <a:blip r:embed="rId5">
            <a:alphaModFix/>
          </a:blip>
          <a:srcRect/>
          <a:stretch/>
        </p:blipFill>
        <p:spPr>
          <a:xfrm>
            <a:off x="787400" y="1244600"/>
            <a:ext cx="3810000" cy="3810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22"/>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67" name="Google Shape;367;p22"/>
          <p:cNvPicPr preferRelativeResize="0"/>
          <p:nvPr/>
        </p:nvPicPr>
        <p:blipFill rotWithShape="1">
          <a:blip r:embed="rId3">
            <a:alphaModFix/>
          </a:blip>
          <a:srcRect l="1000" r="999"/>
          <a:stretch/>
        </p:blipFill>
        <p:spPr>
          <a:xfrm>
            <a:off x="0" y="0"/>
            <a:ext cx="10426700" cy="5867400"/>
          </a:xfrm>
          <a:prstGeom prst="rect">
            <a:avLst/>
          </a:prstGeom>
          <a:noFill/>
          <a:ln>
            <a:noFill/>
          </a:ln>
        </p:spPr>
      </p:pic>
      <p:sp>
        <p:nvSpPr>
          <p:cNvPr id="368" name="Google Shape;368;p22"/>
          <p:cNvSpPr txBox="1"/>
          <p:nvPr/>
        </p:nvSpPr>
        <p:spPr>
          <a:xfrm>
            <a:off x="1270000" y="2527300"/>
            <a:ext cx="7810500" cy="3937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1538"/>
              </a:lnSpc>
              <a:spcBef>
                <a:spcPts val="0"/>
              </a:spcBef>
              <a:spcAft>
                <a:spcPts val="0"/>
              </a:spcAft>
              <a:buNone/>
            </a:pPr>
            <a:r>
              <a:rPr lang="en-US" sz="2600" b="1" i="0" u="none" strike="noStrike" cap="none">
                <a:solidFill>
                  <a:srgbClr val="FFFFFF"/>
                </a:solidFill>
                <a:latin typeface="Microsoft Yahei"/>
                <a:ea typeface="Microsoft Yahei"/>
                <a:cs typeface="Microsoft Yahei"/>
                <a:sym typeface="Microsoft Yahei"/>
              </a:rPr>
              <a:t>`Kesimpulan dan Aplikasi`</a:t>
            </a:r>
            <a:endParaRPr sz="1100" b="0" i="0" u="none" strike="noStrike" cap="none">
              <a:solidFill>
                <a:schemeClr val="dk1"/>
              </a:solidFill>
              <a:latin typeface="Calibri"/>
              <a:ea typeface="Calibri"/>
              <a:cs typeface="Calibri"/>
              <a:sym typeface="Calibri"/>
            </a:endParaRPr>
          </a:p>
        </p:txBody>
      </p:sp>
      <p:sp>
        <p:nvSpPr>
          <p:cNvPr id="369" name="Google Shape;369;p22"/>
          <p:cNvSpPr txBox="1"/>
          <p:nvPr/>
        </p:nvSpPr>
        <p:spPr>
          <a:xfrm>
            <a:off x="1270000" y="1765300"/>
            <a:ext cx="78105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1111"/>
              </a:lnSpc>
              <a:spcBef>
                <a:spcPts val="0"/>
              </a:spcBef>
              <a:spcAft>
                <a:spcPts val="0"/>
              </a:spcAft>
              <a:buNone/>
            </a:pPr>
            <a:r>
              <a:rPr lang="en-US" sz="1800" b="1" i="0" u="none" strike="noStrike" cap="none">
                <a:solidFill>
                  <a:srgbClr val="FFFFFF"/>
                </a:solidFill>
                <a:latin typeface="Microsoft Yahei"/>
                <a:ea typeface="Microsoft Yahei"/>
                <a:cs typeface="Microsoft Yahei"/>
                <a:sym typeface="Microsoft Yahei"/>
              </a:rPr>
              <a:t>Bahagian 5</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23"/>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5" name="Google Shape;375;p23"/>
          <p:cNvPicPr preferRelativeResize="0"/>
          <p:nvPr/>
        </p:nvPicPr>
        <p:blipFill rotWithShape="1">
          <a:blip r:embed="rId3">
            <a:alphaModFix/>
          </a:blip>
          <a:srcRect l="1000" r="999"/>
          <a:stretch/>
        </p:blipFill>
        <p:spPr>
          <a:xfrm>
            <a:off x="0" y="0"/>
            <a:ext cx="10388600" cy="5854700"/>
          </a:xfrm>
          <a:prstGeom prst="rect">
            <a:avLst/>
          </a:prstGeom>
          <a:noFill/>
          <a:ln>
            <a:noFill/>
          </a:ln>
        </p:spPr>
      </p:pic>
      <p:pic>
        <p:nvPicPr>
          <p:cNvPr id="376" name="Google Shape;376;p23"/>
          <p:cNvPicPr preferRelativeResize="0"/>
          <p:nvPr/>
        </p:nvPicPr>
        <p:blipFill rotWithShape="1">
          <a:blip r:embed="rId4">
            <a:alphaModFix/>
          </a:blip>
          <a:srcRect l="33000" r="33000"/>
          <a:stretch/>
        </p:blipFill>
        <p:spPr>
          <a:xfrm>
            <a:off x="190500" y="0"/>
            <a:ext cx="3429000" cy="5702300"/>
          </a:xfrm>
          <a:prstGeom prst="rect">
            <a:avLst/>
          </a:prstGeom>
          <a:noFill/>
          <a:ln>
            <a:noFill/>
          </a:ln>
        </p:spPr>
      </p:pic>
      <p:sp>
        <p:nvSpPr>
          <p:cNvPr id="377" name="Google Shape;377;p23"/>
          <p:cNvSpPr txBox="1"/>
          <p:nvPr/>
        </p:nvSpPr>
        <p:spPr>
          <a:xfrm>
            <a:off x="4229100" y="127000"/>
            <a:ext cx="5867400" cy="317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Apa yang Kita Pelajari dari Kisah Ini?</a:t>
            </a:r>
            <a:endParaRPr sz="1100" b="0" i="0" u="none" strike="noStrike" cap="none">
              <a:solidFill>
                <a:schemeClr val="dk1"/>
              </a:solidFill>
              <a:latin typeface="Calibri"/>
              <a:ea typeface="Calibri"/>
              <a:cs typeface="Calibri"/>
              <a:sym typeface="Calibri"/>
            </a:endParaRPr>
          </a:p>
        </p:txBody>
      </p:sp>
      <p:sp>
        <p:nvSpPr>
          <p:cNvPr id="378" name="Google Shape;378;p23"/>
          <p:cNvSpPr txBox="1"/>
          <p:nvPr/>
        </p:nvSpPr>
        <p:spPr>
          <a:xfrm>
            <a:off x="4483100" y="1244600"/>
            <a:ext cx="54356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2500"/>
              </a:lnSpc>
              <a:spcBef>
                <a:spcPts val="0"/>
              </a:spcBef>
              <a:spcAft>
                <a:spcPts val="0"/>
              </a:spcAft>
              <a:buNone/>
            </a:pPr>
            <a:r>
              <a:rPr lang="en-US" sz="1600" b="1" i="0" u="none" strike="noStrike" cap="none">
                <a:solidFill>
                  <a:srgbClr val="FFFFFF"/>
                </a:solidFill>
                <a:latin typeface="Arial"/>
                <a:ea typeface="Arial"/>
                <a:cs typeface="Arial"/>
                <a:sym typeface="Arial"/>
              </a:rPr>
              <a:t>Penerimaan Tanpa Syarat</a:t>
            </a:r>
            <a:endParaRPr sz="1100" b="0" i="0" u="none" strike="noStrike" cap="none">
              <a:solidFill>
                <a:schemeClr val="dk1"/>
              </a:solidFill>
              <a:latin typeface="Calibri"/>
              <a:ea typeface="Calibri"/>
              <a:cs typeface="Calibri"/>
              <a:sym typeface="Calibri"/>
            </a:endParaRPr>
          </a:p>
        </p:txBody>
      </p:sp>
      <p:sp>
        <p:nvSpPr>
          <p:cNvPr id="379" name="Google Shape;379;p23"/>
          <p:cNvSpPr txBox="1"/>
          <p:nvPr/>
        </p:nvSpPr>
        <p:spPr>
          <a:xfrm>
            <a:off x="4483100" y="2717800"/>
            <a:ext cx="54356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2500"/>
              </a:lnSpc>
              <a:spcBef>
                <a:spcPts val="0"/>
              </a:spcBef>
              <a:spcAft>
                <a:spcPts val="0"/>
              </a:spcAft>
              <a:buNone/>
            </a:pPr>
            <a:r>
              <a:rPr lang="en-US" sz="1600" b="1" i="0" u="none" strike="noStrike" cap="none">
                <a:solidFill>
                  <a:srgbClr val="FFFFFF"/>
                </a:solidFill>
                <a:latin typeface="Arial"/>
                <a:ea typeface="Arial"/>
                <a:cs typeface="Arial"/>
                <a:sym typeface="Arial"/>
              </a:rPr>
              <a:t>Komitmen Mengikuti Yesus</a:t>
            </a:r>
            <a:endParaRPr sz="1100" b="0" i="0" u="none" strike="noStrike" cap="none">
              <a:solidFill>
                <a:schemeClr val="dk1"/>
              </a:solidFill>
              <a:latin typeface="Calibri"/>
              <a:ea typeface="Calibri"/>
              <a:cs typeface="Calibri"/>
              <a:sym typeface="Calibri"/>
            </a:endParaRPr>
          </a:p>
        </p:txBody>
      </p:sp>
      <p:sp>
        <p:nvSpPr>
          <p:cNvPr id="380" name="Google Shape;380;p23"/>
          <p:cNvSpPr txBox="1"/>
          <p:nvPr/>
        </p:nvSpPr>
        <p:spPr>
          <a:xfrm>
            <a:off x="4483100" y="4191000"/>
            <a:ext cx="54356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12500"/>
              </a:lnSpc>
              <a:spcBef>
                <a:spcPts val="0"/>
              </a:spcBef>
              <a:spcAft>
                <a:spcPts val="0"/>
              </a:spcAft>
              <a:buNone/>
            </a:pPr>
            <a:r>
              <a:rPr lang="en-US" sz="1600" b="1" i="0" u="none" strike="noStrike" cap="none">
                <a:solidFill>
                  <a:srgbClr val="FFFFFF"/>
                </a:solidFill>
                <a:latin typeface="Arial"/>
                <a:ea typeface="Arial"/>
                <a:cs typeface="Arial"/>
                <a:sym typeface="Arial"/>
              </a:rPr>
              <a:t>Pembaharuan dalam Kehidupan</a:t>
            </a:r>
            <a:endParaRPr sz="1100" b="0" i="0" u="none" strike="noStrike" cap="none">
              <a:solidFill>
                <a:schemeClr val="dk1"/>
              </a:solidFill>
              <a:latin typeface="Calibri"/>
              <a:ea typeface="Calibri"/>
              <a:cs typeface="Calibri"/>
              <a:sym typeface="Calibri"/>
            </a:endParaRPr>
          </a:p>
        </p:txBody>
      </p:sp>
      <p:sp>
        <p:nvSpPr>
          <p:cNvPr id="381" name="Google Shape;381;p23"/>
          <p:cNvSpPr txBox="1"/>
          <p:nvPr/>
        </p:nvSpPr>
        <p:spPr>
          <a:xfrm>
            <a:off x="4483100" y="1587500"/>
            <a:ext cx="5435600" cy="533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0" i="0" u="none" strike="noStrike" cap="none">
                <a:solidFill>
                  <a:srgbClr val="FFFFFF"/>
                </a:solidFill>
                <a:latin typeface="Arial"/>
                <a:ea typeface="Arial"/>
                <a:cs typeface="Arial"/>
                <a:sym typeface="Arial"/>
              </a:rPr>
              <a:t>Cerita tentang Lewi menunjukkan bahawa kasih Tuhan melampaui batasan sosial dan latar belakang individu.</a:t>
            </a:r>
            <a:endParaRPr sz="1100" b="0" i="0" u="none" strike="noStrike" cap="none">
              <a:solidFill>
                <a:schemeClr val="dk1"/>
              </a:solidFill>
              <a:latin typeface="Calibri"/>
              <a:ea typeface="Calibri"/>
              <a:cs typeface="Calibri"/>
              <a:sym typeface="Calibri"/>
            </a:endParaRPr>
          </a:p>
        </p:txBody>
      </p:sp>
      <p:sp>
        <p:nvSpPr>
          <p:cNvPr id="382" name="Google Shape;382;p23"/>
          <p:cNvSpPr txBox="1"/>
          <p:nvPr/>
        </p:nvSpPr>
        <p:spPr>
          <a:xfrm>
            <a:off x="4483100" y="3073400"/>
            <a:ext cx="5435600" cy="533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0" i="0" u="none" strike="noStrike" cap="none">
                <a:solidFill>
                  <a:srgbClr val="FFFFFF"/>
                </a:solidFill>
                <a:latin typeface="Arial"/>
                <a:ea typeface="Arial"/>
                <a:cs typeface="Arial"/>
                <a:sym typeface="Arial"/>
              </a:rPr>
              <a:t>Tindakan Lewi meninggalkan segalanya menekankan pentingnya komitmen dalam mengikuti panggilan Tuhan.</a:t>
            </a:r>
            <a:endParaRPr sz="1100" b="0" i="0" u="none" strike="noStrike" cap="none">
              <a:solidFill>
                <a:schemeClr val="dk1"/>
              </a:solidFill>
              <a:latin typeface="Calibri"/>
              <a:ea typeface="Calibri"/>
              <a:cs typeface="Calibri"/>
              <a:sym typeface="Calibri"/>
            </a:endParaRPr>
          </a:p>
        </p:txBody>
      </p:sp>
      <p:sp>
        <p:nvSpPr>
          <p:cNvPr id="383" name="Google Shape;383;p23"/>
          <p:cNvSpPr txBox="1"/>
          <p:nvPr/>
        </p:nvSpPr>
        <p:spPr>
          <a:xfrm>
            <a:off x="4483100" y="4533900"/>
            <a:ext cx="5435600" cy="533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0" i="0" u="none" strike="noStrike" cap="none">
                <a:solidFill>
                  <a:srgbClr val="FFFFFF"/>
                </a:solidFill>
                <a:latin typeface="Arial"/>
                <a:ea typeface="Arial"/>
                <a:cs typeface="Arial"/>
                <a:sym typeface="Arial"/>
              </a:rPr>
              <a:t>Ajaran Yesus mengajak kita untuk terbuka kepada perubahan dan pembaharuan dalam praktik keagamaan.</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24"/>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89" name="Google Shape;389;p24"/>
          <p:cNvPicPr preferRelativeResize="0"/>
          <p:nvPr/>
        </p:nvPicPr>
        <p:blipFill rotWithShape="1">
          <a:blip r:embed="rId3">
            <a:alphaModFix/>
          </a:blip>
          <a:srcRect l="1000" r="999"/>
          <a:stretch/>
        </p:blipFill>
        <p:spPr>
          <a:xfrm>
            <a:off x="0" y="0"/>
            <a:ext cx="10388600" cy="5854700"/>
          </a:xfrm>
          <a:prstGeom prst="rect">
            <a:avLst/>
          </a:prstGeom>
          <a:noFill/>
          <a:ln>
            <a:noFill/>
          </a:ln>
        </p:spPr>
      </p:pic>
      <p:pic>
        <p:nvPicPr>
          <p:cNvPr id="390" name="Google Shape;390;p24"/>
          <p:cNvPicPr preferRelativeResize="0"/>
          <p:nvPr/>
        </p:nvPicPr>
        <p:blipFill rotWithShape="1">
          <a:blip r:embed="rId4">
            <a:alphaModFix/>
          </a:blip>
          <a:srcRect t="12999" b="13000"/>
          <a:stretch/>
        </p:blipFill>
        <p:spPr>
          <a:xfrm>
            <a:off x="0" y="3289300"/>
            <a:ext cx="10388600" cy="152400"/>
          </a:xfrm>
          <a:prstGeom prst="rect">
            <a:avLst/>
          </a:prstGeom>
          <a:noFill/>
          <a:ln>
            <a:noFill/>
          </a:ln>
        </p:spPr>
      </p:pic>
      <p:pic>
        <p:nvPicPr>
          <p:cNvPr id="391" name="Google Shape;391;p24"/>
          <p:cNvPicPr preferRelativeResize="0"/>
          <p:nvPr/>
        </p:nvPicPr>
        <p:blipFill rotWithShape="1">
          <a:blip r:embed="rId5">
            <a:alphaModFix/>
          </a:blip>
          <a:srcRect/>
          <a:stretch/>
        </p:blipFill>
        <p:spPr>
          <a:xfrm>
            <a:off x="1447800" y="2870200"/>
            <a:ext cx="317500" cy="952500"/>
          </a:xfrm>
          <a:prstGeom prst="rect">
            <a:avLst/>
          </a:prstGeom>
          <a:noFill/>
          <a:ln>
            <a:noFill/>
          </a:ln>
        </p:spPr>
      </p:pic>
      <p:pic>
        <p:nvPicPr>
          <p:cNvPr id="392" name="Google Shape;392;p24"/>
          <p:cNvPicPr preferRelativeResize="0"/>
          <p:nvPr/>
        </p:nvPicPr>
        <p:blipFill rotWithShape="1">
          <a:blip r:embed="rId6">
            <a:alphaModFix/>
          </a:blip>
          <a:srcRect l="1000" r="999"/>
          <a:stretch/>
        </p:blipFill>
        <p:spPr>
          <a:xfrm>
            <a:off x="3657600" y="2730500"/>
            <a:ext cx="698500" cy="1320800"/>
          </a:xfrm>
          <a:prstGeom prst="rect">
            <a:avLst/>
          </a:prstGeom>
          <a:noFill/>
          <a:ln>
            <a:noFill/>
          </a:ln>
        </p:spPr>
      </p:pic>
      <p:sp>
        <p:nvSpPr>
          <p:cNvPr id="393" name="Google Shape;393;p24"/>
          <p:cNvSpPr txBox="1"/>
          <p:nvPr/>
        </p:nvSpPr>
        <p:spPr>
          <a:xfrm>
            <a:off x="889000" y="1371600"/>
            <a:ext cx="37084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Penerimaan Terhadap Orang Lain</a:t>
            </a:r>
            <a:endParaRPr sz="1100" b="0" i="0" u="none" strike="noStrike" cap="none">
              <a:solidFill>
                <a:schemeClr val="dk1"/>
              </a:solidFill>
              <a:latin typeface="Calibri"/>
              <a:ea typeface="Calibri"/>
              <a:cs typeface="Calibri"/>
              <a:sym typeface="Calibri"/>
            </a:endParaRPr>
          </a:p>
        </p:txBody>
      </p:sp>
      <p:sp>
        <p:nvSpPr>
          <p:cNvPr id="394" name="Google Shape;394;p24"/>
          <p:cNvSpPr txBox="1"/>
          <p:nvPr/>
        </p:nvSpPr>
        <p:spPr>
          <a:xfrm>
            <a:off x="889000" y="1866900"/>
            <a:ext cx="3746500" cy="7112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200" b="0" i="0" u="none" strike="noStrike" cap="none">
                <a:solidFill>
                  <a:srgbClr val="FFFFFF"/>
                </a:solidFill>
                <a:latin typeface="Microsoft Yahei"/>
                <a:ea typeface="Microsoft Yahei"/>
                <a:cs typeface="Microsoft Yahei"/>
                <a:sym typeface="Microsoft Yahei"/>
              </a:rPr>
              <a:t>Amalkan sikap inklusif dengan menerima individu yang terpinggir, mengikuti teladan Yesus dalam kasih dan pengampunan.</a:t>
            </a:r>
            <a:endParaRPr sz="1100" b="0" i="0" u="none" strike="noStrike" cap="none">
              <a:solidFill>
                <a:schemeClr val="dk1"/>
              </a:solidFill>
              <a:latin typeface="Calibri"/>
              <a:ea typeface="Calibri"/>
              <a:cs typeface="Calibri"/>
              <a:sym typeface="Calibri"/>
            </a:endParaRPr>
          </a:p>
        </p:txBody>
      </p:sp>
      <p:sp>
        <p:nvSpPr>
          <p:cNvPr id="395" name="Google Shape;395;p24"/>
          <p:cNvSpPr txBox="1"/>
          <p:nvPr/>
        </p:nvSpPr>
        <p:spPr>
          <a:xfrm>
            <a:off x="3136900" y="4152900"/>
            <a:ext cx="37084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Penglibatan dalam Komuniti</a:t>
            </a:r>
            <a:endParaRPr sz="1100" b="0" i="0" u="none" strike="noStrike" cap="none">
              <a:solidFill>
                <a:schemeClr val="dk1"/>
              </a:solidFill>
              <a:latin typeface="Calibri"/>
              <a:ea typeface="Calibri"/>
              <a:cs typeface="Calibri"/>
              <a:sym typeface="Calibri"/>
            </a:endParaRPr>
          </a:p>
        </p:txBody>
      </p:sp>
      <p:sp>
        <p:nvSpPr>
          <p:cNvPr id="396" name="Google Shape;396;p24"/>
          <p:cNvSpPr txBox="1"/>
          <p:nvPr/>
        </p:nvSpPr>
        <p:spPr>
          <a:xfrm>
            <a:off x="3111500" y="4699000"/>
            <a:ext cx="3746500" cy="7112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200" b="0" i="0" u="none" strike="noStrike" cap="none">
                <a:solidFill>
                  <a:srgbClr val="FFFFFF"/>
                </a:solidFill>
                <a:latin typeface="Microsoft Yahei"/>
                <a:ea typeface="Microsoft Yahei"/>
                <a:cs typeface="Microsoft Yahei"/>
                <a:sym typeface="Microsoft Yahei"/>
              </a:rPr>
              <a:t>Sertai aktiviti sosial dan perjamuan untuk membina hubungan, memperkuatkan nilai komuniti dan keharmonian antara pelbagai lapisan masyarakat.</a:t>
            </a:r>
            <a:endParaRPr sz="1100" b="0" i="0" u="none" strike="noStrike" cap="none">
              <a:solidFill>
                <a:schemeClr val="dk1"/>
              </a:solidFill>
              <a:latin typeface="Calibri"/>
              <a:ea typeface="Calibri"/>
              <a:cs typeface="Calibri"/>
              <a:sym typeface="Calibri"/>
            </a:endParaRPr>
          </a:p>
        </p:txBody>
      </p:sp>
      <p:pic>
        <p:nvPicPr>
          <p:cNvPr id="397" name="Google Shape;397;p24"/>
          <p:cNvPicPr preferRelativeResize="0"/>
          <p:nvPr/>
        </p:nvPicPr>
        <p:blipFill rotWithShape="1">
          <a:blip r:embed="rId5">
            <a:alphaModFix/>
          </a:blip>
          <a:srcRect/>
          <a:stretch/>
        </p:blipFill>
        <p:spPr>
          <a:xfrm>
            <a:off x="6375400" y="2984500"/>
            <a:ext cx="317500" cy="952500"/>
          </a:xfrm>
          <a:prstGeom prst="rect">
            <a:avLst/>
          </a:prstGeom>
          <a:noFill/>
          <a:ln>
            <a:noFill/>
          </a:ln>
        </p:spPr>
      </p:pic>
      <p:sp>
        <p:nvSpPr>
          <p:cNvPr id="398" name="Google Shape;398;p24"/>
          <p:cNvSpPr txBox="1"/>
          <p:nvPr/>
        </p:nvSpPr>
        <p:spPr>
          <a:xfrm>
            <a:off x="5930900" y="1371600"/>
            <a:ext cx="37084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400" b="1" i="0" u="none" strike="noStrike" cap="none">
                <a:solidFill>
                  <a:srgbClr val="FFFFFF"/>
                </a:solidFill>
                <a:latin typeface="Microsoft Yahei"/>
                <a:ea typeface="Microsoft Yahei"/>
                <a:cs typeface="Microsoft Yahei"/>
                <a:sym typeface="Microsoft Yahei"/>
              </a:rPr>
              <a:t>Refleksi dan Puasa Spiritual</a:t>
            </a:r>
            <a:endParaRPr sz="1100" b="0" i="0" u="none" strike="noStrike" cap="none">
              <a:solidFill>
                <a:schemeClr val="dk1"/>
              </a:solidFill>
              <a:latin typeface="Calibri"/>
              <a:ea typeface="Calibri"/>
              <a:cs typeface="Calibri"/>
              <a:sym typeface="Calibri"/>
            </a:endParaRPr>
          </a:p>
        </p:txBody>
      </p:sp>
      <p:sp>
        <p:nvSpPr>
          <p:cNvPr id="399" name="Google Shape;399;p24"/>
          <p:cNvSpPr txBox="1"/>
          <p:nvPr/>
        </p:nvSpPr>
        <p:spPr>
          <a:xfrm>
            <a:off x="5930900" y="1866900"/>
            <a:ext cx="3746500" cy="939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200" b="0" i="0" u="none" strike="noStrike" cap="none">
                <a:solidFill>
                  <a:srgbClr val="FFFFFF"/>
                </a:solidFill>
                <a:latin typeface="Microsoft Yahei"/>
                <a:ea typeface="Microsoft Yahei"/>
                <a:cs typeface="Microsoft Yahei"/>
                <a:sym typeface="Microsoft Yahei"/>
              </a:rPr>
              <a:t>Luangkan masa untuk merenung dan berdoa, menilai keutamaan hidup, serta mendekatkan diri kepada Tuhan melalui amalan puasa yang bermakna.</a:t>
            </a:r>
            <a:endParaRPr sz="1100" b="0" i="0" u="none" strike="noStrike" cap="none">
              <a:solidFill>
                <a:schemeClr val="dk1"/>
              </a:solidFill>
              <a:latin typeface="Calibri"/>
              <a:ea typeface="Calibri"/>
              <a:cs typeface="Calibri"/>
              <a:sym typeface="Calibri"/>
            </a:endParaRPr>
          </a:p>
        </p:txBody>
      </p:sp>
      <p:sp>
        <p:nvSpPr>
          <p:cNvPr id="400" name="Google Shape;400;p24"/>
          <p:cNvSpPr txBox="1"/>
          <p:nvPr/>
        </p:nvSpPr>
        <p:spPr>
          <a:xfrm>
            <a:off x="431800" y="254000"/>
            <a:ext cx="9347200" cy="317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`Bagaimana Kita Boleh Mengaplikasikan Pengajaran Ini?`</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25"/>
          <p:cNvSpPr/>
          <p:nvPr/>
        </p:nvSpPr>
        <p:spPr>
          <a:xfrm>
            <a:off x="0" y="0"/>
            <a:ext cx="10375900" cy="5854700"/>
          </a:xfrm>
          <a:prstGeom prst="roundRect">
            <a:avLst>
              <a:gd name="adj" fmla="val 1735"/>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06" name="Google Shape;406;p25"/>
          <p:cNvPicPr preferRelativeResize="0"/>
          <p:nvPr/>
        </p:nvPicPr>
        <p:blipFill rotWithShape="1">
          <a:blip r:embed="rId3">
            <a:alphaModFix/>
          </a:blip>
          <a:srcRect l="1000" r="999"/>
          <a:stretch/>
        </p:blipFill>
        <p:spPr>
          <a:xfrm>
            <a:off x="0" y="0"/>
            <a:ext cx="10388600" cy="5854700"/>
          </a:xfrm>
          <a:prstGeom prst="rect">
            <a:avLst/>
          </a:prstGeom>
          <a:noFill/>
          <a:ln>
            <a:noFill/>
          </a:ln>
        </p:spPr>
      </p:pic>
      <p:pic>
        <p:nvPicPr>
          <p:cNvPr id="407" name="Google Shape;407;p25"/>
          <p:cNvPicPr preferRelativeResize="0"/>
          <p:nvPr/>
        </p:nvPicPr>
        <p:blipFill rotWithShape="1">
          <a:blip r:embed="rId4">
            <a:alphaModFix/>
          </a:blip>
          <a:srcRect t="1000" b="999"/>
          <a:stretch/>
        </p:blipFill>
        <p:spPr>
          <a:xfrm>
            <a:off x="749300" y="1219200"/>
            <a:ext cx="4381500" cy="2959100"/>
          </a:xfrm>
          <a:prstGeom prst="rect">
            <a:avLst/>
          </a:prstGeom>
          <a:noFill/>
          <a:ln>
            <a:noFill/>
          </a:ln>
        </p:spPr>
      </p:pic>
      <p:sp>
        <p:nvSpPr>
          <p:cNvPr id="408" name="Google Shape;408;p25"/>
          <p:cNvSpPr txBox="1"/>
          <p:nvPr/>
        </p:nvSpPr>
        <p:spPr>
          <a:xfrm>
            <a:off x="1219200" y="1612900"/>
            <a:ext cx="3378200" cy="1168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200" b="0" i="0" u="none" strike="noStrike" cap="none">
                <a:solidFill>
                  <a:srgbClr val="000000"/>
                </a:solidFill>
                <a:latin typeface="Microsoft Yahei"/>
                <a:ea typeface="Microsoft Yahei"/>
                <a:cs typeface="Microsoft Yahei"/>
                <a:sym typeface="Microsoft Yahei"/>
              </a:rPr>
              <a:t>Penting untuk menyedari dan mengubah sikap prejudis terhadap individu yang dianggap rendah, dengan berusaha memahami latar belakang mereka secara lebih mendalam.</a:t>
            </a:r>
            <a:endParaRPr sz="1100" b="0" i="0" u="none" strike="noStrike" cap="none">
              <a:solidFill>
                <a:schemeClr val="dk1"/>
              </a:solidFill>
              <a:latin typeface="Calibri"/>
              <a:ea typeface="Calibri"/>
              <a:cs typeface="Calibri"/>
              <a:sym typeface="Calibri"/>
            </a:endParaRPr>
          </a:p>
        </p:txBody>
      </p:sp>
      <p:pic>
        <p:nvPicPr>
          <p:cNvPr id="409" name="Google Shape;409;p25"/>
          <p:cNvPicPr preferRelativeResize="0"/>
          <p:nvPr/>
        </p:nvPicPr>
        <p:blipFill rotWithShape="1">
          <a:blip r:embed="rId4">
            <a:alphaModFix/>
          </a:blip>
          <a:srcRect t="1000" b="999"/>
          <a:stretch/>
        </p:blipFill>
        <p:spPr>
          <a:xfrm>
            <a:off x="5194300" y="2374900"/>
            <a:ext cx="4381500" cy="2959100"/>
          </a:xfrm>
          <a:prstGeom prst="rect">
            <a:avLst/>
          </a:prstGeom>
          <a:noFill/>
          <a:ln>
            <a:noFill/>
          </a:ln>
        </p:spPr>
      </p:pic>
      <p:sp>
        <p:nvSpPr>
          <p:cNvPr id="410" name="Google Shape;410;p25"/>
          <p:cNvSpPr txBox="1"/>
          <p:nvPr/>
        </p:nvSpPr>
        <p:spPr>
          <a:xfrm>
            <a:off x="5664200" y="2705100"/>
            <a:ext cx="3479800" cy="939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None/>
            </a:pPr>
            <a:r>
              <a:rPr lang="en-US" sz="1200" b="0" i="0" u="none" strike="noStrike" cap="none">
                <a:solidFill>
                  <a:srgbClr val="000000"/>
                </a:solidFill>
                <a:latin typeface="Microsoft Yahei"/>
                <a:ea typeface="Microsoft Yahei"/>
                <a:cs typeface="Microsoft Yahei"/>
                <a:sym typeface="Microsoft Yahei"/>
              </a:rPr>
              <a:t>Melakukan tindakan kasih kepada mereka yang terpinggir, seperti memberi sokongan moral atau bantuan praktikal, mencerminkan ajaran Yesus tentang penerimaan.</a:t>
            </a:r>
            <a:endParaRPr sz="1100" b="0" i="0" u="none" strike="noStrike" cap="none">
              <a:solidFill>
                <a:schemeClr val="dk1"/>
              </a:solidFill>
              <a:latin typeface="Calibri"/>
              <a:ea typeface="Calibri"/>
              <a:cs typeface="Calibri"/>
              <a:sym typeface="Calibri"/>
            </a:endParaRPr>
          </a:p>
        </p:txBody>
      </p:sp>
      <p:sp>
        <p:nvSpPr>
          <p:cNvPr id="411" name="Google Shape;411;p25"/>
          <p:cNvSpPr txBox="1"/>
          <p:nvPr/>
        </p:nvSpPr>
        <p:spPr>
          <a:xfrm>
            <a:off x="977900" y="4495800"/>
            <a:ext cx="37592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2500"/>
              </a:lnSpc>
              <a:spcBef>
                <a:spcPts val="0"/>
              </a:spcBef>
              <a:spcAft>
                <a:spcPts val="0"/>
              </a:spcAft>
              <a:buNone/>
            </a:pPr>
            <a:r>
              <a:rPr lang="en-US" sz="1600" b="1" i="0" u="none" strike="noStrike" cap="none">
                <a:solidFill>
                  <a:schemeClr val="lt1"/>
                </a:solidFill>
                <a:latin typeface="Microsoft Yahei"/>
                <a:ea typeface="Microsoft Yahei"/>
                <a:cs typeface="Microsoft Yahei"/>
                <a:sym typeface="Microsoft Yahei"/>
              </a:rPr>
              <a:t>Mengatasi Prejudis Sosial</a:t>
            </a:r>
            <a:endParaRPr sz="1100" b="0" i="0" u="none" strike="noStrike" cap="none">
              <a:solidFill>
                <a:schemeClr val="lt1"/>
              </a:solidFill>
              <a:latin typeface="Calibri"/>
              <a:ea typeface="Calibri"/>
              <a:cs typeface="Calibri"/>
              <a:sym typeface="Calibri"/>
            </a:endParaRPr>
          </a:p>
        </p:txBody>
      </p:sp>
      <p:sp>
        <p:nvSpPr>
          <p:cNvPr id="412" name="Google Shape;412;p25"/>
          <p:cNvSpPr txBox="1"/>
          <p:nvPr/>
        </p:nvSpPr>
        <p:spPr>
          <a:xfrm>
            <a:off x="5511800" y="1409700"/>
            <a:ext cx="3759200" cy="3048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2500"/>
              </a:lnSpc>
              <a:spcBef>
                <a:spcPts val="0"/>
              </a:spcBef>
              <a:spcAft>
                <a:spcPts val="0"/>
              </a:spcAft>
              <a:buNone/>
            </a:pPr>
            <a:r>
              <a:rPr lang="en-US" sz="1600" b="1" i="0" u="none" strike="noStrike" cap="none">
                <a:solidFill>
                  <a:schemeClr val="lt1"/>
                </a:solidFill>
                <a:latin typeface="Microsoft Yahei"/>
                <a:ea typeface="Microsoft Yahei"/>
                <a:cs typeface="Microsoft Yahei"/>
                <a:sym typeface="Microsoft Yahei"/>
              </a:rPr>
              <a:t>Tindakan Kasih yang Nyata</a:t>
            </a:r>
            <a:endParaRPr sz="1100" b="0" i="0" u="none" strike="noStrike" cap="none">
              <a:solidFill>
                <a:schemeClr val="lt1"/>
              </a:solidFill>
              <a:latin typeface="Calibri"/>
              <a:ea typeface="Calibri"/>
              <a:cs typeface="Calibri"/>
              <a:sym typeface="Calibri"/>
            </a:endParaRPr>
          </a:p>
        </p:txBody>
      </p:sp>
      <p:sp>
        <p:nvSpPr>
          <p:cNvPr id="413" name="Google Shape;413;p25"/>
          <p:cNvSpPr txBox="1"/>
          <p:nvPr/>
        </p:nvSpPr>
        <p:spPr>
          <a:xfrm>
            <a:off x="431800" y="254000"/>
            <a:ext cx="9347200" cy="3175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US" sz="2000" b="1" i="0" u="none" strike="noStrike" cap="none">
                <a:solidFill>
                  <a:srgbClr val="FFFFFF"/>
                </a:solidFill>
                <a:latin typeface="Microsoft Yahei"/>
                <a:ea typeface="Microsoft Yahei"/>
                <a:cs typeface="Microsoft Yahei"/>
                <a:sym typeface="Microsoft Yahei"/>
              </a:rPr>
              <a:t>`Refleksi Pribadi dan Tindakan yang Perlu Diambil`</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26"/>
          <p:cNvSpPr/>
          <p:nvPr/>
        </p:nvSpPr>
        <p:spPr>
          <a:xfrm>
            <a:off x="0" y="0"/>
            <a:ext cx="10375900" cy="5854700"/>
          </a:xfrm>
          <a:prstGeom prst="roundRect">
            <a:avLst>
              <a:gd name="adj" fmla="val 3470"/>
            </a:avLst>
          </a:prstGeom>
          <a:solidFill>
            <a:srgbClr val="708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19" name="Google Shape;419;p26"/>
          <p:cNvPicPr preferRelativeResize="0"/>
          <p:nvPr/>
        </p:nvPicPr>
        <p:blipFill rotWithShape="1">
          <a:blip r:embed="rId3">
            <a:alphaModFix/>
          </a:blip>
          <a:srcRect l="1000" r="999"/>
          <a:stretch/>
        </p:blipFill>
        <p:spPr>
          <a:xfrm>
            <a:off x="0" y="0"/>
            <a:ext cx="10388600" cy="5854700"/>
          </a:xfrm>
          <a:prstGeom prst="rect">
            <a:avLst/>
          </a:prstGeom>
          <a:noFill/>
          <a:ln>
            <a:noFill/>
          </a:ln>
        </p:spPr>
      </p:pic>
      <p:sp>
        <p:nvSpPr>
          <p:cNvPr id="420" name="Google Shape;420;p26"/>
          <p:cNvSpPr txBox="1"/>
          <p:nvPr/>
        </p:nvSpPr>
        <p:spPr>
          <a:xfrm>
            <a:off x="1270000" y="1231900"/>
            <a:ext cx="7810500" cy="4826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12500"/>
              </a:lnSpc>
              <a:spcBef>
                <a:spcPts val="0"/>
              </a:spcBef>
              <a:spcAft>
                <a:spcPts val="0"/>
              </a:spcAft>
              <a:buNone/>
            </a:pPr>
            <a:r>
              <a:rPr lang="en-US" sz="3200" b="1" i="0" u="none" strike="noStrike" cap="none">
                <a:solidFill>
                  <a:srgbClr val="FFFFFF"/>
                </a:solidFill>
                <a:latin typeface="Microsoft Yahei"/>
                <a:ea typeface="Microsoft Yahei"/>
                <a:cs typeface="Microsoft Yahei"/>
                <a:sym typeface="Microsoft Yahei"/>
              </a:rPr>
              <a:t>Slide, Tamat </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1198</Words>
  <Application>Microsoft Office PowerPoint</Application>
  <PresentationFormat>Custom</PresentationFormat>
  <Paragraphs>127</Paragraphs>
  <Slides>26</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Microsoft Yahei</vt: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Rikho Jafry</cp:lastModifiedBy>
  <cp:revision>4</cp:revision>
  <dcterms:created xsi:type="dcterms:W3CDTF">2006-08-16T00:00:00Z</dcterms:created>
  <dcterms:modified xsi:type="dcterms:W3CDTF">2025-12-29T11:57:55Z</dcterms:modified>
</cp:coreProperties>
</file>