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4630400" cy="8229600"/>
  <p:notesSz cx="8229600" cy="14630400"/>
  <p:embeddedFontLst>
    <p:embeddedFont>
      <p:font typeface="Libre Baskerville" panose="02000000000000000000" pitchFamily="2" charset="0"/>
      <p:regular r:id="rId27"/>
      <p:bold r:id="rId28"/>
      <p: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Open Sans Medium" panose="020B060402020202020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idXPSLfESmt7KHkBg4jSvCTyaV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t>‹#›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5" name="Google Shape;47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" name="Google Shape;50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3 master">
  <p:cSld name="Slide 13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4 master">
  <p:cSld name="Slide 14 mast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5 master">
  <p:cSld name="Slide 15 mast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6 master">
  <p:cSld name="Slide 16 mast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7 master">
  <p:cSld name="Slide 17 mast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8 master">
  <p:cSld name="Slide 18 mast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9 master">
  <p:cSld name="Slide 19 mast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0 master">
  <p:cSld name="Slide 20 mast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1 master">
  <p:cSld name="Slide 21 mast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2 master">
  <p:cSld name="Slide 22 mast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3 master">
  <p:cSld name="Slide 23 mast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4 master">
  <p:cSld name="Slide 24 mast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5 master">
  <p:cSld name="Slide 25 mast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793790" y="1875115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 dirty="0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Pelajaran </a:t>
            </a:r>
            <a:r>
              <a:rPr lang="en-US" sz="4450" b="0" i="0" u="none" strike="noStrike" cap="none" dirty="0" err="1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Alkitab</a:t>
            </a:r>
            <a:r>
              <a:rPr lang="en-US" sz="4450" b="0" i="0" u="none" strike="noStrike" cap="none" dirty="0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: Lukas 7:11–17</a:t>
            </a:r>
            <a:endParaRPr sz="4450" b="0" i="0" u="none" strike="noStrike" cap="none" dirty="0"/>
          </a:p>
        </p:txBody>
      </p:sp>
      <p:sp>
        <p:nvSpPr>
          <p:cNvPr id="93" name="Google Shape;93;p1"/>
          <p:cNvSpPr/>
          <p:nvPr/>
        </p:nvSpPr>
        <p:spPr>
          <a:xfrm>
            <a:off x="793790" y="3632835"/>
            <a:ext cx="7556421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Selamat datang ke pelajaran Alkitab. Kita akan meneroka kisah penuh makna tentang Yesus membangkitkan anak muda di Nain.</a:t>
            </a:r>
            <a:endParaRPr sz="1750" b="0" i="0" u="none" strike="noStrike" cap="none"/>
          </a:p>
        </p:txBody>
      </p:sp>
      <p:sp>
        <p:nvSpPr>
          <p:cNvPr id="94" name="Google Shape;94;p1"/>
          <p:cNvSpPr/>
          <p:nvPr/>
        </p:nvSpPr>
        <p:spPr>
          <a:xfrm>
            <a:off x="793790" y="4976693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Pelajaran ini akan disertakan dengan ilustrasi berkualiti tinggi untuk membantu pemahaman yang lebih mendalam.</a:t>
            </a:r>
            <a:endParaRPr sz="1750" b="0" i="0" u="none" strike="noStrike" cap="none"/>
          </a:p>
        </p:txBody>
      </p:sp>
      <p:sp>
        <p:nvSpPr>
          <p:cNvPr id="95" name="Google Shape;95;p1"/>
          <p:cNvSpPr/>
          <p:nvPr/>
        </p:nvSpPr>
        <p:spPr>
          <a:xfrm>
            <a:off x="793790" y="5974556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205CE6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919401" y="6107192"/>
            <a:ext cx="111562" cy="9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Open Sans Medium"/>
              <a:buNone/>
            </a:pPr>
            <a:r>
              <a:rPr lang="en-US" sz="750" b="0" i="0" u="none" strike="noStrike" cap="none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33</a:t>
            </a:r>
            <a:endParaRPr sz="750" b="0" i="0" u="none" strike="noStrike" cap="none"/>
          </a:p>
        </p:txBody>
      </p:sp>
      <p:sp>
        <p:nvSpPr>
          <p:cNvPr id="97" name="Google Shape;97;p1"/>
          <p:cNvSpPr/>
          <p:nvPr/>
        </p:nvSpPr>
        <p:spPr>
          <a:xfrm>
            <a:off x="1270066" y="5957650"/>
            <a:ext cx="3003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909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Open Sans"/>
              <a:buNone/>
            </a:pPr>
            <a:r>
              <a:rPr lang="en-US" sz="2200" b="1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Pr Rikho Jafry</a:t>
            </a:r>
            <a:endParaRPr sz="2200" b="0" i="0" u="none" strike="noStrike"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/>
          <p:nvPr/>
        </p:nvSpPr>
        <p:spPr>
          <a:xfrm>
            <a:off x="793803" y="972150"/>
            <a:ext cx="87696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Objektif Pembelajaran</a:t>
            </a:r>
            <a:endParaRPr sz="4450" b="0" i="0" u="none" strike="noStrike" cap="none"/>
          </a:p>
        </p:txBody>
      </p:sp>
      <p:pic>
        <p:nvPicPr>
          <p:cNvPr id="104" name="Google Shape;104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8348" y="2134553"/>
            <a:ext cx="2152055" cy="166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4892" y="2986564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>
            <a:off x="5357217" y="254281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Memahami Kisah</a:t>
            </a:r>
            <a:endParaRPr sz="2200" b="0" i="0" u="none" strike="noStrike" cap="none"/>
          </a:p>
        </p:txBody>
      </p:sp>
      <p:sp>
        <p:nvSpPr>
          <p:cNvPr id="107" name="Google Shape;107;p2"/>
          <p:cNvSpPr/>
          <p:nvPr/>
        </p:nvSpPr>
        <p:spPr>
          <a:xfrm>
            <a:off x="5357217" y="3033236"/>
            <a:ext cx="6334125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Menghayati kisah Yesus membangkitkan anak muda di Nain</a:t>
            </a:r>
            <a:endParaRPr sz="1750" b="0" i="0" u="none" strike="noStrike" cap="none"/>
          </a:p>
        </p:txBody>
      </p:sp>
      <p:sp>
        <p:nvSpPr>
          <p:cNvPr id="108" name="Google Shape;108;p2"/>
          <p:cNvSpPr/>
          <p:nvPr/>
        </p:nvSpPr>
        <p:spPr>
          <a:xfrm>
            <a:off x="5187077" y="3817501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9" name="Google Shape;109;p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2381" y="3861078"/>
            <a:ext cx="4304109" cy="166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94892" y="4496633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6433304" y="4269343"/>
            <a:ext cx="3035498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Mengenal Sifat Yesus</a:t>
            </a:r>
            <a:endParaRPr sz="2200" b="0" i="0" u="none" strike="noStrike" cap="none"/>
          </a:p>
        </p:txBody>
      </p:sp>
      <p:sp>
        <p:nvSpPr>
          <p:cNvPr id="112" name="Google Shape;112;p2"/>
          <p:cNvSpPr/>
          <p:nvPr/>
        </p:nvSpPr>
        <p:spPr>
          <a:xfrm>
            <a:off x="6433304" y="4759762"/>
            <a:ext cx="6301264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Mengkaji kuasa dan belas kasihan Yesus dalam peristiwa ini</a:t>
            </a:r>
            <a:endParaRPr sz="1750" b="0" i="0" u="none" strike="noStrike" cap="none"/>
          </a:p>
        </p:txBody>
      </p:sp>
      <p:sp>
        <p:nvSpPr>
          <p:cNvPr id="113" name="Google Shape;113;p2"/>
          <p:cNvSpPr/>
          <p:nvPr/>
        </p:nvSpPr>
        <p:spPr>
          <a:xfrm>
            <a:off x="6263164" y="5544026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6294" y="5587603"/>
            <a:ext cx="6456164" cy="166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94773" y="6223159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"/>
          <p:cNvSpPr/>
          <p:nvPr/>
        </p:nvSpPr>
        <p:spPr>
          <a:xfrm>
            <a:off x="7509272" y="581441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Aplikasi Praktis</a:t>
            </a:r>
            <a:endParaRPr sz="2200" b="0" i="0" u="none" strike="noStrike" cap="none"/>
          </a:p>
        </p:txBody>
      </p:sp>
      <p:sp>
        <p:nvSpPr>
          <p:cNvPr id="117" name="Google Shape;117;p2"/>
          <p:cNvSpPr/>
          <p:nvPr/>
        </p:nvSpPr>
        <p:spPr>
          <a:xfrm>
            <a:off x="7509272" y="6304836"/>
            <a:ext cx="6100524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Merefleksi nilai hikmah yang boleh diamalkan dalam kehidupan harian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/>
          <p:nvPr/>
        </p:nvSpPr>
        <p:spPr>
          <a:xfrm>
            <a:off x="793789" y="1251109"/>
            <a:ext cx="10492909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 dirty="0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Peta Minda: </a:t>
            </a:r>
            <a:r>
              <a:rPr lang="en-US" sz="4450" b="0" i="0" u="none" strike="noStrike" cap="none" dirty="0" err="1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Objektif</a:t>
            </a:r>
            <a:r>
              <a:rPr lang="en-US" sz="4450" b="0" i="0" u="none" strike="noStrike" cap="none" dirty="0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Utama</a:t>
            </a:r>
            <a:endParaRPr sz="4450" b="0" i="0" u="none" strike="noStrike" cap="none" dirty="0"/>
          </a:p>
        </p:txBody>
      </p:sp>
      <p:sp>
        <p:nvSpPr>
          <p:cNvPr id="124" name="Google Shape;124;p3"/>
          <p:cNvSpPr/>
          <p:nvPr/>
        </p:nvSpPr>
        <p:spPr>
          <a:xfrm>
            <a:off x="1857256" y="260080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Pemahaman Kisah</a:t>
            </a:r>
            <a:endParaRPr sz="2200" b="0" i="0" u="none" strike="noStrike" cap="none"/>
          </a:p>
        </p:txBody>
      </p:sp>
      <p:sp>
        <p:nvSpPr>
          <p:cNvPr id="125" name="Google Shape;125;p3"/>
          <p:cNvSpPr/>
          <p:nvPr/>
        </p:nvSpPr>
        <p:spPr>
          <a:xfrm>
            <a:off x="793790" y="3091220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Latar belakang Nain</a:t>
            </a:r>
            <a:endParaRPr sz="1750" b="0" i="0" u="none" strike="noStrike" cap="none"/>
          </a:p>
        </p:txBody>
      </p:sp>
      <p:sp>
        <p:nvSpPr>
          <p:cNvPr id="126" name="Google Shape;126;p3"/>
          <p:cNvSpPr/>
          <p:nvPr/>
        </p:nvSpPr>
        <p:spPr>
          <a:xfrm>
            <a:off x="793790" y="3533418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Situasi ibu dan anak</a:t>
            </a:r>
            <a:endParaRPr sz="1750" b="0" i="0" u="none" strike="noStrike" cap="none"/>
          </a:p>
        </p:txBody>
      </p:sp>
      <p:sp>
        <p:nvSpPr>
          <p:cNvPr id="127" name="Google Shape;127;p3"/>
          <p:cNvSpPr/>
          <p:nvPr/>
        </p:nvSpPr>
        <p:spPr>
          <a:xfrm>
            <a:off x="793790" y="3975616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Kronologi peristiwa</a:t>
            </a:r>
            <a:endParaRPr sz="1750" b="0" i="0" u="none" strike="noStrike" cap="none"/>
          </a:p>
        </p:txBody>
      </p:sp>
      <p:pic>
        <p:nvPicPr>
          <p:cNvPr id="128" name="Google Shape;128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5633" y="335399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"/>
          <p:cNvSpPr/>
          <p:nvPr/>
        </p:nvSpPr>
        <p:spPr>
          <a:xfrm>
            <a:off x="9937790" y="260080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Kuasa Yesus</a:t>
            </a:r>
            <a:endParaRPr sz="2200" b="0" i="0" u="none" strike="noStrike" cap="none"/>
          </a:p>
        </p:txBody>
      </p:sp>
      <p:sp>
        <p:nvSpPr>
          <p:cNvPr id="131" name="Google Shape;131;p3"/>
          <p:cNvSpPr/>
          <p:nvPr/>
        </p:nvSpPr>
        <p:spPr>
          <a:xfrm>
            <a:off x="9937790" y="3091220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Kuasa atas kematian</a:t>
            </a:r>
            <a:endParaRPr sz="1750" b="0" i="0" u="none" strike="noStrike" cap="none"/>
          </a:p>
        </p:txBody>
      </p:sp>
      <p:sp>
        <p:nvSpPr>
          <p:cNvPr id="132" name="Google Shape;132;p3"/>
          <p:cNvSpPr/>
          <p:nvPr/>
        </p:nvSpPr>
        <p:spPr>
          <a:xfrm>
            <a:off x="9937790" y="3533418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Perkataan yang berkuasa</a:t>
            </a:r>
            <a:endParaRPr sz="1750" b="0" i="0" u="none" strike="noStrike" cap="none"/>
          </a:p>
        </p:txBody>
      </p:sp>
      <p:sp>
        <p:nvSpPr>
          <p:cNvPr id="133" name="Google Shape;133;p3"/>
          <p:cNvSpPr/>
          <p:nvPr/>
        </p:nvSpPr>
        <p:spPr>
          <a:xfrm>
            <a:off x="9937790" y="3975616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Impak kepada masyarakat</a:t>
            </a:r>
            <a:endParaRPr sz="1750" b="0" i="0" u="none" strike="noStrike" cap="none"/>
          </a:p>
        </p:txBody>
      </p:sp>
      <p:pic>
        <p:nvPicPr>
          <p:cNvPr id="134" name="Google Shape;134;p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75201" y="3353991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/>
          <p:nvPr/>
        </p:nvSpPr>
        <p:spPr>
          <a:xfrm>
            <a:off x="9937790" y="505337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Belas Kasihan</a:t>
            </a:r>
            <a:endParaRPr sz="2200" b="0" i="0" u="none" strike="noStrike" cap="none"/>
          </a:p>
        </p:txBody>
      </p:sp>
      <p:sp>
        <p:nvSpPr>
          <p:cNvPr id="137" name="Google Shape;137;p3"/>
          <p:cNvSpPr/>
          <p:nvPr/>
        </p:nvSpPr>
        <p:spPr>
          <a:xfrm>
            <a:off x="9937790" y="5543788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Empati Yesus</a:t>
            </a:r>
            <a:endParaRPr sz="1750" b="0" i="0" u="none" strike="noStrike" cap="none"/>
          </a:p>
        </p:txBody>
      </p:sp>
      <p:sp>
        <p:nvSpPr>
          <p:cNvPr id="138" name="Google Shape;138;p3"/>
          <p:cNvSpPr/>
          <p:nvPr/>
        </p:nvSpPr>
        <p:spPr>
          <a:xfrm>
            <a:off x="9937790" y="5985986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Tindakan secara spontan</a:t>
            </a:r>
            <a:endParaRPr sz="1750" b="0" i="0" u="none" strike="noStrike" cap="none"/>
          </a:p>
        </p:txBody>
      </p:sp>
      <p:sp>
        <p:nvSpPr>
          <p:cNvPr id="139" name="Google Shape;139;p3"/>
          <p:cNvSpPr/>
          <p:nvPr/>
        </p:nvSpPr>
        <p:spPr>
          <a:xfrm>
            <a:off x="9937790" y="6428184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Menyentuh yang terbuang</a:t>
            </a:r>
            <a:endParaRPr sz="1750" b="0" i="0" u="none" strike="noStrike" cap="none"/>
          </a:p>
        </p:txBody>
      </p:sp>
      <p:pic>
        <p:nvPicPr>
          <p:cNvPr id="140" name="Google Shape;140;p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75201" y="5613559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3"/>
          <p:cNvSpPr/>
          <p:nvPr/>
        </p:nvSpPr>
        <p:spPr>
          <a:xfrm>
            <a:off x="1857256" y="505337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Aplikasi Hidup</a:t>
            </a:r>
            <a:endParaRPr sz="2200" b="0" i="0" u="none" strike="noStrike" cap="none"/>
          </a:p>
        </p:txBody>
      </p:sp>
      <p:sp>
        <p:nvSpPr>
          <p:cNvPr id="143" name="Google Shape;143;p3"/>
          <p:cNvSpPr/>
          <p:nvPr/>
        </p:nvSpPr>
        <p:spPr>
          <a:xfrm>
            <a:off x="793790" y="5543788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Harapan dalam kesedihan</a:t>
            </a:r>
            <a:endParaRPr sz="1750" b="0" i="0" u="none" strike="noStrike" cap="none"/>
          </a:p>
        </p:txBody>
      </p:sp>
      <p:sp>
        <p:nvSpPr>
          <p:cNvPr id="144" name="Google Shape;144;p3"/>
          <p:cNvSpPr/>
          <p:nvPr/>
        </p:nvSpPr>
        <p:spPr>
          <a:xfrm>
            <a:off x="793790" y="5985986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Belas kasihan kepada orang lain</a:t>
            </a:r>
            <a:endParaRPr sz="1750" b="0" i="0" u="none" strike="noStrike" cap="none"/>
          </a:p>
        </p:txBody>
      </p:sp>
      <p:sp>
        <p:nvSpPr>
          <p:cNvPr id="145" name="Google Shape;145;p3"/>
          <p:cNvSpPr/>
          <p:nvPr/>
        </p:nvSpPr>
        <p:spPr>
          <a:xfrm>
            <a:off x="793790" y="6428184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Iman terhadap kuasa Tuhan</a:t>
            </a:r>
            <a:endParaRPr sz="1750" b="0" i="0" u="none" strike="noStrike" cap="none"/>
          </a:p>
        </p:txBody>
      </p:sp>
      <p:pic>
        <p:nvPicPr>
          <p:cNvPr id="146" name="Google Shape;146;p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15633" y="5613559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4"/>
          <p:cNvSpPr/>
          <p:nvPr/>
        </p:nvSpPr>
        <p:spPr>
          <a:xfrm>
            <a:off x="6280190" y="993458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Motivasi: Kenapa Kisah Ini Penting?</a:t>
            </a:r>
            <a:endParaRPr sz="4450" b="0" i="0" u="none" strike="noStrike" cap="none"/>
          </a:p>
        </p:txBody>
      </p:sp>
      <p:sp>
        <p:nvSpPr>
          <p:cNvPr id="155" name="Google Shape;155;p4"/>
          <p:cNvSpPr/>
          <p:nvPr/>
        </p:nvSpPr>
        <p:spPr>
          <a:xfrm>
            <a:off x="6280190" y="275117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6" name="Google Shape;156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5260" y="2793683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4"/>
          <p:cNvSpPr/>
          <p:nvPr/>
        </p:nvSpPr>
        <p:spPr>
          <a:xfrm>
            <a:off x="7017306" y="2829044"/>
            <a:ext cx="2899410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Harapan Yang Abadi</a:t>
            </a:r>
            <a:endParaRPr sz="2200" b="0" i="0" u="none" strike="noStrike" cap="none"/>
          </a:p>
        </p:txBody>
      </p:sp>
      <p:sp>
        <p:nvSpPr>
          <p:cNvPr id="158" name="Google Shape;158;p4"/>
          <p:cNvSpPr/>
          <p:nvPr/>
        </p:nvSpPr>
        <p:spPr>
          <a:xfrm>
            <a:off x="7017306" y="3673793"/>
            <a:ext cx="2899410" cy="1814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Kisah ini membawa cahaya pengharapan dalam kegelapan kehidupan. Ia menunjukkan kekuasaan Tuhan atas kematian.</a:t>
            </a:r>
            <a:endParaRPr sz="1750" b="0" i="0" u="none" strike="noStrike" cap="none"/>
          </a:p>
        </p:txBody>
      </p:sp>
      <p:sp>
        <p:nvSpPr>
          <p:cNvPr id="159" name="Google Shape;159;p4"/>
          <p:cNvSpPr/>
          <p:nvPr/>
        </p:nvSpPr>
        <p:spPr>
          <a:xfrm>
            <a:off x="10200203" y="275117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0" name="Google Shape;160;p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85274" y="2793683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4"/>
          <p:cNvSpPr/>
          <p:nvPr/>
        </p:nvSpPr>
        <p:spPr>
          <a:xfrm>
            <a:off x="10937319" y="2829044"/>
            <a:ext cx="2899410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Relevan Sepanjang Zaman</a:t>
            </a:r>
            <a:endParaRPr sz="2200" b="0" i="0" u="none" strike="noStrike" cap="none"/>
          </a:p>
        </p:txBody>
      </p:sp>
      <p:sp>
        <p:nvSpPr>
          <p:cNvPr id="162" name="Google Shape;162;p4"/>
          <p:cNvSpPr/>
          <p:nvPr/>
        </p:nvSpPr>
        <p:spPr>
          <a:xfrm>
            <a:off x="10937319" y="3673793"/>
            <a:ext cx="2899410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Walaupun berlaku 2,000 tahun lalu, tema-nya tetap relevan. Kita semua menghadapi kehilangan.</a:t>
            </a:r>
            <a:endParaRPr sz="1750" b="0" i="0" u="none" strike="noStrike" cap="none"/>
          </a:p>
        </p:txBody>
      </p:sp>
      <p:sp>
        <p:nvSpPr>
          <p:cNvPr id="163" name="Google Shape;163;p4"/>
          <p:cNvSpPr/>
          <p:nvPr/>
        </p:nvSpPr>
        <p:spPr>
          <a:xfrm>
            <a:off x="6280190" y="594193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4" name="Google Shape;164;p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65260" y="5984438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"/>
          <p:cNvSpPr/>
          <p:nvPr/>
        </p:nvSpPr>
        <p:spPr>
          <a:xfrm>
            <a:off x="7017306" y="6019800"/>
            <a:ext cx="3785830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Kesedihan Remaja Moden</a:t>
            </a:r>
            <a:endParaRPr sz="2200" b="0" i="0" u="none" strike="noStrike" cap="none"/>
          </a:p>
        </p:txBody>
      </p:sp>
      <p:sp>
        <p:nvSpPr>
          <p:cNvPr id="166" name="Google Shape;166;p4"/>
          <p:cNvSpPr/>
          <p:nvPr/>
        </p:nvSpPr>
        <p:spPr>
          <a:xfrm>
            <a:off x="7017306" y="6510218"/>
            <a:ext cx="6819305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Remaja hari ini juga mengalami pelbagai bentuk kehilangan. Kisah ini memberi perspektif rohani.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"/>
          <p:cNvSpPr/>
          <p:nvPr/>
        </p:nvSpPr>
        <p:spPr>
          <a:xfrm>
            <a:off x="793790" y="2256473"/>
            <a:ext cx="6108025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Gambaran Kota Nain</a:t>
            </a:r>
            <a:endParaRPr sz="4450" b="0" i="0" u="none" strike="noStrike" cap="none"/>
          </a:p>
        </p:txBody>
      </p:sp>
      <p:sp>
        <p:nvSpPr>
          <p:cNvPr id="173" name="Google Shape;173;p5"/>
          <p:cNvSpPr/>
          <p:nvPr/>
        </p:nvSpPr>
        <p:spPr>
          <a:xfrm>
            <a:off x="793790" y="353222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Lokasi Geografis</a:t>
            </a:r>
            <a:endParaRPr sz="2200" b="0" i="0" u="none" strike="noStrike" cap="none"/>
          </a:p>
        </p:txBody>
      </p:sp>
      <p:sp>
        <p:nvSpPr>
          <p:cNvPr id="174" name="Google Shape;174;p5"/>
          <p:cNvSpPr/>
          <p:nvPr/>
        </p:nvSpPr>
        <p:spPr>
          <a:xfrm>
            <a:off x="793790" y="4113371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Nain terletak di kawasan Galilea, kira-kira 10 kilometer dari Nazaret. Ia berada di lereng Bukit Moria.</a:t>
            </a:r>
            <a:endParaRPr sz="1750" b="0" i="0" u="none" strike="noStrike" cap="none"/>
          </a:p>
        </p:txBody>
      </p:sp>
      <p:sp>
        <p:nvSpPr>
          <p:cNvPr id="175" name="Google Shape;175;p5"/>
          <p:cNvSpPr/>
          <p:nvPr/>
        </p:nvSpPr>
        <p:spPr>
          <a:xfrm>
            <a:off x="793790" y="5043249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Nama "Nain" bermaksud "tempat yang indah" kerana pemandangan bukit-bukau di sekelilingnya.</a:t>
            </a:r>
            <a:endParaRPr sz="1750" b="0" i="0" u="none" strike="noStrike" cap="none"/>
          </a:p>
        </p:txBody>
      </p:sp>
      <p:sp>
        <p:nvSpPr>
          <p:cNvPr id="176" name="Google Shape;176;p5"/>
          <p:cNvSpPr/>
          <p:nvPr/>
        </p:nvSpPr>
        <p:spPr>
          <a:xfrm>
            <a:off x="7599521" y="353222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Budaya Tempatan</a:t>
            </a:r>
            <a:endParaRPr sz="2200" b="0" i="0" u="none" strike="noStrike" cap="none"/>
          </a:p>
        </p:txBody>
      </p:sp>
      <p:sp>
        <p:nvSpPr>
          <p:cNvPr id="177" name="Google Shape;177;p5"/>
          <p:cNvSpPr/>
          <p:nvPr/>
        </p:nvSpPr>
        <p:spPr>
          <a:xfrm>
            <a:off x="7599521" y="4113371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Komuniti pertanian kecil</a:t>
            </a:r>
            <a:endParaRPr sz="1750" b="0" i="0" u="none" strike="noStrike" cap="none"/>
          </a:p>
        </p:txBody>
      </p:sp>
      <p:sp>
        <p:nvSpPr>
          <p:cNvPr id="178" name="Google Shape;178;p5"/>
          <p:cNvSpPr/>
          <p:nvPr/>
        </p:nvSpPr>
        <p:spPr>
          <a:xfrm>
            <a:off x="7599521" y="4555569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Ritual pengebumian tradisional</a:t>
            </a:r>
            <a:endParaRPr sz="1750" b="0" i="0" u="none" strike="noStrike" cap="none"/>
          </a:p>
        </p:txBody>
      </p:sp>
      <p:sp>
        <p:nvSpPr>
          <p:cNvPr id="179" name="Google Shape;179;p5"/>
          <p:cNvSpPr/>
          <p:nvPr/>
        </p:nvSpPr>
        <p:spPr>
          <a:xfrm>
            <a:off x="7599521" y="4997768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Struktur sosial berasaskan keluarga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6"/>
          <p:cNvSpPr/>
          <p:nvPr/>
        </p:nvSpPr>
        <p:spPr>
          <a:xfrm>
            <a:off x="6170771" y="539591"/>
            <a:ext cx="7775258" cy="122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3800"/>
              <a:buFont typeface="Libre Baskerville"/>
              <a:buNone/>
            </a:pPr>
            <a:r>
              <a:rPr lang="en-US" sz="38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Memahami Konteks Lukas 7:11–17</a:t>
            </a:r>
            <a:endParaRPr sz="3800" b="0" i="0" u="none" strike="noStrike" cap="none"/>
          </a:p>
        </p:txBody>
      </p:sp>
      <p:sp>
        <p:nvSpPr>
          <p:cNvPr id="187" name="Google Shape;187;p6"/>
          <p:cNvSpPr/>
          <p:nvPr/>
        </p:nvSpPr>
        <p:spPr>
          <a:xfrm>
            <a:off x="6390680" y="2054900"/>
            <a:ext cx="22860" cy="5634990"/>
          </a:xfrm>
          <a:prstGeom prst="roundRect">
            <a:avLst>
              <a:gd name="adj" fmla="val 128315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6"/>
          <p:cNvSpPr/>
          <p:nvPr/>
        </p:nvSpPr>
        <p:spPr>
          <a:xfrm>
            <a:off x="6587788" y="2263378"/>
            <a:ext cx="586621" cy="22860"/>
          </a:xfrm>
          <a:prstGeom prst="roundRect">
            <a:avLst>
              <a:gd name="adj" fmla="val 128315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"/>
          <p:cNvSpPr/>
          <p:nvPr/>
        </p:nvSpPr>
        <p:spPr>
          <a:xfrm>
            <a:off x="6170712" y="2054900"/>
            <a:ext cx="439936" cy="439936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0" name="Google Shape;190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3995" y="2091511"/>
            <a:ext cx="293251" cy="366593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6"/>
          <p:cNvSpPr/>
          <p:nvPr/>
        </p:nvSpPr>
        <p:spPr>
          <a:xfrm>
            <a:off x="7368421" y="2122051"/>
            <a:ext cx="2702719" cy="305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900"/>
              <a:buFont typeface="Libre Baskerville"/>
              <a:buNone/>
            </a:pPr>
            <a:r>
              <a:rPr lang="en-US" sz="19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Permulaan Pelayanan</a:t>
            </a:r>
            <a:endParaRPr sz="1900" b="0" i="0" u="none" strike="noStrike" cap="none"/>
          </a:p>
        </p:txBody>
      </p:sp>
      <p:sp>
        <p:nvSpPr>
          <p:cNvPr id="192" name="Google Shape;192;p6"/>
          <p:cNvSpPr/>
          <p:nvPr/>
        </p:nvSpPr>
        <p:spPr>
          <a:xfrm>
            <a:off x="7368421" y="2544842"/>
            <a:ext cx="6577608" cy="625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500"/>
              <a:buFont typeface="Open Sans"/>
              <a:buNone/>
            </a:pPr>
            <a:r>
              <a:rPr lang="en-US" sz="15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dibaptis dan memulakan pelayanan di Galilea. Populariti-Nya semakin meningkat.</a:t>
            </a:r>
            <a:endParaRPr sz="1500" b="0" i="0" u="none" strike="noStrike" cap="none"/>
          </a:p>
        </p:txBody>
      </p:sp>
      <p:sp>
        <p:nvSpPr>
          <p:cNvPr id="193" name="Google Shape;193;p6"/>
          <p:cNvSpPr/>
          <p:nvPr/>
        </p:nvSpPr>
        <p:spPr>
          <a:xfrm>
            <a:off x="6587788" y="3769876"/>
            <a:ext cx="586621" cy="22860"/>
          </a:xfrm>
          <a:prstGeom prst="roundRect">
            <a:avLst>
              <a:gd name="adj" fmla="val 128315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6"/>
          <p:cNvSpPr/>
          <p:nvPr/>
        </p:nvSpPr>
        <p:spPr>
          <a:xfrm>
            <a:off x="6170712" y="3561398"/>
            <a:ext cx="439936" cy="439936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5" name="Google Shape;195;p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3995" y="3598009"/>
            <a:ext cx="293251" cy="36659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6"/>
          <p:cNvSpPr/>
          <p:nvPr/>
        </p:nvSpPr>
        <p:spPr>
          <a:xfrm>
            <a:off x="7368421" y="3628549"/>
            <a:ext cx="2444353" cy="305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900"/>
              <a:buFont typeface="Libre Baskerville"/>
              <a:buNone/>
            </a:pPr>
            <a:r>
              <a:rPr lang="en-US" sz="19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Pengajaran Awal</a:t>
            </a:r>
            <a:endParaRPr sz="1900" b="0" i="0" u="none" strike="noStrike" cap="none"/>
          </a:p>
        </p:txBody>
      </p:sp>
      <p:sp>
        <p:nvSpPr>
          <p:cNvPr id="197" name="Google Shape;197;p6"/>
          <p:cNvSpPr/>
          <p:nvPr/>
        </p:nvSpPr>
        <p:spPr>
          <a:xfrm>
            <a:off x="7368421" y="4051340"/>
            <a:ext cx="6577608" cy="625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500"/>
              <a:buFont typeface="Open Sans"/>
              <a:buNone/>
            </a:pPr>
            <a:r>
              <a:rPr lang="en-US" sz="15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menyampaikan Khotbah di Bukit dan melakukan beberapa mujizat penyembuhan.</a:t>
            </a:r>
            <a:endParaRPr sz="1500" b="0" i="0" u="none" strike="noStrike" cap="none"/>
          </a:p>
        </p:txBody>
      </p:sp>
      <p:sp>
        <p:nvSpPr>
          <p:cNvPr id="198" name="Google Shape;198;p6"/>
          <p:cNvSpPr/>
          <p:nvPr/>
        </p:nvSpPr>
        <p:spPr>
          <a:xfrm>
            <a:off x="6587788" y="5276374"/>
            <a:ext cx="586621" cy="22860"/>
          </a:xfrm>
          <a:prstGeom prst="roundRect">
            <a:avLst>
              <a:gd name="adj" fmla="val 128315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"/>
          <p:cNvSpPr/>
          <p:nvPr/>
        </p:nvSpPr>
        <p:spPr>
          <a:xfrm>
            <a:off x="6170712" y="5067895"/>
            <a:ext cx="439936" cy="439936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0" name="Google Shape;200;p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3995" y="5104507"/>
            <a:ext cx="293251" cy="36659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6"/>
          <p:cNvSpPr/>
          <p:nvPr/>
        </p:nvSpPr>
        <p:spPr>
          <a:xfrm>
            <a:off x="7368421" y="5135047"/>
            <a:ext cx="2798921" cy="305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900"/>
              <a:buFont typeface="Libre Baskerville"/>
              <a:buNone/>
            </a:pPr>
            <a:r>
              <a:rPr lang="en-US" sz="19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Hamba Ketua Pasukan</a:t>
            </a:r>
            <a:endParaRPr sz="1900" b="0" i="0" u="none" strike="noStrike" cap="none"/>
          </a:p>
        </p:txBody>
      </p:sp>
      <p:sp>
        <p:nvSpPr>
          <p:cNvPr id="202" name="Google Shape;202;p6"/>
          <p:cNvSpPr/>
          <p:nvPr/>
        </p:nvSpPr>
        <p:spPr>
          <a:xfrm>
            <a:off x="7368421" y="5557838"/>
            <a:ext cx="6577608" cy="625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500"/>
              <a:buFont typeface="Open Sans"/>
              <a:buNone/>
            </a:pPr>
            <a:r>
              <a:rPr lang="en-US" sz="15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Sebelum tiba di Nain, Yesus menyembuhkan hamba seorang ketua pasukan di Kapernaum.</a:t>
            </a:r>
            <a:endParaRPr sz="1500" b="0" i="0" u="none" strike="noStrike" cap="none"/>
          </a:p>
        </p:txBody>
      </p:sp>
      <p:sp>
        <p:nvSpPr>
          <p:cNvPr id="203" name="Google Shape;203;p6"/>
          <p:cNvSpPr/>
          <p:nvPr/>
        </p:nvSpPr>
        <p:spPr>
          <a:xfrm>
            <a:off x="6587788" y="6782872"/>
            <a:ext cx="586621" cy="22860"/>
          </a:xfrm>
          <a:prstGeom prst="roundRect">
            <a:avLst>
              <a:gd name="adj" fmla="val 128315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6"/>
          <p:cNvSpPr/>
          <p:nvPr/>
        </p:nvSpPr>
        <p:spPr>
          <a:xfrm>
            <a:off x="6170712" y="6574393"/>
            <a:ext cx="439936" cy="439936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" name="Google Shape;205;p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43995" y="6611005"/>
            <a:ext cx="293251" cy="36659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"/>
          <p:cNvSpPr/>
          <p:nvPr/>
        </p:nvSpPr>
        <p:spPr>
          <a:xfrm>
            <a:off x="7368421" y="6641544"/>
            <a:ext cx="2444353" cy="305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900"/>
              <a:buFont typeface="Libre Baskerville"/>
              <a:buNone/>
            </a:pPr>
            <a:r>
              <a:rPr lang="en-US" sz="19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Tiba di Nain</a:t>
            </a:r>
            <a:endParaRPr sz="1900" b="0" i="0" u="none" strike="noStrike" cap="none"/>
          </a:p>
        </p:txBody>
      </p:sp>
      <p:sp>
        <p:nvSpPr>
          <p:cNvPr id="207" name="Google Shape;207;p6"/>
          <p:cNvSpPr/>
          <p:nvPr/>
        </p:nvSpPr>
        <p:spPr>
          <a:xfrm>
            <a:off x="7368421" y="7064335"/>
            <a:ext cx="6577608" cy="625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500"/>
              <a:buFont typeface="Open Sans"/>
              <a:buNone/>
            </a:pPr>
            <a:r>
              <a:rPr lang="en-US" sz="15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tiba di Nain dengan murid-murid-Nya dan orang ramai yang mengikuti-Nya.</a:t>
            </a:r>
            <a:endParaRPr sz="1500" b="0" i="0" u="none" strike="noStrike" cap="non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7"/>
          <p:cNvSpPr/>
          <p:nvPr/>
        </p:nvSpPr>
        <p:spPr>
          <a:xfrm>
            <a:off x="6280190" y="912614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 dirty="0" err="1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Suasana</a:t>
            </a:r>
            <a:r>
              <a:rPr lang="en-US" sz="4450" b="0" i="0" u="none" strike="noStrike" cap="none" dirty="0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Di Pintu </a:t>
            </a:r>
            <a:r>
              <a:rPr lang="en-US" sz="4450" b="0" i="0" u="none" strike="noStrike" cap="none" dirty="0" err="1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Gerbang</a:t>
            </a:r>
            <a:r>
              <a:rPr lang="en-US" sz="4450" b="0" i="0" u="none" strike="noStrike" cap="none" dirty="0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Nain</a:t>
            </a:r>
            <a:endParaRPr sz="4450" b="0" i="0" u="none" strike="noStrike" cap="none" dirty="0"/>
          </a:p>
        </p:txBody>
      </p:sp>
      <p:sp>
        <p:nvSpPr>
          <p:cNvPr id="215" name="Google Shape;215;p7"/>
          <p:cNvSpPr/>
          <p:nvPr/>
        </p:nvSpPr>
        <p:spPr>
          <a:xfrm>
            <a:off x="6280190" y="2670334"/>
            <a:ext cx="3664863" cy="2749987"/>
          </a:xfrm>
          <a:prstGeom prst="roundRect">
            <a:avLst>
              <a:gd name="adj" fmla="val 123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7"/>
          <p:cNvSpPr/>
          <p:nvPr/>
        </p:nvSpPr>
        <p:spPr>
          <a:xfrm>
            <a:off x="6507004" y="2897148"/>
            <a:ext cx="3211235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Pertemuan Dua Kumpulan</a:t>
            </a:r>
            <a:endParaRPr sz="2200" b="0" i="0" u="none" strike="noStrike" cap="none"/>
          </a:p>
        </p:txBody>
      </p:sp>
      <p:sp>
        <p:nvSpPr>
          <p:cNvPr id="217" name="Google Shape;217;p7"/>
          <p:cNvSpPr/>
          <p:nvPr/>
        </p:nvSpPr>
        <p:spPr>
          <a:xfrm>
            <a:off x="6507004" y="3741896"/>
            <a:ext cx="3211235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dan pengikut-Nya bertemu dengan perarakan pengebumian di pintu gerbang kota.</a:t>
            </a:r>
            <a:endParaRPr sz="1750" b="0" i="0" u="none" strike="noStrike" cap="none"/>
          </a:p>
        </p:txBody>
      </p:sp>
      <p:sp>
        <p:nvSpPr>
          <p:cNvPr id="218" name="Google Shape;218;p7"/>
          <p:cNvSpPr/>
          <p:nvPr/>
        </p:nvSpPr>
        <p:spPr>
          <a:xfrm>
            <a:off x="10171867" y="2670334"/>
            <a:ext cx="3664863" cy="2749987"/>
          </a:xfrm>
          <a:prstGeom prst="roundRect">
            <a:avLst>
              <a:gd name="adj" fmla="val 123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"/>
          <p:cNvSpPr/>
          <p:nvPr/>
        </p:nvSpPr>
        <p:spPr>
          <a:xfrm>
            <a:off x="10398681" y="2897148"/>
            <a:ext cx="3211235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Perarakan Pengebumian</a:t>
            </a:r>
            <a:endParaRPr sz="2200" b="0" i="0" u="none" strike="noStrike" cap="none"/>
          </a:p>
        </p:txBody>
      </p:sp>
      <p:sp>
        <p:nvSpPr>
          <p:cNvPr id="220" name="Google Shape;220;p7"/>
          <p:cNvSpPr/>
          <p:nvPr/>
        </p:nvSpPr>
        <p:spPr>
          <a:xfrm>
            <a:off x="10398681" y="3741896"/>
            <a:ext cx="3211235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Orang ramai mengiringi jenazah seorang anak muda. Mereka berjalan dengan perlahan dan berkabung.</a:t>
            </a:r>
            <a:endParaRPr sz="1750" b="0" i="0" u="none" strike="noStrike" cap="none"/>
          </a:p>
        </p:txBody>
      </p:sp>
      <p:sp>
        <p:nvSpPr>
          <p:cNvPr id="221" name="Google Shape;221;p7"/>
          <p:cNvSpPr/>
          <p:nvPr/>
        </p:nvSpPr>
        <p:spPr>
          <a:xfrm>
            <a:off x="6280190" y="5647134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7"/>
          <p:cNvSpPr/>
          <p:nvPr/>
        </p:nvSpPr>
        <p:spPr>
          <a:xfrm>
            <a:off x="6507004" y="58739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Suasana Berkabung</a:t>
            </a:r>
            <a:endParaRPr sz="2200" b="0" i="0" u="none" strike="noStrike" cap="none"/>
          </a:p>
        </p:txBody>
      </p:sp>
      <p:sp>
        <p:nvSpPr>
          <p:cNvPr id="223" name="Google Shape;223;p7"/>
          <p:cNvSpPr/>
          <p:nvPr/>
        </p:nvSpPr>
        <p:spPr>
          <a:xfrm>
            <a:off x="6507004" y="6364367"/>
            <a:ext cx="710279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Tangisan dan ratapan memenuhi udara. Suasana pilu menyelubungi pintu gerbang kota.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167878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8"/>
          <p:cNvSpPr/>
          <p:nvPr/>
        </p:nvSpPr>
        <p:spPr>
          <a:xfrm>
            <a:off x="470059" y="2049423"/>
            <a:ext cx="4612362" cy="419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2600"/>
              <a:buFont typeface="Libre Baskerville"/>
              <a:buNone/>
            </a:pPr>
            <a:r>
              <a:rPr lang="en-US" sz="26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Peta Minda: Struktur Kisah</a:t>
            </a:r>
            <a:endParaRPr sz="2600" b="0" i="0" u="none" strike="noStrike" cap="none"/>
          </a:p>
        </p:txBody>
      </p:sp>
      <p:pic>
        <p:nvPicPr>
          <p:cNvPr id="231" name="Google Shape;231;p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059" y="2670572"/>
            <a:ext cx="671513" cy="129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8"/>
          <p:cNvSpPr/>
          <p:nvPr/>
        </p:nvSpPr>
        <p:spPr>
          <a:xfrm>
            <a:off x="1343025" y="2804874"/>
            <a:ext cx="2466499" cy="2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Libre Baskerville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Pertemuan di Pintu Gerbang</a:t>
            </a:r>
            <a:endParaRPr sz="1300" b="0" i="0" u="none" strike="noStrike" cap="none"/>
          </a:p>
        </p:txBody>
      </p:sp>
      <p:sp>
        <p:nvSpPr>
          <p:cNvPr id="233" name="Google Shape;233;p8"/>
          <p:cNvSpPr/>
          <p:nvPr/>
        </p:nvSpPr>
        <p:spPr>
          <a:xfrm>
            <a:off x="1343025" y="3095149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dan murid tiba di Nain</a:t>
            </a:r>
            <a:endParaRPr sz="1050" b="0" i="0" u="none" strike="noStrike" cap="none"/>
          </a:p>
        </p:txBody>
      </p:sp>
      <p:sp>
        <p:nvSpPr>
          <p:cNvPr id="234" name="Google Shape;234;p8"/>
          <p:cNvSpPr/>
          <p:nvPr/>
        </p:nvSpPr>
        <p:spPr>
          <a:xfrm>
            <a:off x="1343025" y="3356848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Bertemu perarakan pengebumian</a:t>
            </a:r>
            <a:endParaRPr sz="1050" b="0" i="0" u="none" strike="noStrike" cap="none"/>
          </a:p>
        </p:txBody>
      </p:sp>
      <p:sp>
        <p:nvSpPr>
          <p:cNvPr id="235" name="Google Shape;235;p8"/>
          <p:cNvSpPr/>
          <p:nvPr/>
        </p:nvSpPr>
        <p:spPr>
          <a:xfrm>
            <a:off x="1343025" y="3618548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Seorang janda kehilangan anak tunggal</a:t>
            </a:r>
            <a:endParaRPr sz="1050" b="0" i="0" u="none" strike="noStrike" cap="none"/>
          </a:p>
        </p:txBody>
      </p:sp>
      <p:pic>
        <p:nvPicPr>
          <p:cNvPr id="236" name="Google Shape;236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0059" y="3967639"/>
            <a:ext cx="671513" cy="129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8"/>
          <p:cNvSpPr/>
          <p:nvPr/>
        </p:nvSpPr>
        <p:spPr>
          <a:xfrm>
            <a:off x="1343025" y="4101941"/>
            <a:ext cx="1686401" cy="2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Libre Baskerville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Belas Kasihan Yesus</a:t>
            </a:r>
            <a:endParaRPr sz="1300" b="0" i="0" u="none" strike="noStrike" cap="none"/>
          </a:p>
        </p:txBody>
      </p:sp>
      <p:sp>
        <p:nvSpPr>
          <p:cNvPr id="238" name="Google Shape;238;p8"/>
          <p:cNvSpPr/>
          <p:nvPr/>
        </p:nvSpPr>
        <p:spPr>
          <a:xfrm>
            <a:off x="1343025" y="4392216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melihat sang ibu</a:t>
            </a:r>
            <a:endParaRPr sz="1050" b="0" i="0" u="none" strike="noStrike" cap="none"/>
          </a:p>
        </p:txBody>
      </p:sp>
      <p:sp>
        <p:nvSpPr>
          <p:cNvPr id="239" name="Google Shape;239;p8"/>
          <p:cNvSpPr/>
          <p:nvPr/>
        </p:nvSpPr>
        <p:spPr>
          <a:xfrm>
            <a:off x="1343025" y="4653915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Hati-Nya tergerak oleh belas kasihan</a:t>
            </a:r>
            <a:endParaRPr sz="1050" b="0" i="0" u="none" strike="noStrike" cap="none"/>
          </a:p>
        </p:txBody>
      </p:sp>
      <p:sp>
        <p:nvSpPr>
          <p:cNvPr id="240" name="Google Shape;240;p8"/>
          <p:cNvSpPr/>
          <p:nvPr/>
        </p:nvSpPr>
        <p:spPr>
          <a:xfrm>
            <a:off x="1343025" y="4915614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Menyuruh ibu itu jangan menangis</a:t>
            </a:r>
            <a:endParaRPr sz="1050" b="0" i="0" u="none" strike="noStrike" cap="none"/>
          </a:p>
        </p:txBody>
      </p:sp>
      <p:pic>
        <p:nvPicPr>
          <p:cNvPr id="241" name="Google Shape;241;p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059" y="5264706"/>
            <a:ext cx="671513" cy="129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8"/>
          <p:cNvSpPr/>
          <p:nvPr/>
        </p:nvSpPr>
        <p:spPr>
          <a:xfrm>
            <a:off x="1343025" y="5399008"/>
            <a:ext cx="1678781" cy="2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Libre Baskerville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Tindakan Yesus</a:t>
            </a:r>
            <a:endParaRPr sz="1300" b="0" i="0" u="none" strike="noStrike" cap="none"/>
          </a:p>
        </p:txBody>
      </p:sp>
      <p:sp>
        <p:nvSpPr>
          <p:cNvPr id="243" name="Google Shape;243;p8"/>
          <p:cNvSpPr/>
          <p:nvPr/>
        </p:nvSpPr>
        <p:spPr>
          <a:xfrm>
            <a:off x="1343025" y="5689282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Menyentuh usungan jenazah</a:t>
            </a:r>
            <a:endParaRPr sz="1050" b="0" i="0" u="none" strike="noStrike" cap="none"/>
          </a:p>
        </p:txBody>
      </p:sp>
      <p:sp>
        <p:nvSpPr>
          <p:cNvPr id="244" name="Google Shape;244;p8"/>
          <p:cNvSpPr/>
          <p:nvPr/>
        </p:nvSpPr>
        <p:spPr>
          <a:xfrm>
            <a:off x="1343025" y="5950982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Perarakan berhenti</a:t>
            </a:r>
            <a:endParaRPr sz="1050" b="0" i="0" u="none" strike="noStrike" cap="none"/>
          </a:p>
        </p:txBody>
      </p:sp>
      <p:sp>
        <p:nvSpPr>
          <p:cNvPr id="245" name="Google Shape;245;p8"/>
          <p:cNvSpPr/>
          <p:nvPr/>
        </p:nvSpPr>
        <p:spPr>
          <a:xfrm>
            <a:off x="1343025" y="6212681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Berkata: "Hai anak muda, bangkitlah!"</a:t>
            </a:r>
            <a:endParaRPr sz="1050" b="0" i="0" u="none" strike="noStrike" cap="none"/>
          </a:p>
        </p:txBody>
      </p:sp>
      <p:pic>
        <p:nvPicPr>
          <p:cNvPr id="246" name="Google Shape;246;p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0059" y="6561772"/>
            <a:ext cx="671513" cy="129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8"/>
          <p:cNvSpPr/>
          <p:nvPr/>
        </p:nvSpPr>
        <p:spPr>
          <a:xfrm>
            <a:off x="1343025" y="6696075"/>
            <a:ext cx="1916668" cy="2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Libre Baskerville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Reaksi dan Kesudahan</a:t>
            </a:r>
            <a:endParaRPr sz="1300" b="0" i="0" u="none" strike="noStrike" cap="none"/>
          </a:p>
        </p:txBody>
      </p:sp>
      <p:sp>
        <p:nvSpPr>
          <p:cNvPr id="248" name="Google Shape;248;p8"/>
          <p:cNvSpPr/>
          <p:nvPr/>
        </p:nvSpPr>
        <p:spPr>
          <a:xfrm>
            <a:off x="1343025" y="6986349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Anak muda bangkit dan mula bercakap</a:t>
            </a:r>
            <a:endParaRPr sz="1050" b="0" i="0" u="none" strike="noStrike" cap="none"/>
          </a:p>
        </p:txBody>
      </p:sp>
      <p:sp>
        <p:nvSpPr>
          <p:cNvPr id="249" name="Google Shape;249;p8"/>
          <p:cNvSpPr/>
          <p:nvPr/>
        </p:nvSpPr>
        <p:spPr>
          <a:xfrm>
            <a:off x="1343025" y="7248049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menyerahkannya kepada ibunya</a:t>
            </a:r>
            <a:endParaRPr sz="1050" b="0" i="0" u="none" strike="noStrike" cap="none"/>
          </a:p>
        </p:txBody>
      </p:sp>
      <p:sp>
        <p:nvSpPr>
          <p:cNvPr id="250" name="Google Shape;250;p8"/>
          <p:cNvSpPr/>
          <p:nvPr/>
        </p:nvSpPr>
        <p:spPr>
          <a:xfrm>
            <a:off x="1343025" y="7509748"/>
            <a:ext cx="12817316" cy="21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Char char="•"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Orang ramai takjub dan memuji Tuhan</a:t>
            </a:r>
            <a:endParaRPr sz="1050" b="0" i="0" u="none" strike="noStrike" cap="non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"/>
          <p:cNvSpPr/>
          <p:nvPr/>
        </p:nvSpPr>
        <p:spPr>
          <a:xfrm>
            <a:off x="793802" y="1278375"/>
            <a:ext cx="117705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Kisah: Ibu Yang Kehilangan Anak</a:t>
            </a:r>
            <a:endParaRPr sz="4450" b="0" i="0" u="none" strike="noStrike" cap="none"/>
          </a:p>
        </p:txBody>
      </p:sp>
      <p:sp>
        <p:nvSpPr>
          <p:cNvPr id="257" name="Google Shape;257;p9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name="adj" fmla="val 2603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8" name="Google Shape;258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1167" y="2894886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9"/>
          <p:cNvSpPr/>
          <p:nvPr/>
        </p:nvSpPr>
        <p:spPr>
          <a:xfrm>
            <a:off x="3194328" y="266759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Status Janda</a:t>
            </a:r>
            <a:endParaRPr sz="2200" b="0" i="0" u="none" strike="noStrike" cap="none"/>
          </a:p>
        </p:txBody>
      </p:sp>
      <p:sp>
        <p:nvSpPr>
          <p:cNvPr id="260" name="Google Shape;260;p9"/>
          <p:cNvSpPr/>
          <p:nvPr/>
        </p:nvSpPr>
        <p:spPr>
          <a:xfrm>
            <a:off x="3194328" y="3158014"/>
            <a:ext cx="6012418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Telah kehilangan suami, hidup tanpa perlindungan sosial</a:t>
            </a:r>
            <a:endParaRPr sz="1750" b="0" i="0" u="none" strike="noStrike" cap="none"/>
          </a:p>
        </p:txBody>
      </p:sp>
      <p:sp>
        <p:nvSpPr>
          <p:cNvPr id="261" name="Google Shape;261;p9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9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name="adj" fmla="val 2603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3" name="Google Shape;263;p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8089" y="4315182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9"/>
          <p:cNvSpPr/>
          <p:nvPr/>
        </p:nvSpPr>
        <p:spPr>
          <a:xfrm>
            <a:off x="5368171" y="408789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Anak Tunggal</a:t>
            </a:r>
            <a:endParaRPr sz="2200" b="0" i="0" u="none" strike="noStrike" cap="none"/>
          </a:p>
        </p:txBody>
      </p:sp>
      <p:sp>
        <p:nvSpPr>
          <p:cNvPr id="265" name="Google Shape;265;p9"/>
          <p:cNvSpPr/>
          <p:nvPr/>
        </p:nvSpPr>
        <p:spPr>
          <a:xfrm>
            <a:off x="5368171" y="4578310"/>
            <a:ext cx="612481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Kehilangan anak lelaki satu-satunya, harapan masa depan</a:t>
            </a:r>
            <a:endParaRPr sz="1750" b="0" i="0" u="none" strike="noStrike" cap="none"/>
          </a:p>
        </p:txBody>
      </p:sp>
      <p:sp>
        <p:nvSpPr>
          <p:cNvPr id="266" name="Google Shape;266;p9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9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5011" y="5916930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9"/>
          <p:cNvSpPr/>
          <p:nvPr/>
        </p:nvSpPr>
        <p:spPr>
          <a:xfrm>
            <a:off x="7542014" y="550818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Implikasi Ekonomi</a:t>
            </a:r>
            <a:endParaRPr sz="2200" b="0" i="0" u="none" strike="noStrike" cap="none"/>
          </a:p>
        </p:txBody>
      </p:sp>
      <p:sp>
        <p:nvSpPr>
          <p:cNvPr id="270" name="Google Shape;270;p9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Tiada sumber pendapatan, masa depan yang tidak terjamin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283523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0"/>
          <p:cNvSpPr/>
          <p:nvPr/>
        </p:nvSpPr>
        <p:spPr>
          <a:xfrm>
            <a:off x="793790" y="3827264"/>
            <a:ext cx="6593919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Ilustrasi: Ibu Menangis</a:t>
            </a:r>
            <a:endParaRPr sz="4450" b="0" i="0" u="none" strike="noStrike" cap="none"/>
          </a:p>
        </p:txBody>
      </p:sp>
      <p:sp>
        <p:nvSpPr>
          <p:cNvPr id="278" name="Google Shape;278;p10"/>
          <p:cNvSpPr/>
          <p:nvPr/>
        </p:nvSpPr>
        <p:spPr>
          <a:xfrm>
            <a:off x="793790" y="4989552"/>
            <a:ext cx="4120753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5850"/>
              <a:buFont typeface="Libre Baskerville"/>
              <a:buNone/>
            </a:pPr>
            <a:r>
              <a:rPr lang="en-US" sz="58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</a:t>
            </a:r>
            <a:endParaRPr sz="5850" b="0" i="0" u="none" strike="noStrike" cap="none"/>
          </a:p>
        </p:txBody>
      </p:sp>
      <p:sp>
        <p:nvSpPr>
          <p:cNvPr id="279" name="Google Shape;279;p10"/>
          <p:cNvSpPr/>
          <p:nvPr/>
        </p:nvSpPr>
        <p:spPr>
          <a:xfrm>
            <a:off x="1436489" y="60213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Tangisan</a:t>
            </a:r>
            <a:endParaRPr sz="2200" b="0" i="0" u="none" strike="noStrike" cap="none"/>
          </a:p>
        </p:txBody>
      </p:sp>
      <p:sp>
        <p:nvSpPr>
          <p:cNvPr id="280" name="Google Shape;280;p10"/>
          <p:cNvSpPr/>
          <p:nvPr/>
        </p:nvSpPr>
        <p:spPr>
          <a:xfrm>
            <a:off x="793790" y="6511766"/>
            <a:ext cx="412075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Tangisan ibu yang kehilangan anak merentasi semua budaya dan zaman.</a:t>
            </a:r>
            <a:endParaRPr sz="1750" b="0" i="0" u="none" strike="noStrike" cap="none"/>
          </a:p>
        </p:txBody>
      </p:sp>
      <p:sp>
        <p:nvSpPr>
          <p:cNvPr id="281" name="Google Shape;281;p10"/>
          <p:cNvSpPr/>
          <p:nvPr/>
        </p:nvSpPr>
        <p:spPr>
          <a:xfrm>
            <a:off x="5254704" y="4989552"/>
            <a:ext cx="4120872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5850"/>
              <a:buFont typeface="Libre Baskerville"/>
              <a:buNone/>
            </a:pPr>
            <a:r>
              <a:rPr lang="en-US" sz="58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10+</a:t>
            </a:r>
            <a:endParaRPr sz="5850" b="0" i="0" u="none" strike="noStrike" cap="none"/>
          </a:p>
        </p:txBody>
      </p:sp>
      <p:sp>
        <p:nvSpPr>
          <p:cNvPr id="282" name="Google Shape;282;p10"/>
          <p:cNvSpPr/>
          <p:nvPr/>
        </p:nvSpPr>
        <p:spPr>
          <a:xfrm>
            <a:off x="5897523" y="60213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Pelayat</a:t>
            </a:r>
            <a:endParaRPr sz="2200" b="0" i="0" u="none" strike="noStrike" cap="none"/>
          </a:p>
        </p:txBody>
      </p:sp>
      <p:sp>
        <p:nvSpPr>
          <p:cNvPr id="283" name="Google Shape;283;p10"/>
          <p:cNvSpPr/>
          <p:nvPr/>
        </p:nvSpPr>
        <p:spPr>
          <a:xfrm>
            <a:off x="5254704" y="6511766"/>
            <a:ext cx="412087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Ramai orang dari kota menemaninya, menunjukkan sokongan komuniti.</a:t>
            </a:r>
            <a:endParaRPr sz="1750" b="0" i="0" u="none" strike="noStrike" cap="none"/>
          </a:p>
        </p:txBody>
      </p:sp>
      <p:sp>
        <p:nvSpPr>
          <p:cNvPr id="284" name="Google Shape;284;p10"/>
          <p:cNvSpPr/>
          <p:nvPr/>
        </p:nvSpPr>
        <p:spPr>
          <a:xfrm>
            <a:off x="9715738" y="4989552"/>
            <a:ext cx="4120753" cy="7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5850"/>
              <a:buFont typeface="Libre Baskerville"/>
              <a:buNone/>
            </a:pPr>
            <a:r>
              <a:rPr lang="en-US" sz="58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0</a:t>
            </a:r>
            <a:endParaRPr sz="5850" b="0" i="0" u="none" strike="noStrike" cap="none"/>
          </a:p>
        </p:txBody>
      </p:sp>
      <p:sp>
        <p:nvSpPr>
          <p:cNvPr id="285" name="Google Shape;285;p10"/>
          <p:cNvSpPr/>
          <p:nvPr/>
        </p:nvSpPr>
        <p:spPr>
          <a:xfrm>
            <a:off x="10358438" y="602134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Harapan</a:t>
            </a:r>
            <a:endParaRPr sz="2200" b="0" i="0" u="none" strike="noStrike" cap="none"/>
          </a:p>
        </p:txBody>
      </p:sp>
      <p:sp>
        <p:nvSpPr>
          <p:cNvPr id="286" name="Google Shape;286;p10"/>
          <p:cNvSpPr/>
          <p:nvPr/>
        </p:nvSpPr>
        <p:spPr>
          <a:xfrm>
            <a:off x="9715738" y="6511766"/>
            <a:ext cx="412075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Tiada harapan untuk masa depan, semua impian telah musnah.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"/>
          <p:cNvSpPr/>
          <p:nvPr/>
        </p:nvSpPr>
        <p:spPr>
          <a:xfrm>
            <a:off x="793804" y="2256475"/>
            <a:ext cx="82542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Belas Kasihan Yesus</a:t>
            </a:r>
            <a:endParaRPr sz="4450" b="0" i="0" u="none" strike="noStrike" cap="none"/>
          </a:p>
        </p:txBody>
      </p:sp>
      <p:sp>
        <p:nvSpPr>
          <p:cNvPr id="293" name="Google Shape;293;p11"/>
          <p:cNvSpPr/>
          <p:nvPr/>
        </p:nvSpPr>
        <p:spPr>
          <a:xfrm>
            <a:off x="793790" y="3532227"/>
            <a:ext cx="444436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Istilah Yunani "Esplagchnisthe"</a:t>
            </a:r>
            <a:endParaRPr sz="2200" b="0" i="0" u="none" strike="noStrike" cap="none"/>
          </a:p>
        </p:txBody>
      </p:sp>
      <p:sp>
        <p:nvSpPr>
          <p:cNvPr id="294" name="Google Shape;294;p11"/>
          <p:cNvSpPr/>
          <p:nvPr/>
        </p:nvSpPr>
        <p:spPr>
          <a:xfrm>
            <a:off x="793790" y="4113371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Perkataan ini menggambarkan perasaan dalaman yang amat kuat. Ia bermaksud "tergerak sehingga ke isi perut".</a:t>
            </a:r>
            <a:endParaRPr sz="1750" b="0" i="0" u="none" strike="noStrike" cap="none"/>
          </a:p>
        </p:txBody>
      </p:sp>
      <p:sp>
        <p:nvSpPr>
          <p:cNvPr id="295" name="Google Shape;295;p11"/>
          <p:cNvSpPr/>
          <p:nvPr/>
        </p:nvSpPr>
        <p:spPr>
          <a:xfrm>
            <a:off x="793790" y="5043249"/>
            <a:ext cx="624470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merasai kesakitan ibu itu seolah-olah kesakitannya sendiri. Ini adalah belas kasihan yang aktif.</a:t>
            </a:r>
            <a:endParaRPr sz="1750" b="0" i="0" u="none" strike="noStrike" cap="none"/>
          </a:p>
        </p:txBody>
      </p:sp>
      <p:sp>
        <p:nvSpPr>
          <p:cNvPr id="296" name="Google Shape;296;p11"/>
          <p:cNvSpPr/>
          <p:nvPr/>
        </p:nvSpPr>
        <p:spPr>
          <a:xfrm>
            <a:off x="7599521" y="3532227"/>
            <a:ext cx="4429958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Belas Kasihan dalam Tindakan</a:t>
            </a:r>
            <a:endParaRPr sz="2200" b="0" i="0" u="none" strike="noStrike" cap="none"/>
          </a:p>
        </p:txBody>
      </p:sp>
      <p:sp>
        <p:nvSpPr>
          <p:cNvPr id="297" name="Google Shape;297;p11"/>
          <p:cNvSpPr/>
          <p:nvPr/>
        </p:nvSpPr>
        <p:spPr>
          <a:xfrm>
            <a:off x="7599521" y="4113371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bertindak tanpa diminta</a:t>
            </a:r>
            <a:endParaRPr sz="1750" b="0" i="0" u="none" strike="noStrike" cap="none"/>
          </a:p>
        </p:txBody>
      </p:sp>
      <p:sp>
        <p:nvSpPr>
          <p:cNvPr id="298" name="Google Shape;298;p11"/>
          <p:cNvSpPr/>
          <p:nvPr/>
        </p:nvSpPr>
        <p:spPr>
          <a:xfrm>
            <a:off x="7599521" y="4555569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Belas kasihan mendorong tindakan</a:t>
            </a:r>
            <a:endParaRPr sz="1750" b="0" i="0" u="none" strike="noStrike" cap="none"/>
          </a:p>
        </p:txBody>
      </p:sp>
      <p:sp>
        <p:nvSpPr>
          <p:cNvPr id="299" name="Google Shape;299;p11"/>
          <p:cNvSpPr/>
          <p:nvPr/>
        </p:nvSpPr>
        <p:spPr>
          <a:xfrm>
            <a:off x="7599521" y="4997768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Bersifat aktif, bukan sekadar simpati</a:t>
            </a:r>
            <a:endParaRPr sz="1750" b="0" i="0" u="none" strike="noStrike" cap="none"/>
          </a:p>
        </p:txBody>
      </p:sp>
      <p:sp>
        <p:nvSpPr>
          <p:cNvPr id="300" name="Google Shape;300;p11"/>
          <p:cNvSpPr/>
          <p:nvPr/>
        </p:nvSpPr>
        <p:spPr>
          <a:xfrm>
            <a:off x="7599521" y="5439966"/>
            <a:ext cx="624470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Char char="•"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Melangkaui norma sosial zamannya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2"/>
          <p:cNvSpPr/>
          <p:nvPr/>
        </p:nvSpPr>
        <p:spPr>
          <a:xfrm>
            <a:off x="6189583" y="712589"/>
            <a:ext cx="7737634" cy="1255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050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3950"/>
              <a:buFont typeface="Libre Baskerville"/>
              <a:buNone/>
            </a:pPr>
            <a:r>
              <a:rPr lang="en-US" sz="39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Ilustrasi: Yesus Mendekati Ibu Tersebut</a:t>
            </a:r>
            <a:endParaRPr sz="3950" b="0" i="0" u="none" strike="noStrike" cap="none"/>
          </a:p>
        </p:txBody>
      </p:sp>
      <p:pic>
        <p:nvPicPr>
          <p:cNvPr id="308" name="Google Shape;308;p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89583" y="2269569"/>
            <a:ext cx="502206" cy="502206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2"/>
          <p:cNvSpPr/>
          <p:nvPr/>
        </p:nvSpPr>
        <p:spPr>
          <a:xfrm>
            <a:off x="6189583" y="2972633"/>
            <a:ext cx="2411730" cy="31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950"/>
              <a:buFont typeface="Libre Baskerville"/>
              <a:buNone/>
            </a:pPr>
            <a:r>
              <a:rPr lang="en-US" sz="19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Mendekati</a:t>
            </a:r>
            <a:endParaRPr sz="1950" b="0" i="0" u="none" strike="noStrike" cap="none"/>
          </a:p>
        </p:txBody>
      </p:sp>
      <p:sp>
        <p:nvSpPr>
          <p:cNvPr id="310" name="Google Shape;310;p12"/>
          <p:cNvSpPr/>
          <p:nvPr/>
        </p:nvSpPr>
        <p:spPr>
          <a:xfrm>
            <a:off x="6189583" y="3406973"/>
            <a:ext cx="2411730" cy="12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mendekati ibu yang sedang berduka, melangkah ke arahnya dengan lembut.</a:t>
            </a:r>
            <a:endParaRPr sz="1550" b="0" i="0" u="none" strike="noStrike" cap="none"/>
          </a:p>
        </p:txBody>
      </p:sp>
      <p:pic>
        <p:nvPicPr>
          <p:cNvPr id="311" name="Google Shape;311;p1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2416" y="2269569"/>
            <a:ext cx="502206" cy="502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2"/>
          <p:cNvSpPr/>
          <p:nvPr/>
        </p:nvSpPr>
        <p:spPr>
          <a:xfrm>
            <a:off x="8852416" y="2972633"/>
            <a:ext cx="2411849" cy="31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950"/>
              <a:buFont typeface="Libre Baskerville"/>
              <a:buNone/>
            </a:pPr>
            <a:r>
              <a:rPr lang="en-US" sz="19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Melihat</a:t>
            </a:r>
            <a:endParaRPr sz="1950" b="0" i="0" u="none" strike="noStrike" cap="none"/>
          </a:p>
        </p:txBody>
      </p:sp>
      <p:sp>
        <p:nvSpPr>
          <p:cNvPr id="313" name="Google Shape;313;p12"/>
          <p:cNvSpPr/>
          <p:nvPr/>
        </p:nvSpPr>
        <p:spPr>
          <a:xfrm>
            <a:off x="8852416" y="3406973"/>
            <a:ext cx="2411849" cy="1606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melihat dan memerhatikan penderitaannya, tidak mengabaikan kesedihan wanita itu.</a:t>
            </a:r>
            <a:endParaRPr sz="1550" b="0" i="0" u="none" strike="noStrike" cap="none"/>
          </a:p>
        </p:txBody>
      </p:sp>
      <p:pic>
        <p:nvPicPr>
          <p:cNvPr id="314" name="Google Shape;314;p1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15368" y="2269569"/>
            <a:ext cx="502206" cy="502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2"/>
          <p:cNvSpPr/>
          <p:nvPr/>
        </p:nvSpPr>
        <p:spPr>
          <a:xfrm>
            <a:off x="11515368" y="2972633"/>
            <a:ext cx="2411730" cy="31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950"/>
              <a:buFont typeface="Libre Baskerville"/>
              <a:buNone/>
            </a:pPr>
            <a:r>
              <a:rPr lang="en-US" sz="19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Tergerak</a:t>
            </a:r>
            <a:endParaRPr sz="1950" b="0" i="0" u="none" strike="noStrike" cap="none"/>
          </a:p>
        </p:txBody>
      </p:sp>
      <p:sp>
        <p:nvSpPr>
          <p:cNvPr id="316" name="Google Shape;316;p12"/>
          <p:cNvSpPr/>
          <p:nvPr/>
        </p:nvSpPr>
        <p:spPr>
          <a:xfrm>
            <a:off x="11515368" y="3406973"/>
            <a:ext cx="2411730" cy="12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Hati Yesus tergerak dengan belas kasihan yang dalam, perasaan yang kuat.</a:t>
            </a:r>
            <a:endParaRPr sz="1550" b="0" i="0" u="none" strike="noStrike" cap="none"/>
          </a:p>
        </p:txBody>
      </p:sp>
      <p:pic>
        <p:nvPicPr>
          <p:cNvPr id="317" name="Google Shape;317;p1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89583" y="5415439"/>
            <a:ext cx="502206" cy="502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2"/>
          <p:cNvSpPr/>
          <p:nvPr/>
        </p:nvSpPr>
        <p:spPr>
          <a:xfrm>
            <a:off x="6189583" y="6118503"/>
            <a:ext cx="2411730" cy="31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950"/>
              <a:buFont typeface="Libre Baskerville"/>
              <a:buNone/>
            </a:pPr>
            <a:r>
              <a:rPr lang="en-US" sz="19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Berkata</a:t>
            </a:r>
            <a:endParaRPr sz="1950" b="0" i="0" u="none" strike="noStrike" cap="none"/>
          </a:p>
        </p:txBody>
      </p:sp>
      <p:sp>
        <p:nvSpPr>
          <p:cNvPr id="319" name="Google Shape;319;p12"/>
          <p:cNvSpPr/>
          <p:nvPr/>
        </p:nvSpPr>
        <p:spPr>
          <a:xfrm>
            <a:off x="6189583" y="6552843"/>
            <a:ext cx="2411730" cy="964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berkata kepadanya dengan lembut, "Jangan menangis."</a:t>
            </a:r>
            <a:endParaRPr sz="1550" b="0" i="0" u="none" strike="noStrike" cap="non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"/>
          <p:cNvSpPr/>
          <p:nvPr/>
        </p:nvSpPr>
        <p:spPr>
          <a:xfrm>
            <a:off x="766882" y="602456"/>
            <a:ext cx="9821228" cy="684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418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300"/>
              <a:buFont typeface="Libre Baskerville"/>
              <a:buNone/>
            </a:pPr>
            <a:r>
              <a:rPr lang="en-US" sz="43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Kuasa Yesus Menghadapi Kematian</a:t>
            </a:r>
            <a:endParaRPr sz="4300" b="0" i="0" u="none" strike="noStrike" cap="none"/>
          </a:p>
        </p:txBody>
      </p:sp>
      <p:pic>
        <p:nvPicPr>
          <p:cNvPr id="326" name="Google Shape;326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4502" y="1866543"/>
            <a:ext cx="4243626" cy="424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3387" y="1866543"/>
            <a:ext cx="4243626" cy="424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12273" y="1866543"/>
            <a:ext cx="4243626" cy="424362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3"/>
          <p:cNvSpPr/>
          <p:nvPr/>
        </p:nvSpPr>
        <p:spPr>
          <a:xfrm>
            <a:off x="766882" y="6497836"/>
            <a:ext cx="13096637" cy="70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Open Sans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berani mendekati kematian. Di zaman itu, menyentuh usungan jenazah akan menyebabkan seseorang menjadi najis dari segi upacara keagamaan.</a:t>
            </a:r>
            <a:endParaRPr sz="1700" b="0" i="0" u="none" strike="noStrike" cap="none"/>
          </a:p>
        </p:txBody>
      </p:sp>
      <p:sp>
        <p:nvSpPr>
          <p:cNvPr id="330" name="Google Shape;330;p13"/>
          <p:cNvSpPr/>
          <p:nvPr/>
        </p:nvSpPr>
        <p:spPr>
          <a:xfrm>
            <a:off x="766882" y="7445335"/>
            <a:ext cx="13096637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Open Sans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Tindakan Yesus menunjukkan kuasa-Nya atas kematian. Kematian tidak dapat mengalahkan-Nya.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4"/>
          <p:cNvSpPr/>
          <p:nvPr/>
        </p:nvSpPr>
        <p:spPr>
          <a:xfrm>
            <a:off x="793790" y="1201817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Ilustrasi: Yesus Menyentuh Usungan</a:t>
            </a:r>
            <a:endParaRPr sz="4450" b="0" i="0" u="none" strike="noStrike" cap="none"/>
          </a:p>
        </p:txBody>
      </p:sp>
      <p:sp>
        <p:nvSpPr>
          <p:cNvPr id="338" name="Google Shape;338;p14"/>
          <p:cNvSpPr/>
          <p:nvPr/>
        </p:nvSpPr>
        <p:spPr>
          <a:xfrm>
            <a:off x="793790" y="2959537"/>
            <a:ext cx="7556421" cy="4068128"/>
          </a:xfrm>
          <a:prstGeom prst="roundRect">
            <a:avLst>
              <a:gd name="adj" fmla="val 836"/>
            </a:avLst>
          </a:prstGeom>
          <a:noFill/>
          <a:ln w="9525" cap="flat" cmpd="sng">
            <a:solidFill>
              <a:srgbClr val="000000">
                <a:alpha val="784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4"/>
          <p:cNvSpPr/>
          <p:nvPr/>
        </p:nvSpPr>
        <p:spPr>
          <a:xfrm>
            <a:off x="801410" y="2967157"/>
            <a:ext cx="7540347" cy="650319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4"/>
          <p:cNvSpPr/>
          <p:nvPr/>
        </p:nvSpPr>
        <p:spPr>
          <a:xfrm>
            <a:off x="1029057" y="3110865"/>
            <a:ext cx="205573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Tindakan</a:t>
            </a:r>
            <a:endParaRPr sz="1750" b="0" i="0" u="none" strike="noStrike" cap="none"/>
          </a:p>
        </p:txBody>
      </p:sp>
      <p:sp>
        <p:nvSpPr>
          <p:cNvPr id="341" name="Google Shape;341;p14"/>
          <p:cNvSpPr/>
          <p:nvPr/>
        </p:nvSpPr>
        <p:spPr>
          <a:xfrm>
            <a:off x="3546038" y="3110865"/>
            <a:ext cx="205192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Makna</a:t>
            </a:r>
            <a:endParaRPr sz="1750" b="0" i="0" u="none" strike="noStrike" cap="none"/>
          </a:p>
        </p:txBody>
      </p:sp>
      <p:sp>
        <p:nvSpPr>
          <p:cNvPr id="342" name="Google Shape;342;p14"/>
          <p:cNvSpPr/>
          <p:nvPr/>
        </p:nvSpPr>
        <p:spPr>
          <a:xfrm>
            <a:off x="6059210" y="3110865"/>
            <a:ext cx="205573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Reaksi</a:t>
            </a:r>
            <a:endParaRPr sz="1750" b="0" i="0" u="none" strike="noStrike" cap="none"/>
          </a:p>
        </p:txBody>
      </p:sp>
      <p:sp>
        <p:nvSpPr>
          <p:cNvPr id="343" name="Google Shape;343;p14"/>
          <p:cNvSpPr/>
          <p:nvPr/>
        </p:nvSpPr>
        <p:spPr>
          <a:xfrm>
            <a:off x="801410" y="3617476"/>
            <a:ext cx="7540347" cy="1376124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4"/>
          <p:cNvSpPr/>
          <p:nvPr/>
        </p:nvSpPr>
        <p:spPr>
          <a:xfrm>
            <a:off x="1029057" y="3761184"/>
            <a:ext cx="205573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Menyentuh usungan</a:t>
            </a:r>
            <a:endParaRPr sz="1750" b="0" i="0" u="none" strike="noStrike" cap="none"/>
          </a:p>
        </p:txBody>
      </p:sp>
      <p:sp>
        <p:nvSpPr>
          <p:cNvPr id="345" name="Google Shape;345;p14"/>
          <p:cNvSpPr/>
          <p:nvPr/>
        </p:nvSpPr>
        <p:spPr>
          <a:xfrm>
            <a:off x="3546038" y="3761184"/>
            <a:ext cx="2051923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Merentasi sempadan ketahiran</a:t>
            </a:r>
            <a:endParaRPr sz="1750" b="0" i="0" u="none" strike="noStrike" cap="none"/>
          </a:p>
        </p:txBody>
      </p:sp>
      <p:sp>
        <p:nvSpPr>
          <p:cNvPr id="346" name="Google Shape;346;p14"/>
          <p:cNvSpPr/>
          <p:nvPr/>
        </p:nvSpPr>
        <p:spPr>
          <a:xfrm>
            <a:off x="6059210" y="3761184"/>
            <a:ext cx="205573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Pembawa usungan berhenti</a:t>
            </a:r>
            <a:endParaRPr sz="1750" b="0" i="0" u="none" strike="noStrike" cap="none"/>
          </a:p>
        </p:txBody>
      </p:sp>
      <p:sp>
        <p:nvSpPr>
          <p:cNvPr id="347" name="Google Shape;347;p14"/>
          <p:cNvSpPr/>
          <p:nvPr/>
        </p:nvSpPr>
        <p:spPr>
          <a:xfrm>
            <a:off x="801410" y="4993600"/>
            <a:ext cx="7540347" cy="1013222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14"/>
          <p:cNvSpPr/>
          <p:nvPr/>
        </p:nvSpPr>
        <p:spPr>
          <a:xfrm>
            <a:off x="1029057" y="5137309"/>
            <a:ext cx="205573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Tindakan berani</a:t>
            </a:r>
            <a:endParaRPr sz="1750" b="0" i="0" u="none" strike="noStrike" cap="none"/>
          </a:p>
        </p:txBody>
      </p:sp>
      <p:sp>
        <p:nvSpPr>
          <p:cNvPr id="349" name="Google Shape;349;p14"/>
          <p:cNvSpPr/>
          <p:nvPr/>
        </p:nvSpPr>
        <p:spPr>
          <a:xfrm>
            <a:off x="3546038" y="5137309"/>
            <a:ext cx="205192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Kuasa atas kematian</a:t>
            </a:r>
            <a:endParaRPr sz="1750" b="0" i="0" u="none" strike="noStrike" cap="none"/>
          </a:p>
        </p:txBody>
      </p:sp>
      <p:sp>
        <p:nvSpPr>
          <p:cNvPr id="350" name="Google Shape;350;p14"/>
          <p:cNvSpPr/>
          <p:nvPr/>
        </p:nvSpPr>
        <p:spPr>
          <a:xfrm>
            <a:off x="6059210" y="5137309"/>
            <a:ext cx="205573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Keheningan mendadak</a:t>
            </a:r>
            <a:endParaRPr sz="1750" b="0" i="0" u="none" strike="noStrike" cap="none"/>
          </a:p>
        </p:txBody>
      </p:sp>
      <p:sp>
        <p:nvSpPr>
          <p:cNvPr id="351" name="Google Shape;351;p14"/>
          <p:cNvSpPr/>
          <p:nvPr/>
        </p:nvSpPr>
        <p:spPr>
          <a:xfrm>
            <a:off x="801410" y="6006822"/>
            <a:ext cx="7540347" cy="1013222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4"/>
          <p:cNvSpPr/>
          <p:nvPr/>
        </p:nvSpPr>
        <p:spPr>
          <a:xfrm>
            <a:off x="1029057" y="6150531"/>
            <a:ext cx="205573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Mematahkan tradisi</a:t>
            </a:r>
            <a:endParaRPr sz="1750" b="0" i="0" u="none" strike="noStrike" cap="none"/>
          </a:p>
        </p:txBody>
      </p:sp>
      <p:sp>
        <p:nvSpPr>
          <p:cNvPr id="353" name="Google Shape;353;p14"/>
          <p:cNvSpPr/>
          <p:nvPr/>
        </p:nvSpPr>
        <p:spPr>
          <a:xfrm>
            <a:off x="3546038" y="6150531"/>
            <a:ext cx="2051923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Belas kasihan melebihi peraturan</a:t>
            </a:r>
            <a:endParaRPr sz="1750" b="0" i="0" u="none" strike="noStrike" cap="none"/>
          </a:p>
        </p:txBody>
      </p:sp>
      <p:sp>
        <p:nvSpPr>
          <p:cNvPr id="354" name="Google Shape;354;p14"/>
          <p:cNvSpPr/>
          <p:nvPr/>
        </p:nvSpPr>
        <p:spPr>
          <a:xfrm>
            <a:off x="6059210" y="6150531"/>
            <a:ext cx="205573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Penantian tegang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5"/>
          <p:cNvSpPr/>
          <p:nvPr/>
        </p:nvSpPr>
        <p:spPr>
          <a:xfrm>
            <a:off x="6280203" y="1425775"/>
            <a:ext cx="76782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Kuasa Firman Yesus</a:t>
            </a:r>
            <a:endParaRPr sz="4450" b="0" i="0" u="none" strike="noStrike" cap="none"/>
          </a:p>
        </p:txBody>
      </p:sp>
      <p:sp>
        <p:nvSpPr>
          <p:cNvPr id="362" name="Google Shape;362;p15"/>
          <p:cNvSpPr/>
          <p:nvPr/>
        </p:nvSpPr>
        <p:spPr>
          <a:xfrm>
            <a:off x="6280190" y="2474714"/>
            <a:ext cx="170021" cy="1216223"/>
          </a:xfrm>
          <a:prstGeom prst="roundRect">
            <a:avLst>
              <a:gd name="adj" fmla="val 20012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5"/>
          <p:cNvSpPr/>
          <p:nvPr/>
        </p:nvSpPr>
        <p:spPr>
          <a:xfrm>
            <a:off x="6790373" y="247471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Ucapan Berkuasa</a:t>
            </a:r>
            <a:endParaRPr sz="2200" b="0" i="0" u="none" strike="noStrike" cap="none"/>
          </a:p>
        </p:txBody>
      </p:sp>
      <p:sp>
        <p:nvSpPr>
          <p:cNvPr id="364" name="Google Shape;364;p15"/>
          <p:cNvSpPr/>
          <p:nvPr/>
        </p:nvSpPr>
        <p:spPr>
          <a:xfrm>
            <a:off x="6790373" y="2965133"/>
            <a:ext cx="7046238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"Hai anak muda, Aku berkata kepadamu, bangkitlah!" Perkataan yang singkat tetapi penuh kuasa ilahi.</a:t>
            </a:r>
            <a:endParaRPr sz="1750" b="0" i="0" u="none" strike="noStrike" cap="none"/>
          </a:p>
        </p:txBody>
      </p:sp>
      <p:sp>
        <p:nvSpPr>
          <p:cNvPr id="365" name="Google Shape;365;p15"/>
          <p:cNvSpPr/>
          <p:nvPr/>
        </p:nvSpPr>
        <p:spPr>
          <a:xfrm>
            <a:off x="6620351" y="3917752"/>
            <a:ext cx="170021" cy="1216223"/>
          </a:xfrm>
          <a:prstGeom prst="roundRect">
            <a:avLst>
              <a:gd name="adj" fmla="val 20012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5"/>
          <p:cNvSpPr/>
          <p:nvPr/>
        </p:nvSpPr>
        <p:spPr>
          <a:xfrm>
            <a:off x="7130534" y="391775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Tindakan Segera</a:t>
            </a:r>
            <a:endParaRPr sz="2200" b="0" i="0" u="none" strike="noStrike" cap="none"/>
          </a:p>
        </p:txBody>
      </p:sp>
      <p:sp>
        <p:nvSpPr>
          <p:cNvPr id="367" name="Google Shape;367;p15"/>
          <p:cNvSpPr/>
          <p:nvPr/>
        </p:nvSpPr>
        <p:spPr>
          <a:xfrm>
            <a:off x="7130534" y="4408170"/>
            <a:ext cx="670607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Pemuda itu bangun dan duduk serta-merta. Kematian tidak dapat menahan kuasa firman Yesus.</a:t>
            </a:r>
            <a:endParaRPr sz="1750" b="0" i="0" u="none" strike="noStrike" cap="none"/>
          </a:p>
        </p:txBody>
      </p:sp>
      <p:sp>
        <p:nvSpPr>
          <p:cNvPr id="368" name="Google Shape;368;p15"/>
          <p:cNvSpPr/>
          <p:nvPr/>
        </p:nvSpPr>
        <p:spPr>
          <a:xfrm>
            <a:off x="6960632" y="5360789"/>
            <a:ext cx="170021" cy="1216223"/>
          </a:xfrm>
          <a:prstGeom prst="roundRect">
            <a:avLst>
              <a:gd name="adj" fmla="val 20012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5"/>
          <p:cNvSpPr/>
          <p:nvPr/>
        </p:nvSpPr>
        <p:spPr>
          <a:xfrm>
            <a:off x="7470815" y="5360789"/>
            <a:ext cx="3382923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Pengesahan Kehidupan</a:t>
            </a:r>
            <a:endParaRPr sz="2200" b="0" i="0" u="none" strike="noStrike" cap="none"/>
          </a:p>
        </p:txBody>
      </p:sp>
      <p:sp>
        <p:nvSpPr>
          <p:cNvPr id="370" name="Google Shape;370;p15"/>
          <p:cNvSpPr/>
          <p:nvPr/>
        </p:nvSpPr>
        <p:spPr>
          <a:xfrm>
            <a:off x="7470815" y="5851208"/>
            <a:ext cx="636579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Anak muda itu mula berbicara. Ini membuktikan bahawa dia benar-benar hidup semula, bukan ilusi.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6"/>
          <p:cNvSpPr/>
          <p:nvPr/>
        </p:nvSpPr>
        <p:spPr>
          <a:xfrm>
            <a:off x="793790" y="1317188"/>
            <a:ext cx="10359866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Ilustrasi: Pemuda Bangun Dari Mati</a:t>
            </a:r>
            <a:endParaRPr sz="4450" b="0" i="0" u="none" strike="noStrike" cap="none"/>
          </a:p>
        </p:txBody>
      </p:sp>
      <p:pic>
        <p:nvPicPr>
          <p:cNvPr id="377" name="Google Shape;377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790" y="2479596"/>
            <a:ext cx="4158615" cy="2570202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6"/>
          <p:cNvSpPr/>
          <p:nvPr/>
        </p:nvSpPr>
        <p:spPr>
          <a:xfrm>
            <a:off x="793790" y="5333286"/>
            <a:ext cx="2887623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Kehidupan Kembali</a:t>
            </a:r>
            <a:endParaRPr sz="2200" b="0" i="0" u="none" strike="noStrike" cap="none"/>
          </a:p>
        </p:txBody>
      </p:sp>
      <p:sp>
        <p:nvSpPr>
          <p:cNvPr id="379" name="Google Shape;379;p16"/>
          <p:cNvSpPr/>
          <p:nvPr/>
        </p:nvSpPr>
        <p:spPr>
          <a:xfrm>
            <a:off x="793790" y="5823704"/>
            <a:ext cx="4158615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Anak muda itu bangun dan duduk selepas berada dalam keadaan mati. Ekspresi bingung di wajahnya.</a:t>
            </a:r>
            <a:endParaRPr sz="1750" b="0" i="0" u="none" strike="noStrike" cap="none"/>
          </a:p>
        </p:txBody>
      </p:sp>
      <p:pic>
        <p:nvPicPr>
          <p:cNvPr id="380" name="Google Shape;380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5893" y="2479596"/>
            <a:ext cx="4158615" cy="2570202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16"/>
          <p:cNvSpPr/>
          <p:nvPr/>
        </p:nvSpPr>
        <p:spPr>
          <a:xfrm>
            <a:off x="5235893" y="5333286"/>
            <a:ext cx="3441859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Penyerahan Kepada Ibu</a:t>
            </a:r>
            <a:endParaRPr sz="2200" b="0" i="0" u="none" strike="noStrike" cap="none"/>
          </a:p>
        </p:txBody>
      </p:sp>
      <p:sp>
        <p:nvSpPr>
          <p:cNvPr id="382" name="Google Shape;382;p16"/>
          <p:cNvSpPr/>
          <p:nvPr/>
        </p:nvSpPr>
        <p:spPr>
          <a:xfrm>
            <a:off x="5235893" y="5823704"/>
            <a:ext cx="4158615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menyerahkan anak lelaki itu kepada ibunya. Momen penyatuan semula yang penuh emosi.</a:t>
            </a:r>
            <a:endParaRPr sz="1750" b="0" i="0" u="none" strike="noStrike" cap="none"/>
          </a:p>
        </p:txBody>
      </p:sp>
      <p:pic>
        <p:nvPicPr>
          <p:cNvPr id="383" name="Google Shape;383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77995" y="2479596"/>
            <a:ext cx="4158615" cy="2570202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6"/>
          <p:cNvSpPr/>
          <p:nvPr/>
        </p:nvSpPr>
        <p:spPr>
          <a:xfrm>
            <a:off x="9677995" y="533328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Reaksi Kerajaan</a:t>
            </a:r>
            <a:endParaRPr sz="2200" b="0" i="0" u="none" strike="noStrike" cap="none"/>
          </a:p>
        </p:txBody>
      </p:sp>
      <p:sp>
        <p:nvSpPr>
          <p:cNvPr id="385" name="Google Shape;385;p16"/>
          <p:cNvSpPr/>
          <p:nvPr/>
        </p:nvSpPr>
        <p:spPr>
          <a:xfrm>
            <a:off x="9677995" y="5823704"/>
            <a:ext cx="4158615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Orang ramai dipenuhi rasa takjub dan takut. Mereka memuji Allah atas apa yang telah berlaku.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7"/>
          <p:cNvSpPr/>
          <p:nvPr/>
        </p:nvSpPr>
        <p:spPr>
          <a:xfrm>
            <a:off x="793790" y="1251109"/>
            <a:ext cx="8430458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Peta Minda: Isi Penting Kisah</a:t>
            </a:r>
            <a:endParaRPr sz="4450" b="0" i="0" u="none" strike="noStrike" cap="none"/>
          </a:p>
        </p:txBody>
      </p:sp>
      <p:sp>
        <p:nvSpPr>
          <p:cNvPr id="392" name="Google Shape;392;p17"/>
          <p:cNvSpPr/>
          <p:nvPr/>
        </p:nvSpPr>
        <p:spPr>
          <a:xfrm>
            <a:off x="1857256" y="277082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Belas Kasihan</a:t>
            </a:r>
            <a:endParaRPr sz="2200" b="0" i="0" u="none" strike="noStrike" cap="none"/>
          </a:p>
        </p:txBody>
      </p:sp>
      <p:sp>
        <p:nvSpPr>
          <p:cNvPr id="393" name="Google Shape;393;p17"/>
          <p:cNvSpPr/>
          <p:nvPr/>
        </p:nvSpPr>
        <p:spPr>
          <a:xfrm>
            <a:off x="793790" y="3261241"/>
            <a:ext cx="3898702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Hati Yesus tergerak dengan belas kasihan melihat penderitaan sang ibu</a:t>
            </a:r>
            <a:endParaRPr sz="1750" b="0" i="0" u="none" strike="noStrike" cap="none"/>
          </a:p>
        </p:txBody>
      </p:sp>
      <p:pic>
        <p:nvPicPr>
          <p:cNvPr id="394" name="Google Shape;394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6731" y="317658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7"/>
          <p:cNvSpPr/>
          <p:nvPr/>
        </p:nvSpPr>
        <p:spPr>
          <a:xfrm>
            <a:off x="9937790" y="295227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Kuasa</a:t>
            </a:r>
            <a:endParaRPr sz="2200" b="0" i="0" u="none" strike="noStrike" cap="none"/>
          </a:p>
        </p:txBody>
      </p:sp>
      <p:sp>
        <p:nvSpPr>
          <p:cNvPr id="397" name="Google Shape;397;p17"/>
          <p:cNvSpPr/>
          <p:nvPr/>
        </p:nvSpPr>
        <p:spPr>
          <a:xfrm>
            <a:off x="9937790" y="3442692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Firman Yesus memiliki kuasa untuk mengatasi kematian</a:t>
            </a:r>
            <a:endParaRPr sz="1750" b="0" i="0" u="none" strike="noStrike" cap="none"/>
          </a:p>
        </p:txBody>
      </p:sp>
      <p:pic>
        <p:nvPicPr>
          <p:cNvPr id="398" name="Google Shape;398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1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52604" y="3565088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7"/>
          <p:cNvSpPr/>
          <p:nvPr/>
        </p:nvSpPr>
        <p:spPr>
          <a:xfrm>
            <a:off x="9937790" y="540484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Mujizat</a:t>
            </a:r>
            <a:endParaRPr sz="2200" b="0" i="0" u="none" strike="noStrike" cap="none"/>
          </a:p>
        </p:txBody>
      </p:sp>
      <p:sp>
        <p:nvSpPr>
          <p:cNvPr id="401" name="Google Shape;401;p17"/>
          <p:cNvSpPr/>
          <p:nvPr/>
        </p:nvSpPr>
        <p:spPr>
          <a:xfrm>
            <a:off x="9937790" y="5895261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Membangkitkan orang mati adalah tanda kuasa ilahi Yesus</a:t>
            </a:r>
            <a:endParaRPr sz="1750" b="0" i="0" u="none" strike="noStrike" cap="none"/>
          </a:p>
        </p:txBody>
      </p:sp>
      <p:pic>
        <p:nvPicPr>
          <p:cNvPr id="402" name="Google Shape;402;p1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7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64103" y="5790962"/>
            <a:ext cx="339328" cy="42422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17"/>
          <p:cNvSpPr/>
          <p:nvPr/>
        </p:nvSpPr>
        <p:spPr>
          <a:xfrm>
            <a:off x="1857256" y="558629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Reaksi Masyarakat</a:t>
            </a:r>
            <a:endParaRPr sz="2200" b="0" i="0" u="none" strike="noStrike" cap="none"/>
          </a:p>
        </p:txBody>
      </p:sp>
      <p:sp>
        <p:nvSpPr>
          <p:cNvPr id="405" name="Google Shape;405;p17"/>
          <p:cNvSpPr/>
          <p:nvPr/>
        </p:nvSpPr>
        <p:spPr>
          <a:xfrm>
            <a:off x="793790" y="6076712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Takjub, takut, dan memuliakan Allah</a:t>
            </a:r>
            <a:endParaRPr sz="1750" b="0" i="0" u="none" strike="noStrike" cap="none"/>
          </a:p>
        </p:txBody>
      </p:sp>
      <p:pic>
        <p:nvPicPr>
          <p:cNvPr id="406" name="Google Shape;406;p17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7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38230" y="5402461"/>
            <a:ext cx="339328" cy="42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31148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18"/>
          <p:cNvSpPr/>
          <p:nvPr/>
        </p:nvSpPr>
        <p:spPr>
          <a:xfrm>
            <a:off x="739735" y="581144"/>
            <a:ext cx="6034088" cy="66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01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150"/>
              <a:buFont typeface="Libre Baskerville"/>
              <a:buNone/>
            </a:pPr>
            <a:r>
              <a:rPr lang="en-US" sz="41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Respons Orang Ramai</a:t>
            </a:r>
            <a:endParaRPr sz="4150" b="0" i="0" u="none" strike="noStrike" cap="none"/>
          </a:p>
        </p:txBody>
      </p:sp>
      <p:sp>
        <p:nvSpPr>
          <p:cNvPr id="415" name="Google Shape;415;p18"/>
          <p:cNvSpPr/>
          <p:nvPr/>
        </p:nvSpPr>
        <p:spPr>
          <a:xfrm>
            <a:off x="739735" y="1558528"/>
            <a:ext cx="475536" cy="475536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6" name="Google Shape;416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031" y="1598176"/>
            <a:ext cx="316944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18"/>
          <p:cNvSpPr/>
          <p:nvPr/>
        </p:nvSpPr>
        <p:spPr>
          <a:xfrm>
            <a:off x="1426607" y="1631156"/>
            <a:ext cx="2641997" cy="33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050"/>
              <a:buFont typeface="Libre Baskerville"/>
              <a:buNone/>
            </a:pPr>
            <a:r>
              <a:rPr lang="en-US" sz="20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Ketakutan</a:t>
            </a:r>
            <a:endParaRPr sz="2050" b="0" i="0" u="none" strike="noStrike" cap="none"/>
          </a:p>
        </p:txBody>
      </p:sp>
      <p:sp>
        <p:nvSpPr>
          <p:cNvPr id="418" name="Google Shape;418;p18"/>
          <p:cNvSpPr/>
          <p:nvPr/>
        </p:nvSpPr>
        <p:spPr>
          <a:xfrm>
            <a:off x="1426607" y="2088118"/>
            <a:ext cx="6977658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650"/>
              <a:buFont typeface="Open Sans"/>
              <a:buNone/>
            </a:pPr>
            <a:r>
              <a:rPr lang="en-US" sz="16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Orang ramai dipenuhi dengan rasa takut. Mereka menyaksikan kuasa yang melampaui pemahaman manusia.</a:t>
            </a:r>
            <a:endParaRPr sz="1650" b="0" i="0" u="none" strike="noStrike" cap="none"/>
          </a:p>
        </p:txBody>
      </p:sp>
      <p:sp>
        <p:nvSpPr>
          <p:cNvPr id="419" name="Google Shape;419;p18"/>
          <p:cNvSpPr/>
          <p:nvPr/>
        </p:nvSpPr>
        <p:spPr>
          <a:xfrm>
            <a:off x="739735" y="3187065"/>
            <a:ext cx="475536" cy="475536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0" name="Google Shape;420;p1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9031" y="3226713"/>
            <a:ext cx="316944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8"/>
          <p:cNvSpPr/>
          <p:nvPr/>
        </p:nvSpPr>
        <p:spPr>
          <a:xfrm>
            <a:off x="1426607" y="3259693"/>
            <a:ext cx="2641997" cy="33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050"/>
              <a:buFont typeface="Libre Baskerville"/>
              <a:buNone/>
            </a:pPr>
            <a:r>
              <a:rPr lang="en-US" sz="20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Pujian</a:t>
            </a:r>
            <a:endParaRPr sz="2050" b="0" i="0" u="none" strike="noStrike" cap="none"/>
          </a:p>
        </p:txBody>
      </p:sp>
      <p:sp>
        <p:nvSpPr>
          <p:cNvPr id="422" name="Google Shape;422;p18"/>
          <p:cNvSpPr/>
          <p:nvPr/>
        </p:nvSpPr>
        <p:spPr>
          <a:xfrm>
            <a:off x="1426607" y="3716655"/>
            <a:ext cx="6977658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650"/>
              <a:buFont typeface="Open Sans"/>
              <a:buNone/>
            </a:pPr>
            <a:r>
              <a:rPr lang="en-US" sz="16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Mereka memuliakan Allah. Respons yang tepat terhadap pekerjaan Tuhan adalah pujian.</a:t>
            </a:r>
            <a:endParaRPr sz="1650" b="0" i="0" u="none" strike="noStrike" cap="none"/>
          </a:p>
        </p:txBody>
      </p:sp>
      <p:sp>
        <p:nvSpPr>
          <p:cNvPr id="423" name="Google Shape;423;p18"/>
          <p:cNvSpPr/>
          <p:nvPr/>
        </p:nvSpPr>
        <p:spPr>
          <a:xfrm>
            <a:off x="739735" y="4815602"/>
            <a:ext cx="475536" cy="475536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4" name="Google Shape;424;p1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031" y="4855250"/>
            <a:ext cx="316944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8"/>
          <p:cNvSpPr/>
          <p:nvPr/>
        </p:nvSpPr>
        <p:spPr>
          <a:xfrm>
            <a:off x="1426607" y="4888230"/>
            <a:ext cx="2641997" cy="33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050"/>
              <a:buFont typeface="Libre Baskerville"/>
              <a:buNone/>
            </a:pPr>
            <a:r>
              <a:rPr lang="en-US" sz="20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Pengakuan</a:t>
            </a:r>
            <a:endParaRPr sz="2050" b="0" i="0" u="none" strike="noStrike" cap="none"/>
          </a:p>
        </p:txBody>
      </p:sp>
      <p:sp>
        <p:nvSpPr>
          <p:cNvPr id="426" name="Google Shape;426;p18"/>
          <p:cNvSpPr/>
          <p:nvPr/>
        </p:nvSpPr>
        <p:spPr>
          <a:xfrm>
            <a:off x="1426607" y="5345192"/>
            <a:ext cx="6977658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650"/>
              <a:buFont typeface="Open Sans"/>
              <a:buNone/>
            </a:pPr>
            <a:r>
              <a:rPr lang="en-US" sz="16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Mereka mengakui, "Seorang nabi besar telah muncul di tengah-tengah kita!" Pengakuan iman.</a:t>
            </a:r>
            <a:endParaRPr sz="1650" b="0" i="0" u="none" strike="noStrike" cap="none"/>
          </a:p>
        </p:txBody>
      </p:sp>
      <p:sp>
        <p:nvSpPr>
          <p:cNvPr id="427" name="Google Shape;427;p18"/>
          <p:cNvSpPr/>
          <p:nvPr/>
        </p:nvSpPr>
        <p:spPr>
          <a:xfrm>
            <a:off x="739735" y="6444139"/>
            <a:ext cx="475536" cy="475536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8" name="Google Shape;428;p1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9031" y="6483787"/>
            <a:ext cx="316944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18"/>
          <p:cNvSpPr/>
          <p:nvPr/>
        </p:nvSpPr>
        <p:spPr>
          <a:xfrm>
            <a:off x="1426607" y="6516767"/>
            <a:ext cx="2641997" cy="33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050"/>
              <a:buFont typeface="Libre Baskerville"/>
              <a:buNone/>
            </a:pPr>
            <a:r>
              <a:rPr lang="en-US" sz="20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Penyebaran Berita</a:t>
            </a:r>
            <a:endParaRPr sz="2050" b="0" i="0" u="none" strike="noStrike" cap="none"/>
          </a:p>
        </p:txBody>
      </p:sp>
      <p:sp>
        <p:nvSpPr>
          <p:cNvPr id="430" name="Google Shape;430;p18"/>
          <p:cNvSpPr/>
          <p:nvPr/>
        </p:nvSpPr>
        <p:spPr>
          <a:xfrm>
            <a:off x="1426607" y="6973729"/>
            <a:ext cx="6977658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606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650"/>
              <a:buFont typeface="Open Sans"/>
              <a:buNone/>
            </a:pPr>
            <a:r>
              <a:rPr lang="en-US" sz="16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Berita tentang Yesus tersebar ke seluruh Yudea dan sekitarnya. Kesaksian yang meluas.</a:t>
            </a:r>
            <a:endParaRPr sz="1650" b="0" i="0" u="none" strike="noStrike" cap="non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9"/>
          <p:cNvSpPr/>
          <p:nvPr/>
        </p:nvSpPr>
        <p:spPr>
          <a:xfrm>
            <a:off x="591026" y="464344"/>
            <a:ext cx="9759315" cy="527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757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3300"/>
              <a:buFont typeface="Libre Baskerville"/>
              <a:buNone/>
            </a:pPr>
            <a:r>
              <a:rPr lang="en-US" sz="33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Ilustrasi: Orang Ramai Bersorak &amp; Bersyukur</a:t>
            </a:r>
            <a:endParaRPr sz="3300" b="0" i="0" u="none" strike="noStrike" cap="none"/>
          </a:p>
        </p:txBody>
      </p:sp>
      <p:pic>
        <p:nvPicPr>
          <p:cNvPr id="437" name="Google Shape;437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026" y="1329690"/>
            <a:ext cx="13448348" cy="73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19"/>
          <p:cNvSpPr/>
          <p:nvPr/>
        </p:nvSpPr>
        <p:spPr>
          <a:xfrm>
            <a:off x="2403872" y="8691920"/>
            <a:ext cx="168831" cy="168831"/>
          </a:xfrm>
          <a:prstGeom prst="roundRect">
            <a:avLst>
              <a:gd name="adj" fmla="val 10832"/>
            </a:avLst>
          </a:prstGeom>
          <a:solidFill>
            <a:srgbClr val="100F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9"/>
          <p:cNvSpPr/>
          <p:nvPr/>
        </p:nvSpPr>
        <p:spPr>
          <a:xfrm>
            <a:off x="2633662" y="8691920"/>
            <a:ext cx="525066" cy="16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Takjub</a:t>
            </a:r>
            <a:endParaRPr sz="1300" b="0" i="0" u="none" strike="noStrike" cap="none"/>
          </a:p>
        </p:txBody>
      </p:sp>
      <p:sp>
        <p:nvSpPr>
          <p:cNvPr id="440" name="Google Shape;440;p19"/>
          <p:cNvSpPr/>
          <p:nvPr/>
        </p:nvSpPr>
        <p:spPr>
          <a:xfrm>
            <a:off x="4260413" y="8691920"/>
            <a:ext cx="168831" cy="168831"/>
          </a:xfrm>
          <a:prstGeom prst="roundRect">
            <a:avLst>
              <a:gd name="adj" fmla="val 10832"/>
            </a:avLst>
          </a:prstGeom>
          <a:solidFill>
            <a:srgbClr val="211E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9"/>
          <p:cNvSpPr/>
          <p:nvPr/>
        </p:nvSpPr>
        <p:spPr>
          <a:xfrm>
            <a:off x="4490204" y="8691920"/>
            <a:ext cx="439341" cy="16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Takut</a:t>
            </a:r>
            <a:endParaRPr sz="1300" b="0" i="0" u="none" strike="noStrike" cap="none"/>
          </a:p>
        </p:txBody>
      </p:sp>
      <p:sp>
        <p:nvSpPr>
          <p:cNvPr id="442" name="Google Shape;442;p19"/>
          <p:cNvSpPr/>
          <p:nvPr/>
        </p:nvSpPr>
        <p:spPr>
          <a:xfrm>
            <a:off x="6687741" y="8691920"/>
            <a:ext cx="168831" cy="168831"/>
          </a:xfrm>
          <a:prstGeom prst="roundRect">
            <a:avLst>
              <a:gd name="adj" fmla="val 10832"/>
            </a:avLst>
          </a:prstGeom>
          <a:solidFill>
            <a:srgbClr val="312D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19"/>
          <p:cNvSpPr/>
          <p:nvPr/>
        </p:nvSpPr>
        <p:spPr>
          <a:xfrm>
            <a:off x="6917531" y="8691920"/>
            <a:ext cx="1025009" cy="16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Memuji Allah</a:t>
            </a:r>
            <a:endParaRPr sz="1300" b="0" i="0" u="none" strike="noStrike" cap="none"/>
          </a:p>
        </p:txBody>
      </p:sp>
      <p:sp>
        <p:nvSpPr>
          <p:cNvPr id="444" name="Google Shape;444;p19"/>
          <p:cNvSpPr/>
          <p:nvPr/>
        </p:nvSpPr>
        <p:spPr>
          <a:xfrm>
            <a:off x="9125664" y="8691920"/>
            <a:ext cx="168831" cy="168831"/>
          </a:xfrm>
          <a:prstGeom prst="roundRect">
            <a:avLst>
              <a:gd name="adj" fmla="val 10832"/>
            </a:avLst>
          </a:prstGeom>
          <a:solidFill>
            <a:srgbClr val="5C59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9"/>
          <p:cNvSpPr/>
          <p:nvPr/>
        </p:nvSpPr>
        <p:spPr>
          <a:xfrm>
            <a:off x="9355455" y="8691920"/>
            <a:ext cx="1589365" cy="16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Menyebarkan berita</a:t>
            </a:r>
            <a:endParaRPr sz="1300" b="0" i="0" u="none" strike="noStrike" cap="none"/>
          </a:p>
        </p:txBody>
      </p:sp>
      <p:sp>
        <p:nvSpPr>
          <p:cNvPr id="446" name="Google Shape;446;p19"/>
          <p:cNvSpPr/>
          <p:nvPr/>
        </p:nvSpPr>
        <p:spPr>
          <a:xfrm>
            <a:off x="11471553" y="8691920"/>
            <a:ext cx="168831" cy="168831"/>
          </a:xfrm>
          <a:prstGeom prst="roundRect">
            <a:avLst>
              <a:gd name="adj" fmla="val 10832"/>
            </a:avLst>
          </a:prstGeom>
          <a:solidFill>
            <a:srgbClr val="989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19"/>
          <p:cNvSpPr/>
          <p:nvPr/>
        </p:nvSpPr>
        <p:spPr>
          <a:xfrm>
            <a:off x="11701343" y="8691920"/>
            <a:ext cx="2299573" cy="16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Mengakui Yesus sebagai nabi</a:t>
            </a:r>
            <a:endParaRPr sz="1300" b="0" i="0" u="none" strike="noStrike" cap="non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20"/>
          <p:cNvSpPr/>
          <p:nvPr/>
        </p:nvSpPr>
        <p:spPr>
          <a:xfrm>
            <a:off x="621149" y="807601"/>
            <a:ext cx="7901702" cy="1109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086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3450"/>
              <a:buFont typeface="Libre Baskerville"/>
              <a:buNone/>
            </a:pPr>
            <a:r>
              <a:rPr lang="en-US" sz="3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Bagaimana Kisah Ini Berkaitan Dengan Hidup Kita?</a:t>
            </a:r>
            <a:endParaRPr sz="3450" b="0" i="0" u="none" strike="noStrike" cap="none"/>
          </a:p>
        </p:txBody>
      </p:sp>
      <p:sp>
        <p:nvSpPr>
          <p:cNvPr id="455" name="Google Shape;455;p20"/>
          <p:cNvSpPr/>
          <p:nvPr/>
        </p:nvSpPr>
        <p:spPr>
          <a:xfrm>
            <a:off x="621149" y="2183011"/>
            <a:ext cx="3862149" cy="2956679"/>
          </a:xfrm>
          <a:prstGeom prst="roundRect">
            <a:avLst>
              <a:gd name="adj" fmla="val 900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20"/>
          <p:cNvSpPr/>
          <p:nvPr/>
        </p:nvSpPr>
        <p:spPr>
          <a:xfrm>
            <a:off x="798552" y="2360414"/>
            <a:ext cx="2989421" cy="2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Libre Baskerville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Harapan Dalam Kedukaan</a:t>
            </a:r>
            <a:endParaRPr sz="1700" b="0" i="0" u="none" strike="noStrike" cap="none"/>
          </a:p>
        </p:txBody>
      </p:sp>
      <p:sp>
        <p:nvSpPr>
          <p:cNvPr id="457" name="Google Shape;457;p20"/>
          <p:cNvSpPr/>
          <p:nvPr/>
        </p:nvSpPr>
        <p:spPr>
          <a:xfrm>
            <a:off x="798552" y="2744033"/>
            <a:ext cx="3507343" cy="851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None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memberi harapan ketika kita menghadapi kehilangan. Kuasa-Nya lebih besar dari kematian.</a:t>
            </a:r>
            <a:endParaRPr sz="1350" b="0" i="0" u="none" strike="noStrike" cap="none"/>
          </a:p>
        </p:txBody>
      </p:sp>
      <p:sp>
        <p:nvSpPr>
          <p:cNvPr id="458" name="Google Shape;458;p20"/>
          <p:cNvSpPr/>
          <p:nvPr/>
        </p:nvSpPr>
        <p:spPr>
          <a:xfrm>
            <a:off x="798552" y="3702368"/>
            <a:ext cx="3507343" cy="28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Kematian tidak berkuasa mutlak</a:t>
            </a:r>
            <a:endParaRPr sz="1350" b="0" i="0" u="none" strike="noStrike" cap="none"/>
          </a:p>
        </p:txBody>
      </p:sp>
      <p:sp>
        <p:nvSpPr>
          <p:cNvPr id="459" name="Google Shape;459;p20"/>
          <p:cNvSpPr/>
          <p:nvPr/>
        </p:nvSpPr>
        <p:spPr>
          <a:xfrm>
            <a:off x="798552" y="4048363"/>
            <a:ext cx="3507343" cy="28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memahami kesedihan kita</a:t>
            </a:r>
            <a:endParaRPr sz="1350" b="0" i="0" u="none" strike="noStrike" cap="none"/>
          </a:p>
        </p:txBody>
      </p:sp>
      <p:sp>
        <p:nvSpPr>
          <p:cNvPr id="460" name="Google Shape;460;p20"/>
          <p:cNvSpPr/>
          <p:nvPr/>
        </p:nvSpPr>
        <p:spPr>
          <a:xfrm>
            <a:off x="798552" y="4394359"/>
            <a:ext cx="3507343" cy="567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Iman memberi kekuatan dalam dukacita</a:t>
            </a:r>
            <a:endParaRPr sz="1350" b="0" i="0" u="none" strike="noStrike" cap="none"/>
          </a:p>
        </p:txBody>
      </p:sp>
      <p:sp>
        <p:nvSpPr>
          <p:cNvPr id="461" name="Google Shape;461;p20"/>
          <p:cNvSpPr/>
          <p:nvPr/>
        </p:nvSpPr>
        <p:spPr>
          <a:xfrm>
            <a:off x="4660702" y="2183011"/>
            <a:ext cx="3862149" cy="2956679"/>
          </a:xfrm>
          <a:prstGeom prst="roundRect">
            <a:avLst>
              <a:gd name="adj" fmla="val 900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0"/>
          <p:cNvSpPr/>
          <p:nvPr/>
        </p:nvSpPr>
        <p:spPr>
          <a:xfrm>
            <a:off x="4838105" y="2360414"/>
            <a:ext cx="2218611" cy="2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Libre Baskerville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Belas Kasihan Aktif</a:t>
            </a:r>
            <a:endParaRPr sz="1700" b="0" i="0" u="none" strike="noStrike" cap="none"/>
          </a:p>
        </p:txBody>
      </p:sp>
      <p:sp>
        <p:nvSpPr>
          <p:cNvPr id="463" name="Google Shape;463;p20"/>
          <p:cNvSpPr/>
          <p:nvPr/>
        </p:nvSpPr>
        <p:spPr>
          <a:xfrm>
            <a:off x="4838105" y="2744033"/>
            <a:ext cx="3507343" cy="567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None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Kita dipanggil untuk menunjukkan kasih yang aktif, bukan sekadar simpati.</a:t>
            </a:r>
            <a:endParaRPr sz="1350" b="0" i="0" u="none" strike="noStrike" cap="none"/>
          </a:p>
        </p:txBody>
      </p:sp>
      <p:sp>
        <p:nvSpPr>
          <p:cNvPr id="464" name="Google Shape;464;p20"/>
          <p:cNvSpPr/>
          <p:nvPr/>
        </p:nvSpPr>
        <p:spPr>
          <a:xfrm>
            <a:off x="4838105" y="3418403"/>
            <a:ext cx="3507343" cy="28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Menolong mereka yang memerlukan</a:t>
            </a:r>
            <a:endParaRPr sz="1350" b="0" i="0" u="none" strike="noStrike" cap="none"/>
          </a:p>
        </p:txBody>
      </p:sp>
      <p:sp>
        <p:nvSpPr>
          <p:cNvPr id="465" name="Google Shape;465;p20"/>
          <p:cNvSpPr/>
          <p:nvPr/>
        </p:nvSpPr>
        <p:spPr>
          <a:xfrm>
            <a:off x="4838105" y="3764399"/>
            <a:ext cx="3507343" cy="567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Tindakan nyata, bukan sekadar kata-kata</a:t>
            </a:r>
            <a:endParaRPr sz="1350" b="0" i="0" u="none" strike="noStrike" cap="none"/>
          </a:p>
        </p:txBody>
      </p:sp>
      <p:sp>
        <p:nvSpPr>
          <p:cNvPr id="466" name="Google Shape;466;p20"/>
          <p:cNvSpPr/>
          <p:nvPr/>
        </p:nvSpPr>
        <p:spPr>
          <a:xfrm>
            <a:off x="4838105" y="4394359"/>
            <a:ext cx="3507343" cy="28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Melangkaui zon selesa</a:t>
            </a:r>
            <a:endParaRPr sz="1350" b="0" i="0" u="none" strike="noStrike" cap="none"/>
          </a:p>
        </p:txBody>
      </p:sp>
      <p:sp>
        <p:nvSpPr>
          <p:cNvPr id="467" name="Google Shape;467;p20"/>
          <p:cNvSpPr/>
          <p:nvPr/>
        </p:nvSpPr>
        <p:spPr>
          <a:xfrm>
            <a:off x="621149" y="5317093"/>
            <a:ext cx="7901702" cy="2104787"/>
          </a:xfrm>
          <a:prstGeom prst="roundRect">
            <a:avLst>
              <a:gd name="adj" fmla="val 1265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0"/>
          <p:cNvSpPr/>
          <p:nvPr/>
        </p:nvSpPr>
        <p:spPr>
          <a:xfrm>
            <a:off x="798552" y="5494496"/>
            <a:ext cx="2240994" cy="2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Libre Baskerville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Kuasa Transformasi</a:t>
            </a:r>
            <a:endParaRPr sz="1700" b="0" i="0" u="none" strike="noStrike" cap="none"/>
          </a:p>
        </p:txBody>
      </p:sp>
      <p:sp>
        <p:nvSpPr>
          <p:cNvPr id="469" name="Google Shape;469;p20"/>
          <p:cNvSpPr/>
          <p:nvPr/>
        </p:nvSpPr>
        <p:spPr>
          <a:xfrm>
            <a:off x="798552" y="5878116"/>
            <a:ext cx="7546896" cy="28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None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masih mengubah hidup sesiapa sahaja yang Dia sentuh hari ini.</a:t>
            </a:r>
            <a:endParaRPr sz="1350" b="0" i="0" u="none" strike="noStrike" cap="none"/>
          </a:p>
        </p:txBody>
      </p:sp>
      <p:sp>
        <p:nvSpPr>
          <p:cNvPr id="470" name="Google Shape;470;p20"/>
          <p:cNvSpPr/>
          <p:nvPr/>
        </p:nvSpPr>
        <p:spPr>
          <a:xfrm>
            <a:off x="798552" y="6268522"/>
            <a:ext cx="7546896" cy="28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Pembaharuan spiritual</a:t>
            </a:r>
            <a:endParaRPr sz="1350" b="0" i="0" u="none" strike="noStrike" cap="none"/>
          </a:p>
        </p:txBody>
      </p:sp>
      <p:sp>
        <p:nvSpPr>
          <p:cNvPr id="471" name="Google Shape;471;p20"/>
          <p:cNvSpPr/>
          <p:nvPr/>
        </p:nvSpPr>
        <p:spPr>
          <a:xfrm>
            <a:off x="798552" y="6614517"/>
            <a:ext cx="7546896" cy="28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Penyembuhan emosi dan hubungan</a:t>
            </a:r>
            <a:endParaRPr sz="1350" b="0" i="0" u="none" strike="noStrike" cap="none"/>
          </a:p>
        </p:txBody>
      </p:sp>
      <p:sp>
        <p:nvSpPr>
          <p:cNvPr id="472" name="Google Shape;472;p20"/>
          <p:cNvSpPr/>
          <p:nvPr/>
        </p:nvSpPr>
        <p:spPr>
          <a:xfrm>
            <a:off x="798552" y="6960513"/>
            <a:ext cx="7546896" cy="28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962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Harapan untuk masa depan</a:t>
            </a:r>
            <a:endParaRPr sz="1350" b="0" i="0" u="none" strike="noStrike" cap="non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1"/>
          <p:cNvSpPr/>
          <p:nvPr/>
        </p:nvSpPr>
        <p:spPr>
          <a:xfrm>
            <a:off x="766882" y="946309"/>
            <a:ext cx="12842796" cy="684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418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300"/>
              <a:buFont typeface="Libre Baskerville"/>
              <a:buNone/>
            </a:pPr>
            <a:r>
              <a:rPr lang="en-US" sz="430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Peta Minda: Pengajaran &amp; Refleksi Kehidupan</a:t>
            </a:r>
            <a:endParaRPr sz="4300" b="0" i="0" u="none" strike="noStrike" cap="none"/>
          </a:p>
        </p:txBody>
      </p:sp>
      <p:pic>
        <p:nvPicPr>
          <p:cNvPr id="479" name="Google Shape;479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0642" y="2069187"/>
            <a:ext cx="1620679" cy="126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2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6914" y="2664262"/>
            <a:ext cx="308134" cy="385167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21"/>
          <p:cNvSpPr/>
          <p:nvPr/>
        </p:nvSpPr>
        <p:spPr>
          <a:xfrm>
            <a:off x="5070396" y="2288262"/>
            <a:ext cx="2738914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255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150"/>
              <a:buFont typeface="Libre Baskerville"/>
              <a:buNone/>
            </a:pPr>
            <a:r>
              <a:rPr lang="en-US" sz="21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Harapan</a:t>
            </a:r>
            <a:endParaRPr sz="2150" b="0" i="0" u="none" strike="noStrike" cap="none"/>
          </a:p>
        </p:txBody>
      </p:sp>
      <p:sp>
        <p:nvSpPr>
          <p:cNvPr id="482" name="Google Shape;482;p21"/>
          <p:cNvSpPr/>
          <p:nvPr/>
        </p:nvSpPr>
        <p:spPr>
          <a:xfrm>
            <a:off x="5070396" y="2762012"/>
            <a:ext cx="5454848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Open Sans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Yesus memberi harapan dalam situasi tanpa harapan</a:t>
            </a:r>
            <a:endParaRPr sz="1700" b="0" i="0" u="none" strike="noStrike" cap="none"/>
          </a:p>
        </p:txBody>
      </p:sp>
      <p:sp>
        <p:nvSpPr>
          <p:cNvPr id="483" name="Google Shape;483;p21"/>
          <p:cNvSpPr/>
          <p:nvPr/>
        </p:nvSpPr>
        <p:spPr>
          <a:xfrm>
            <a:off x="4906089" y="3343751"/>
            <a:ext cx="8902660" cy="15240"/>
          </a:xfrm>
          <a:prstGeom prst="roundRect">
            <a:avLst>
              <a:gd name="adj" fmla="val 215668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4" name="Google Shape;484;p2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20303" y="3386376"/>
            <a:ext cx="3241358" cy="126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2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86914" y="3825002"/>
            <a:ext cx="308134" cy="385167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21"/>
          <p:cNvSpPr/>
          <p:nvPr/>
        </p:nvSpPr>
        <p:spPr>
          <a:xfrm>
            <a:off x="5880735" y="3605451"/>
            <a:ext cx="2738914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255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150"/>
              <a:buFont typeface="Libre Baskerville"/>
              <a:buNone/>
            </a:pPr>
            <a:r>
              <a:rPr lang="en-US" sz="21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Belas Kasihan</a:t>
            </a:r>
            <a:endParaRPr sz="2150" b="0" i="0" u="none" strike="noStrike" cap="none"/>
          </a:p>
        </p:txBody>
      </p:sp>
      <p:sp>
        <p:nvSpPr>
          <p:cNvPr id="487" name="Google Shape;487;p21"/>
          <p:cNvSpPr/>
          <p:nvPr/>
        </p:nvSpPr>
        <p:spPr>
          <a:xfrm>
            <a:off x="5880735" y="4079200"/>
            <a:ext cx="5476399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Open Sans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Berempati dan bertindak untuk membantu orang lain</a:t>
            </a:r>
            <a:endParaRPr sz="1700" b="0" i="0" u="none" strike="noStrike" cap="none"/>
          </a:p>
        </p:txBody>
      </p:sp>
      <p:sp>
        <p:nvSpPr>
          <p:cNvPr id="488" name="Google Shape;488;p21"/>
          <p:cNvSpPr/>
          <p:nvPr/>
        </p:nvSpPr>
        <p:spPr>
          <a:xfrm>
            <a:off x="5716429" y="4660940"/>
            <a:ext cx="8092321" cy="15240"/>
          </a:xfrm>
          <a:prstGeom prst="roundRect">
            <a:avLst>
              <a:gd name="adj" fmla="val 215668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9" name="Google Shape;489;p2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9963" y="4703564"/>
            <a:ext cx="4862036" cy="126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2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86795" y="5142190"/>
            <a:ext cx="308134" cy="385167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21"/>
          <p:cNvSpPr/>
          <p:nvPr/>
        </p:nvSpPr>
        <p:spPr>
          <a:xfrm>
            <a:off x="6691074" y="4922639"/>
            <a:ext cx="2738914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255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150"/>
              <a:buFont typeface="Libre Baskerville"/>
              <a:buNone/>
            </a:pPr>
            <a:r>
              <a:rPr lang="en-US" sz="21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Iman</a:t>
            </a:r>
            <a:endParaRPr sz="2150" b="0" i="0" u="none" strike="noStrike" cap="none"/>
          </a:p>
        </p:txBody>
      </p:sp>
      <p:sp>
        <p:nvSpPr>
          <p:cNvPr id="492" name="Google Shape;492;p21"/>
          <p:cNvSpPr/>
          <p:nvPr/>
        </p:nvSpPr>
        <p:spPr>
          <a:xfrm>
            <a:off x="6691074" y="5396389"/>
            <a:ext cx="625221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Open Sans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Percaya pada kuasa Tuhan melangkaui pemahaman manusia</a:t>
            </a:r>
            <a:endParaRPr sz="1700" b="0" i="0" u="none" strike="noStrike" cap="none"/>
          </a:p>
        </p:txBody>
      </p:sp>
      <p:sp>
        <p:nvSpPr>
          <p:cNvPr id="493" name="Google Shape;493;p21"/>
          <p:cNvSpPr/>
          <p:nvPr/>
        </p:nvSpPr>
        <p:spPr>
          <a:xfrm>
            <a:off x="6526768" y="5978128"/>
            <a:ext cx="7281982" cy="15240"/>
          </a:xfrm>
          <a:prstGeom prst="roundRect">
            <a:avLst>
              <a:gd name="adj" fmla="val 215668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4" name="Google Shape;494;p21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9505" y="6020753"/>
            <a:ext cx="6482834" cy="126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1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86795" y="6459379"/>
            <a:ext cx="308134" cy="385167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21"/>
          <p:cNvSpPr/>
          <p:nvPr/>
        </p:nvSpPr>
        <p:spPr>
          <a:xfrm>
            <a:off x="7501414" y="6239827"/>
            <a:ext cx="2738914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255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150"/>
              <a:buFont typeface="Libre Baskerville"/>
              <a:buNone/>
            </a:pPr>
            <a:r>
              <a:rPr lang="en-US" sz="21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Kasih</a:t>
            </a:r>
            <a:endParaRPr sz="2150" b="0" i="0" u="none" strike="noStrike" cap="none"/>
          </a:p>
        </p:txBody>
      </p:sp>
      <p:sp>
        <p:nvSpPr>
          <p:cNvPr id="497" name="Google Shape;497;p21"/>
          <p:cNvSpPr/>
          <p:nvPr/>
        </p:nvSpPr>
        <p:spPr>
          <a:xfrm>
            <a:off x="7501414" y="6713577"/>
            <a:ext cx="4365784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76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00"/>
              <a:buFont typeface="Open Sans"/>
              <a:buNone/>
            </a:pPr>
            <a:r>
              <a:rPr lang="en-US" sz="170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Menunjukkan kasih melalui tindakan nyata</a:t>
            </a:r>
            <a:endParaRPr sz="1700" b="0" i="0" u="none" strike="noStrike" cap="non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2"/>
          <p:cNvSpPr/>
          <p:nvPr/>
        </p:nvSpPr>
        <p:spPr>
          <a:xfrm>
            <a:off x="472321" y="371118"/>
            <a:ext cx="4661297" cy="421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2650"/>
              <a:buFont typeface="Libre Baskerville"/>
              <a:buNone/>
            </a:pPr>
            <a:r>
              <a:rPr lang="en-US" sz="26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Aktiviti: Diskusi Kumpulan</a:t>
            </a:r>
            <a:endParaRPr sz="2650" b="0" i="0" u="none" strike="noStrike" cap="none"/>
          </a:p>
        </p:txBody>
      </p:sp>
      <p:pic>
        <p:nvPicPr>
          <p:cNvPr id="504" name="Google Shape;504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321" y="1062752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22"/>
          <p:cNvSpPr/>
          <p:nvPr/>
        </p:nvSpPr>
        <p:spPr>
          <a:xfrm>
            <a:off x="4015264" y="1062752"/>
            <a:ext cx="1687116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Libre Baskerville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Diskusi Bersama</a:t>
            </a:r>
            <a:endParaRPr sz="1300" b="0" i="0" u="none" strike="noStrike" cap="none"/>
          </a:p>
        </p:txBody>
      </p:sp>
      <p:sp>
        <p:nvSpPr>
          <p:cNvPr id="506" name="Google Shape;506;p22"/>
          <p:cNvSpPr/>
          <p:nvPr/>
        </p:nvSpPr>
        <p:spPr>
          <a:xfrm>
            <a:off x="4015264" y="1354574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None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Bagaimana remaja boleh menunjukkan belas kasihan kepada rakan sekolah yang sedang menghadapi kesusahan?</a:t>
            </a:r>
            <a:endParaRPr sz="1050" b="0" i="0" u="none" strike="noStrike" cap="none"/>
          </a:p>
        </p:txBody>
      </p:sp>
      <p:pic>
        <p:nvPicPr>
          <p:cNvPr id="507" name="Google Shape;507;p2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321" y="3418046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22"/>
          <p:cNvSpPr/>
          <p:nvPr/>
        </p:nvSpPr>
        <p:spPr>
          <a:xfrm>
            <a:off x="4015264" y="3418046"/>
            <a:ext cx="1687116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Libre Baskerville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Sokongan Emosi</a:t>
            </a:r>
            <a:endParaRPr sz="1300" b="0" i="0" u="none" strike="noStrike" cap="none"/>
          </a:p>
        </p:txBody>
      </p:sp>
      <p:sp>
        <p:nvSpPr>
          <p:cNvPr id="509" name="Google Shape;509;p22"/>
          <p:cNvSpPr/>
          <p:nvPr/>
        </p:nvSpPr>
        <p:spPr>
          <a:xfrm>
            <a:off x="4015264" y="3709868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None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Apakah cara-cara praktikal untuk memberi sokongan kepada rakan yang berduka?</a:t>
            </a:r>
            <a:endParaRPr sz="1050" b="0" i="0" u="none" strike="noStrike" cap="none"/>
          </a:p>
        </p:txBody>
      </p:sp>
      <p:pic>
        <p:nvPicPr>
          <p:cNvPr id="510" name="Google Shape;510;p2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2321" y="5773341"/>
            <a:ext cx="3374231" cy="208538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22"/>
          <p:cNvSpPr/>
          <p:nvPr/>
        </p:nvSpPr>
        <p:spPr>
          <a:xfrm>
            <a:off x="4015264" y="5773341"/>
            <a:ext cx="1698308" cy="21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300"/>
              <a:buFont typeface="Libre Baskerville"/>
              <a:buNone/>
            </a:pPr>
            <a:r>
              <a:rPr lang="en-US" sz="13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Tindakan Komuniti</a:t>
            </a:r>
            <a:endParaRPr sz="1300" b="0" i="0" u="none" strike="noStrike" cap="none"/>
          </a:p>
        </p:txBody>
      </p:sp>
      <p:sp>
        <p:nvSpPr>
          <p:cNvPr id="512" name="Google Shape;512;p22"/>
          <p:cNvSpPr/>
          <p:nvPr/>
        </p:nvSpPr>
        <p:spPr>
          <a:xfrm>
            <a:off x="4015264" y="6065163"/>
            <a:ext cx="10142815" cy="21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050"/>
              <a:buFont typeface="Open Sans"/>
              <a:buNone/>
            </a:pPr>
            <a:r>
              <a:rPr lang="en-US" sz="10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Bagaimana kita boleh menunjukkan belas kasihan Yesus dalam komuniti kita?</a:t>
            </a:r>
            <a:endParaRPr sz="1050" b="0" i="0" u="none" strike="noStrike" cap="non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3"/>
          <p:cNvSpPr/>
          <p:nvPr/>
        </p:nvSpPr>
        <p:spPr>
          <a:xfrm>
            <a:off x="793790" y="1278374"/>
            <a:ext cx="9427726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Senarai Doa &amp; Renungan Pelajar</a:t>
            </a:r>
            <a:endParaRPr sz="4450" b="0" i="0" u="none" strike="noStrike" cap="none"/>
          </a:p>
        </p:txBody>
      </p:sp>
      <p:sp>
        <p:nvSpPr>
          <p:cNvPr id="519" name="Google Shape;519;p23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name="adj" fmla="val 2603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0" name="Google Shape;520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1167" y="2894886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23"/>
          <p:cNvSpPr/>
          <p:nvPr/>
        </p:nvSpPr>
        <p:spPr>
          <a:xfrm>
            <a:off x="3194328" y="2667595"/>
            <a:ext cx="296489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Berdoa untuk Rakan</a:t>
            </a:r>
            <a:endParaRPr sz="2200" b="0" i="0" u="none" strike="noStrike" cap="none"/>
          </a:p>
        </p:txBody>
      </p:sp>
      <p:sp>
        <p:nvSpPr>
          <p:cNvPr id="522" name="Google Shape;522;p23"/>
          <p:cNvSpPr/>
          <p:nvPr/>
        </p:nvSpPr>
        <p:spPr>
          <a:xfrm>
            <a:off x="3194328" y="3158014"/>
            <a:ext cx="7068979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Mendoakan rakan yang sedang berduka atau menghadapi cabaran</a:t>
            </a:r>
            <a:endParaRPr sz="1750" b="0" i="0" u="none" strike="noStrike" cap="none"/>
          </a:p>
        </p:txBody>
      </p:sp>
      <p:sp>
        <p:nvSpPr>
          <p:cNvPr id="523" name="Google Shape;523;p23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23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name="adj" fmla="val 2603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5" name="Google Shape;525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8089" y="4315182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23"/>
          <p:cNvSpPr/>
          <p:nvPr/>
        </p:nvSpPr>
        <p:spPr>
          <a:xfrm>
            <a:off x="5368171" y="4087892"/>
            <a:ext cx="3605927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Kesedaran akan Harapan</a:t>
            </a:r>
            <a:endParaRPr sz="2200" b="0" i="0" u="none" strike="noStrike" cap="none"/>
          </a:p>
        </p:txBody>
      </p:sp>
      <p:sp>
        <p:nvSpPr>
          <p:cNvPr id="527" name="Google Shape;527;p23"/>
          <p:cNvSpPr/>
          <p:nvPr/>
        </p:nvSpPr>
        <p:spPr>
          <a:xfrm>
            <a:off x="5368171" y="4578310"/>
            <a:ext cx="7113627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Merenung kuasa Yesus yang memberi harapan dalam setiap situasi</a:t>
            </a:r>
            <a:endParaRPr sz="1750" b="0" i="0" u="none" strike="noStrike" cap="none"/>
          </a:p>
        </p:txBody>
      </p:sp>
      <p:sp>
        <p:nvSpPr>
          <p:cNvPr id="528" name="Google Shape;528;p23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name="adj" fmla="val 223256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23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0" name="Google Shape;530;p2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5011" y="5916930"/>
            <a:ext cx="318968" cy="398621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23"/>
          <p:cNvSpPr/>
          <p:nvPr/>
        </p:nvSpPr>
        <p:spPr>
          <a:xfrm>
            <a:off x="7542014" y="5508188"/>
            <a:ext cx="2862382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Pertumbuhan Iman</a:t>
            </a:r>
            <a:endParaRPr sz="2200" b="0" i="0" u="none" strike="noStrike" cap="none"/>
          </a:p>
        </p:txBody>
      </p:sp>
      <p:sp>
        <p:nvSpPr>
          <p:cNvPr id="532" name="Google Shape;532;p23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Meningkatkan kepercayaan pada kuasa Tuhan dalam kehidupan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25"/>
          <p:cNvSpPr/>
          <p:nvPr/>
        </p:nvSpPr>
        <p:spPr>
          <a:xfrm>
            <a:off x="793790" y="1195507"/>
            <a:ext cx="6047423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403CCF"/>
              </a:buClr>
              <a:buSzPts val="4450"/>
              <a:buFont typeface="Libre Baskerville"/>
              <a:buNone/>
            </a:pPr>
            <a:r>
              <a:rPr lang="en-US" sz="4450" b="0" i="0" u="none" strike="noStrike" cap="none">
                <a:solidFill>
                  <a:srgbClr val="403CC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Rumusan &amp; Penutup</a:t>
            </a:r>
            <a:endParaRPr sz="4450" b="0" i="0" u="none" strike="noStrike" cap="none"/>
          </a:p>
        </p:txBody>
      </p:sp>
      <p:sp>
        <p:nvSpPr>
          <p:cNvPr id="540" name="Google Shape;540;p25"/>
          <p:cNvSpPr/>
          <p:nvPr/>
        </p:nvSpPr>
        <p:spPr>
          <a:xfrm>
            <a:off x="1048941" y="2244447"/>
            <a:ext cx="30480" cy="4789527"/>
          </a:xfrm>
          <a:prstGeom prst="roundRect">
            <a:avLst>
              <a:gd name="adj" fmla="val 111628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25"/>
          <p:cNvSpPr/>
          <p:nvPr/>
        </p:nvSpPr>
        <p:spPr>
          <a:xfrm>
            <a:off x="1273612" y="2484358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25"/>
          <p:cNvSpPr/>
          <p:nvPr/>
        </p:nvSpPr>
        <p:spPr>
          <a:xfrm>
            <a:off x="793790" y="224444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3" name="Google Shape;543;p2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8860" y="2286953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25"/>
          <p:cNvSpPr/>
          <p:nvPr/>
        </p:nvSpPr>
        <p:spPr>
          <a:xfrm>
            <a:off x="2183011" y="232231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Pemahaman Kisah</a:t>
            </a:r>
            <a:endParaRPr sz="2200" b="0" i="0" u="none" strike="noStrike" cap="none"/>
          </a:p>
        </p:txBody>
      </p:sp>
      <p:sp>
        <p:nvSpPr>
          <p:cNvPr id="545" name="Google Shape;545;p25"/>
          <p:cNvSpPr/>
          <p:nvPr/>
        </p:nvSpPr>
        <p:spPr>
          <a:xfrm>
            <a:off x="2183011" y="2812733"/>
            <a:ext cx="616719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Kita telah memahami kisah Yesus membangkitkan anak muda di Nain dan konteksnya.</a:t>
            </a:r>
            <a:endParaRPr sz="1750" b="0" i="0" u="none" strike="noStrike" cap="none"/>
          </a:p>
        </p:txBody>
      </p:sp>
      <p:sp>
        <p:nvSpPr>
          <p:cNvPr id="546" name="Google Shape;546;p25"/>
          <p:cNvSpPr/>
          <p:nvPr/>
        </p:nvSpPr>
        <p:spPr>
          <a:xfrm>
            <a:off x="1273612" y="4232077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25"/>
          <p:cNvSpPr/>
          <p:nvPr/>
        </p:nvSpPr>
        <p:spPr>
          <a:xfrm>
            <a:off x="793790" y="399216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25"/>
          <p:cNvSpPr/>
          <p:nvPr/>
        </p:nvSpPr>
        <p:spPr>
          <a:xfrm>
            <a:off x="878860" y="4034671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650"/>
              <a:buFont typeface="Libre Baskerville"/>
              <a:buNone/>
            </a:pPr>
            <a:r>
              <a:rPr lang="en-US" sz="265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2</a:t>
            </a:r>
            <a:endParaRPr sz="2650" b="0" i="0" u="none" strike="noStrike" cap="none"/>
          </a:p>
        </p:txBody>
      </p:sp>
      <p:sp>
        <p:nvSpPr>
          <p:cNvPr id="549" name="Google Shape;549;p25"/>
          <p:cNvSpPr/>
          <p:nvPr/>
        </p:nvSpPr>
        <p:spPr>
          <a:xfrm>
            <a:off x="2183011" y="407003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Sifat Yesus</a:t>
            </a:r>
            <a:endParaRPr sz="2200" b="0" i="0" u="none" strike="noStrike" cap="none"/>
          </a:p>
        </p:txBody>
      </p:sp>
      <p:sp>
        <p:nvSpPr>
          <p:cNvPr id="550" name="Google Shape;550;p25"/>
          <p:cNvSpPr/>
          <p:nvPr/>
        </p:nvSpPr>
        <p:spPr>
          <a:xfrm>
            <a:off x="2183011" y="4560451"/>
            <a:ext cx="616719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Kita telah mengenal kuasa dan belas kasihan Yesus melalui tindakan-Nya.</a:t>
            </a:r>
            <a:endParaRPr sz="1750" b="0" i="0" u="none" strike="noStrike" cap="none"/>
          </a:p>
        </p:txBody>
      </p:sp>
      <p:sp>
        <p:nvSpPr>
          <p:cNvPr id="551" name="Google Shape;551;p25"/>
          <p:cNvSpPr/>
          <p:nvPr/>
        </p:nvSpPr>
        <p:spPr>
          <a:xfrm>
            <a:off x="1273612" y="5979795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0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5"/>
          <p:cNvSpPr/>
          <p:nvPr/>
        </p:nvSpPr>
        <p:spPr>
          <a:xfrm>
            <a:off x="793790" y="573988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3" name="Google Shape;553;p2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8860" y="5782389"/>
            <a:ext cx="340162" cy="4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25"/>
          <p:cNvSpPr/>
          <p:nvPr/>
        </p:nvSpPr>
        <p:spPr>
          <a:xfrm>
            <a:off x="2183011" y="581775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2200"/>
              <a:buFont typeface="Libre Baskerville"/>
              <a:buNone/>
            </a:pPr>
            <a:r>
              <a:rPr lang="en-US" sz="2200" b="0" i="0" u="none" strike="noStrike" cap="none">
                <a:solidFill>
                  <a:srgbClr val="49495A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Aplikasi Praktis</a:t>
            </a:r>
            <a:endParaRPr sz="2200" b="0" i="0" u="none" strike="noStrike" cap="none"/>
          </a:p>
        </p:txBody>
      </p:sp>
      <p:sp>
        <p:nvSpPr>
          <p:cNvPr id="555" name="Google Shape;555;p25"/>
          <p:cNvSpPr/>
          <p:nvPr/>
        </p:nvSpPr>
        <p:spPr>
          <a:xfrm>
            <a:off x="2183011" y="6308169"/>
            <a:ext cx="6167199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9495A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49495A"/>
                </a:solidFill>
                <a:latin typeface="Open Sans"/>
                <a:ea typeface="Open Sans"/>
                <a:cs typeface="Open Sans"/>
                <a:sym typeface="Open Sans"/>
              </a:rPr>
              <a:t>Kita telah merefleksi hikmah penting untuk diamalkan dalam kehidupan harian kita.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1235</Words>
  <Application>Microsoft Office PowerPoint</Application>
  <PresentationFormat>Custom</PresentationFormat>
  <Paragraphs>237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Libre Baskerville</vt:lpstr>
      <vt:lpstr>Open Sans</vt:lpstr>
      <vt:lpstr>Open Sans Medium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Rikho Jafry</cp:lastModifiedBy>
  <cp:revision>3</cp:revision>
  <dcterms:created xsi:type="dcterms:W3CDTF">2025-05-08T01:19:06Z</dcterms:created>
  <dcterms:modified xsi:type="dcterms:W3CDTF">2025-12-29T13:41:13Z</dcterms:modified>
</cp:coreProperties>
</file>