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4630400" cy="8229600"/>
  <p:notesSz cx="8229600" cy="14630400"/>
  <p:embeddedFontLst>
    <p:embeddedFont>
      <p:font typeface="Alexandria SemiBold" panose="020B0604020202020204" charset="-78"/>
      <p:regular r:id="rId29"/>
      <p:bold r:id="rId30"/>
    </p:embeddedFont>
    <p:embeddedFont>
      <p:font typeface="Sora" panose="020B0604020202020204" charset="0"/>
      <p:regular r:id="rId31"/>
      <p:bold r:id="rId32"/>
    </p:embeddedFont>
    <p:embeddedFont>
      <p:font typeface="Sora Light" panose="020B0604020202020204" charset="0"/>
      <p:regular r:id="rId33"/>
      <p:bold r:id="rId34"/>
    </p:embeddedFont>
    <p:embeddedFont>
      <p:font typeface="Sora Medium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rW98N1NQYTffErrsRBIlbNpBw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7d7bd3f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77d7bd3fc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77d7bd3fc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7d7bd3fc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7d7bd3fc6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377d7bd3fc6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3" name="Google Shape;50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3 master">
  <p:cSld name="Slide 23 mast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4 master">
  <p:cSld name="Slide 24 mast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90925" y="2112875"/>
            <a:ext cx="8850900" cy="14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Pelajaran Alkitab: Lukas 7:1–10</a:t>
            </a:r>
            <a:endParaRPr sz="4450" b="0" i="0" u="none" strike="noStrike" cap="none"/>
          </a:p>
        </p:txBody>
      </p:sp>
      <p:sp>
        <p:nvSpPr>
          <p:cNvPr id="93" name="Google Shape;93;p1"/>
          <p:cNvSpPr/>
          <p:nvPr/>
        </p:nvSpPr>
        <p:spPr>
          <a:xfrm>
            <a:off x="758309" y="3863221"/>
            <a:ext cx="762738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Selamat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datang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ke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pelajaran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Alkitab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kita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 Hari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ini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kita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akan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meneroka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kisah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Askar Roma yang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memiliki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luar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biasa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dalam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00" b="1" i="0" u="none" strike="noStrike" cap="none" dirty="0">
                <a:solidFill>
                  <a:srgbClr val="3B3535"/>
                </a:solidFill>
                <a:latin typeface="Sora"/>
                <a:ea typeface="Sora"/>
                <a:cs typeface="Sora"/>
                <a:sym typeface="Sora"/>
              </a:rPr>
              <a:t>Lukas 7:1-10</a:t>
            </a:r>
            <a:r>
              <a:rPr lang="en-US" sz="170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700" b="0" i="0" u="none" strike="noStrike" cap="none" dirty="0"/>
          </a:p>
        </p:txBody>
      </p:sp>
      <p:sp>
        <p:nvSpPr>
          <p:cNvPr id="94" name="Google Shape;94;p1"/>
          <p:cNvSpPr/>
          <p:nvPr/>
        </p:nvSpPr>
        <p:spPr>
          <a:xfrm>
            <a:off x="758309" y="4800362"/>
            <a:ext cx="762738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Mari kita pelajari bagaimana iman sejati boleh mengatasi batasan fizikal dan budaya.</a:t>
            </a:r>
            <a:endParaRPr sz="1700" b="0" i="0" u="none" strike="noStrike" cap="none"/>
          </a:p>
        </p:txBody>
      </p:sp>
      <p:sp>
        <p:nvSpPr>
          <p:cNvPr id="95" name="Google Shape;95;p1"/>
          <p:cNvSpPr/>
          <p:nvPr/>
        </p:nvSpPr>
        <p:spPr>
          <a:xfrm>
            <a:off x="758309" y="5753695"/>
            <a:ext cx="346591" cy="346591"/>
          </a:xfrm>
          <a:prstGeom prst="roundRect">
            <a:avLst>
              <a:gd name="adj" fmla="val 26380043"/>
            </a:avLst>
          </a:prstGeom>
          <a:solidFill>
            <a:srgbClr val="205CE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871061" y="5878235"/>
            <a:ext cx="120968" cy="9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Sora Medium"/>
              <a:buNone/>
            </a:pPr>
            <a:r>
              <a:rPr lang="en-US" sz="750" b="0" i="0" u="none" strike="noStrike" cap="none">
                <a:solidFill>
                  <a:srgbClr val="FFFFFF"/>
                </a:solidFill>
                <a:latin typeface="Sora Medium"/>
                <a:ea typeface="Sora Medium"/>
                <a:cs typeface="Sora Medium"/>
                <a:sym typeface="Sora Medium"/>
              </a:rPr>
              <a:t>33</a:t>
            </a:r>
            <a:endParaRPr sz="750" b="0" i="0" u="none" strike="noStrike" cap="none"/>
          </a:p>
        </p:txBody>
      </p:sp>
      <p:sp>
        <p:nvSpPr>
          <p:cNvPr id="97" name="Google Shape;97;p1"/>
          <p:cNvSpPr/>
          <p:nvPr/>
        </p:nvSpPr>
        <p:spPr>
          <a:xfrm>
            <a:off x="1213122" y="5737500"/>
            <a:ext cx="2121000" cy="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476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100"/>
              <a:buFont typeface="Sora"/>
              <a:buNone/>
            </a:pPr>
            <a:r>
              <a:rPr lang="en-US" sz="2100" b="1">
                <a:solidFill>
                  <a:srgbClr val="3B3535"/>
                </a:solidFill>
                <a:latin typeface="Sora"/>
                <a:ea typeface="Sora"/>
                <a:cs typeface="Sora"/>
                <a:sym typeface="Sora"/>
              </a:rPr>
              <a:t>Pr Rikho Jafry</a:t>
            </a:r>
            <a:endParaRPr sz="210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6244698" y="822475"/>
            <a:ext cx="83049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Objektif Pembelajaran</a:t>
            </a:r>
            <a:endParaRPr sz="4450" b="0" i="0" u="none" strike="noStrike" cap="none"/>
          </a:p>
        </p:txBody>
      </p:sp>
      <p:sp>
        <p:nvSpPr>
          <p:cNvPr id="105" name="Google Shape;105;p2"/>
          <p:cNvSpPr/>
          <p:nvPr/>
        </p:nvSpPr>
        <p:spPr>
          <a:xfrm>
            <a:off x="6244709" y="2545913"/>
            <a:ext cx="3705463" cy="2330887"/>
          </a:xfrm>
          <a:prstGeom prst="roundRect">
            <a:avLst>
              <a:gd name="adj" fmla="val 3904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6468904" y="277010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Memahami Kisah</a:t>
            </a:r>
            <a:endParaRPr sz="2200" b="0" i="0" u="none" strike="noStrike" cap="none"/>
          </a:p>
        </p:txBody>
      </p:sp>
      <p:sp>
        <p:nvSpPr>
          <p:cNvPr id="107" name="Google Shape;107;p2"/>
          <p:cNvSpPr/>
          <p:nvPr/>
        </p:nvSpPr>
        <p:spPr>
          <a:xfrm>
            <a:off x="6468904" y="3256240"/>
            <a:ext cx="3257074" cy="138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Mengenali isi kandungan dan watak-watak utama dalam Lukas 7:1-10 dengan terperinci.</a:t>
            </a:r>
            <a:endParaRPr sz="1700" b="0" i="0" u="none" strike="noStrike" cap="none"/>
          </a:p>
        </p:txBody>
      </p:sp>
      <p:sp>
        <p:nvSpPr>
          <p:cNvPr id="108" name="Google Shape;108;p2"/>
          <p:cNvSpPr/>
          <p:nvPr/>
        </p:nvSpPr>
        <p:spPr>
          <a:xfrm>
            <a:off x="10166747" y="2545913"/>
            <a:ext cx="3705463" cy="2330887"/>
          </a:xfrm>
          <a:prstGeom prst="roundRect">
            <a:avLst>
              <a:gd name="adj" fmla="val 3904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10390942" y="2770108"/>
            <a:ext cx="3257074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Mengenal Ajaran Iman</a:t>
            </a:r>
            <a:endParaRPr sz="2200" b="0" i="0" u="none" strike="noStrike" cap="none"/>
          </a:p>
        </p:txBody>
      </p:sp>
      <p:sp>
        <p:nvSpPr>
          <p:cNvPr id="110" name="Google Shape;110;p2"/>
          <p:cNvSpPr/>
          <p:nvPr/>
        </p:nvSpPr>
        <p:spPr>
          <a:xfrm>
            <a:off x="10390942" y="3612475"/>
            <a:ext cx="3257074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Memahami bagaimana iman boleh beroperasi tanpa bukti fizikal yang nyata.</a:t>
            </a:r>
            <a:endParaRPr sz="1700" b="0" i="0" u="none" strike="noStrike" cap="none"/>
          </a:p>
        </p:txBody>
      </p:sp>
      <p:sp>
        <p:nvSpPr>
          <p:cNvPr id="111" name="Google Shape;111;p2"/>
          <p:cNvSpPr/>
          <p:nvPr/>
        </p:nvSpPr>
        <p:spPr>
          <a:xfrm>
            <a:off x="6244709" y="5093375"/>
            <a:ext cx="7627382" cy="1627942"/>
          </a:xfrm>
          <a:prstGeom prst="roundRect">
            <a:avLst>
              <a:gd name="adj" fmla="val 5590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6468904" y="5317569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Penerapan Praktis</a:t>
            </a:r>
            <a:endParaRPr sz="2200" b="0" i="0" u="none" strike="noStrike" cap="none"/>
          </a:p>
        </p:txBody>
      </p:sp>
      <p:sp>
        <p:nvSpPr>
          <p:cNvPr id="113" name="Google Shape;113;p2"/>
          <p:cNvSpPr/>
          <p:nvPr/>
        </p:nvSpPr>
        <p:spPr>
          <a:xfrm>
            <a:off x="6468904" y="5803702"/>
            <a:ext cx="7178993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Menghubungkaitkan ajaran kisah ini dengan situasi hidup seharian kita sebagai remaja.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77d7bd3fc6_0_0"/>
          <p:cNvSpPr txBox="1"/>
          <p:nvPr/>
        </p:nvSpPr>
        <p:spPr>
          <a:xfrm>
            <a:off x="75800" y="227325"/>
            <a:ext cx="12003300" cy="6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Setelah Yesus selesai berbicara di depan orang banyak, masuklah Ia ke </a:t>
            </a:r>
            <a:r>
              <a:rPr lang="en-US" sz="2400" b="1">
                <a:highlight>
                  <a:srgbClr val="FF9900"/>
                </a:highlight>
              </a:rPr>
              <a:t>Kapernaum</a:t>
            </a:r>
            <a:r>
              <a:rPr lang="en-US" sz="2400"/>
              <a:t>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Di situ ada </a:t>
            </a:r>
            <a:r>
              <a:rPr lang="en-US" sz="2400" b="1">
                <a:highlight>
                  <a:srgbClr val="FF9900"/>
                </a:highlight>
              </a:rPr>
              <a:t>seorang perwira</a:t>
            </a:r>
            <a:r>
              <a:rPr lang="en-US" sz="2400"/>
              <a:t> yang mempunyai </a:t>
            </a:r>
            <a:r>
              <a:rPr lang="en-US" sz="2400" b="1">
                <a:highlight>
                  <a:srgbClr val="FF9900"/>
                </a:highlight>
              </a:rPr>
              <a:t>seorang hamba</a:t>
            </a:r>
            <a:r>
              <a:rPr lang="en-US" sz="2400"/>
              <a:t>, yang sangat dihargainya. Hamba itu sedang </a:t>
            </a:r>
            <a:r>
              <a:rPr lang="en-US" sz="2400">
                <a:highlight>
                  <a:srgbClr val="F6B26B"/>
                </a:highlight>
              </a:rPr>
              <a:t>sakit keras</a:t>
            </a:r>
            <a:r>
              <a:rPr lang="en-US" sz="2400"/>
              <a:t> dan </a:t>
            </a:r>
            <a:r>
              <a:rPr lang="en-US" sz="2400">
                <a:highlight>
                  <a:srgbClr val="F6B26B"/>
                </a:highlight>
              </a:rPr>
              <a:t>hampir mati</a:t>
            </a:r>
            <a:r>
              <a:rPr lang="en-US" sz="2400"/>
              <a:t>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Ketika </a:t>
            </a:r>
            <a:r>
              <a:rPr lang="en-US" sz="2400">
                <a:highlight>
                  <a:srgbClr val="FF9900"/>
                </a:highlight>
              </a:rPr>
              <a:t>perwira itu mendengar tentang Yesus</a:t>
            </a:r>
            <a:r>
              <a:rPr lang="en-US" sz="2400"/>
              <a:t>, ia menyuruh beberapa orang tua-tua </a:t>
            </a:r>
            <a:r>
              <a:rPr lang="en-US" sz="2400">
                <a:highlight>
                  <a:srgbClr val="FF9900"/>
                </a:highlight>
              </a:rPr>
              <a:t>Yahudi</a:t>
            </a:r>
            <a:r>
              <a:rPr lang="en-US" sz="2400"/>
              <a:t> kepada-Nya untuk meminta, supaya Ia datang dan menyembuhkan hambanya.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Mereka datang kepada Yesus dan dengan sangat mereka meminta pertolongan-Nya, katanya: "Ia layak Engkau tolong,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sebab </a:t>
            </a:r>
            <a:r>
              <a:rPr lang="en-US" sz="2400">
                <a:highlight>
                  <a:srgbClr val="FF9900"/>
                </a:highlight>
              </a:rPr>
              <a:t>ia mengasihi bangsa kita</a:t>
            </a:r>
            <a:r>
              <a:rPr lang="en-US" sz="2400"/>
              <a:t> dan dialah yang </a:t>
            </a:r>
            <a:r>
              <a:rPr lang="en-US" sz="2400">
                <a:highlight>
                  <a:srgbClr val="FF9900"/>
                </a:highlight>
              </a:rPr>
              <a:t>menanggung pembangunan rumah ibadat kami</a:t>
            </a:r>
            <a:r>
              <a:rPr lang="en-US" sz="2400"/>
              <a:t>."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20" name="Google Shape;120;g377d7bd3fc6_0_0" descr="preencoded.png"/>
          <p:cNvPicPr preferRelativeResize="0"/>
          <p:nvPr/>
        </p:nvPicPr>
        <p:blipFill rotWithShape="1">
          <a:blip r:embed="rId3">
            <a:alphaModFix/>
          </a:blip>
          <a:srcRect r="24402"/>
          <a:stretch/>
        </p:blipFill>
        <p:spPr>
          <a:xfrm>
            <a:off x="11957925" y="2926950"/>
            <a:ext cx="2672474" cy="5302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7d7bd3fc6_0_7"/>
          <p:cNvSpPr txBox="1"/>
          <p:nvPr/>
        </p:nvSpPr>
        <p:spPr>
          <a:xfrm>
            <a:off x="181875" y="197025"/>
            <a:ext cx="14170800" cy="7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Lalu Yesus pergi bersama-sama dengan mereka. Ketika Ia tidak jauh lagi dari rumah perwira itu, perwira itu menyuruh sahabat-sahabatnya untuk mengatakan kepada-Nya: "Tuan, </a:t>
            </a:r>
            <a:r>
              <a:rPr lang="en-US" sz="2500">
                <a:highlight>
                  <a:srgbClr val="FF9900"/>
                </a:highlight>
              </a:rPr>
              <a:t>janganlah bersusah-susah</a:t>
            </a:r>
            <a:r>
              <a:rPr lang="en-US" sz="2500"/>
              <a:t>, sebab </a:t>
            </a:r>
            <a:r>
              <a:rPr lang="en-US" sz="2500">
                <a:highlight>
                  <a:srgbClr val="FF9900"/>
                </a:highlight>
              </a:rPr>
              <a:t>aku tidak layak</a:t>
            </a:r>
            <a:r>
              <a:rPr lang="en-US" sz="2500"/>
              <a:t> menerima Tuan di dalam rumahku;</a:t>
            </a:r>
            <a:endParaRPr sz="25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sebab itu </a:t>
            </a:r>
            <a:r>
              <a:rPr lang="en-US" sz="2500">
                <a:highlight>
                  <a:srgbClr val="FF9900"/>
                </a:highlight>
              </a:rPr>
              <a:t>aku juga menganggap diriku tidak layak untuk datang kepada-Mu</a:t>
            </a:r>
            <a:r>
              <a:rPr lang="en-US" sz="2500"/>
              <a:t>. Tetapi katakan saja </a:t>
            </a:r>
            <a:r>
              <a:rPr lang="en-US" sz="2500">
                <a:highlight>
                  <a:srgbClr val="FF9900"/>
                </a:highlight>
              </a:rPr>
              <a:t>sepatah kata</a:t>
            </a:r>
            <a:r>
              <a:rPr lang="en-US" sz="2500"/>
              <a:t>, maka </a:t>
            </a:r>
            <a:r>
              <a:rPr lang="en-US" sz="2500">
                <a:highlight>
                  <a:srgbClr val="FF9900"/>
                </a:highlight>
              </a:rPr>
              <a:t>hambaku itu akan sembuh</a:t>
            </a:r>
            <a:r>
              <a:rPr lang="en-US" sz="2500"/>
              <a:t>.</a:t>
            </a:r>
            <a:endParaRPr sz="25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>
                <a:highlight>
                  <a:srgbClr val="B6D7A8"/>
                </a:highlight>
              </a:rPr>
              <a:t>Sebab aku sendiri seorang bawahan, dan di bawahku ada pula prajurit. Jika aku berkata kepada salah seorang prajurit itu: Pergi!, maka ia pergi, dan kepada seorang lagi: Datang!, maka ia datang, ataupun kepada hambaku: Kerjakanlah ini!, maka ia mengerjakannya."</a:t>
            </a:r>
            <a:endParaRPr sz="2500">
              <a:highlight>
                <a:srgbClr val="B6D7A8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highlight>
                  <a:srgbClr val="FF0000"/>
                </a:highlight>
              </a:rPr>
              <a:t>Setelah Yesus mendengar perkataan itu, Ia heran akan dia, dan sambil berpaling kepada orang banyak yang mengikuti Dia, Ia berkata: "Aku berkata kepadamu, iman sebesar ini tidak pernah Aku jumpai, sekalipun di antara orang Israel!"</a:t>
            </a:r>
            <a:endParaRPr sz="2500">
              <a:solidFill>
                <a:schemeClr val="lt1"/>
              </a:solidFill>
              <a:highlight>
                <a:srgbClr val="FF00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Dan setelah orang-orang yang disuruh itu kembali ke rumah, didapatinyalah hamba itu telah sehat kembali.</a:t>
            </a:r>
            <a:endParaRPr sz="25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				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/>
          <p:nvPr/>
        </p:nvSpPr>
        <p:spPr>
          <a:xfrm>
            <a:off x="830997" y="522225"/>
            <a:ext cx="80484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Apa</a:t>
            </a:r>
            <a:r>
              <a:rPr lang="en-US" sz="4450" b="1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yang ada dalam </a:t>
            </a: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Lukas 7:1–10?</a:t>
            </a:r>
            <a:endParaRPr sz="4450" b="0" i="0" u="none" strike="noStrike" cap="none"/>
          </a:p>
        </p:txBody>
      </p:sp>
      <p:sp>
        <p:nvSpPr>
          <p:cNvPr id="151" name="Google Shape;151;p3"/>
          <p:cNvSpPr/>
          <p:nvPr/>
        </p:nvSpPr>
        <p:spPr>
          <a:xfrm>
            <a:off x="1002030" y="2319338"/>
            <a:ext cx="30480" cy="4628436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"/>
          <p:cNvSpPr/>
          <p:nvPr/>
        </p:nvSpPr>
        <p:spPr>
          <a:xfrm>
            <a:off x="1215271" y="2547818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"/>
          <p:cNvSpPr/>
          <p:nvPr/>
        </p:nvSpPr>
        <p:spPr>
          <a:xfrm>
            <a:off x="758309" y="231933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4" name="Google Shape;154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997" y="2349282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"/>
          <p:cNvSpPr/>
          <p:nvPr/>
        </p:nvSpPr>
        <p:spPr>
          <a:xfrm>
            <a:off x="2085261" y="239375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Lokasi: Kapernaum</a:t>
            </a:r>
            <a:endParaRPr sz="2200" b="0" i="0" u="none" strike="noStrike" cap="none"/>
          </a:p>
        </p:txBody>
      </p:sp>
      <p:sp>
        <p:nvSpPr>
          <p:cNvPr id="156" name="Google Shape;156;p3"/>
          <p:cNvSpPr/>
          <p:nvPr/>
        </p:nvSpPr>
        <p:spPr>
          <a:xfrm>
            <a:off x="2085261" y="2879884"/>
            <a:ext cx="630043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Bandar tepi pantai di Laut Galilea yang menjadi pusat pelayanan Yesus.</a:t>
            </a:r>
            <a:endParaRPr sz="1700" b="0" i="0" u="none" strike="noStrike" cap="none"/>
          </a:p>
        </p:txBody>
      </p:sp>
      <p:sp>
        <p:nvSpPr>
          <p:cNvPr id="157" name="Google Shape;157;p3"/>
          <p:cNvSpPr/>
          <p:nvPr/>
        </p:nvSpPr>
        <p:spPr>
          <a:xfrm>
            <a:off x="1215271" y="4235053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"/>
          <p:cNvSpPr/>
          <p:nvPr/>
        </p:nvSpPr>
        <p:spPr>
          <a:xfrm>
            <a:off x="758309" y="4006572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997" y="4036516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"/>
          <p:cNvSpPr/>
          <p:nvPr/>
        </p:nvSpPr>
        <p:spPr>
          <a:xfrm>
            <a:off x="2085261" y="4080986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Watak Utama</a:t>
            </a:r>
            <a:endParaRPr sz="2200" b="0" i="0" u="none" strike="noStrike" cap="none"/>
          </a:p>
        </p:txBody>
      </p:sp>
      <p:sp>
        <p:nvSpPr>
          <p:cNvPr id="161" name="Google Shape;161;p3"/>
          <p:cNvSpPr/>
          <p:nvPr/>
        </p:nvSpPr>
        <p:spPr>
          <a:xfrm>
            <a:off x="2085261" y="4567118"/>
            <a:ext cx="630043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Yesus, perwira Roma, hamba yang sakit, dan pemimpin Yahudi.</a:t>
            </a:r>
            <a:endParaRPr sz="1700" b="0" i="0" u="none" strike="noStrike" cap="none"/>
          </a:p>
        </p:txBody>
      </p:sp>
      <p:sp>
        <p:nvSpPr>
          <p:cNvPr id="162" name="Google Shape;162;p3"/>
          <p:cNvSpPr/>
          <p:nvPr/>
        </p:nvSpPr>
        <p:spPr>
          <a:xfrm>
            <a:off x="1215271" y="5922288"/>
            <a:ext cx="649962" cy="30480"/>
          </a:xfrm>
          <a:prstGeom prst="roundRect">
            <a:avLst>
              <a:gd name="adj" fmla="val 298550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"/>
          <p:cNvSpPr/>
          <p:nvPr/>
        </p:nvSpPr>
        <p:spPr>
          <a:xfrm>
            <a:off x="758309" y="5693807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" name="Google Shape;164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0997" y="5723751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"/>
          <p:cNvSpPr/>
          <p:nvPr/>
        </p:nvSpPr>
        <p:spPr>
          <a:xfrm>
            <a:off x="2085261" y="5768221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Jenis Kisah</a:t>
            </a:r>
            <a:endParaRPr sz="2200" b="0" i="0" u="none" strike="noStrike" cap="none"/>
          </a:p>
        </p:txBody>
      </p:sp>
      <p:sp>
        <p:nvSpPr>
          <p:cNvPr id="166" name="Google Shape;166;p3"/>
          <p:cNvSpPr/>
          <p:nvPr/>
        </p:nvSpPr>
        <p:spPr>
          <a:xfrm>
            <a:off x="2085261" y="6254353"/>
            <a:ext cx="630043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Mukjizat penyembuhan yang menunjukkan kuasa dan belas kasihan Yesus.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"/>
          <p:cNvSpPr/>
          <p:nvPr/>
        </p:nvSpPr>
        <p:spPr>
          <a:xfrm>
            <a:off x="745808" y="586026"/>
            <a:ext cx="5608082" cy="700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00"/>
              <a:buFont typeface="Alexandria SemiBold"/>
              <a:buNone/>
            </a:pPr>
            <a:r>
              <a:rPr lang="en-US" sz="440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Ringkasan Kisah</a:t>
            </a:r>
            <a:endParaRPr sz="4400" b="0" i="0" u="none" strike="noStrike" cap="none"/>
          </a:p>
        </p:txBody>
      </p:sp>
      <p:pic>
        <p:nvPicPr>
          <p:cNvPr id="174" name="Google Shape;174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808" y="1606510"/>
            <a:ext cx="1065490" cy="127861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/>
          <p:nvPr/>
        </p:nvSpPr>
        <p:spPr>
          <a:xfrm>
            <a:off x="2130862" y="1819513"/>
            <a:ext cx="2804041" cy="35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Permulaan</a:t>
            </a:r>
            <a:endParaRPr sz="2200" b="0" i="0" u="none" strike="noStrike" cap="none"/>
          </a:p>
        </p:txBody>
      </p:sp>
      <p:sp>
        <p:nvSpPr>
          <p:cNvPr id="176" name="Google Shape;176;p4"/>
          <p:cNvSpPr/>
          <p:nvPr/>
        </p:nvSpPr>
        <p:spPr>
          <a:xfrm>
            <a:off x="2130862" y="2297668"/>
            <a:ext cx="6267331" cy="340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50"/>
              <a:buFont typeface="Sora Light"/>
              <a:buNone/>
            </a:pPr>
            <a:r>
              <a:rPr lang="en-US" sz="16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Hamba perwira Roma sakit tenat dan hampir mati.</a:t>
            </a:r>
            <a:endParaRPr sz="1650" b="0" i="0" u="none" strike="noStrike" cap="none"/>
          </a:p>
        </p:txBody>
      </p:sp>
      <p:pic>
        <p:nvPicPr>
          <p:cNvPr id="177" name="Google Shape;177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808" y="2885123"/>
            <a:ext cx="1065490" cy="158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"/>
          <p:cNvSpPr/>
          <p:nvPr/>
        </p:nvSpPr>
        <p:spPr>
          <a:xfrm>
            <a:off x="2130862" y="3098125"/>
            <a:ext cx="2804041" cy="35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Pencarian</a:t>
            </a:r>
            <a:endParaRPr sz="2200" b="0" i="0" u="none" strike="noStrike" cap="none"/>
          </a:p>
        </p:txBody>
      </p:sp>
      <p:sp>
        <p:nvSpPr>
          <p:cNvPr id="179" name="Google Shape;179;p4"/>
          <p:cNvSpPr/>
          <p:nvPr/>
        </p:nvSpPr>
        <p:spPr>
          <a:xfrm>
            <a:off x="2130862" y="3576280"/>
            <a:ext cx="6267331" cy="68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50"/>
              <a:buFont typeface="Sora Light"/>
              <a:buNone/>
            </a:pPr>
            <a:r>
              <a:rPr lang="en-US" sz="16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Perwira mengutus orang Yahudi untuk meminta bantuan Yesus.</a:t>
            </a:r>
            <a:endParaRPr sz="1650" b="0" i="0" u="none" strike="noStrike" cap="none"/>
          </a:p>
        </p:txBody>
      </p:sp>
      <p:pic>
        <p:nvPicPr>
          <p:cNvPr id="180" name="Google Shape;180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5808" y="4471273"/>
            <a:ext cx="1065490" cy="158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"/>
          <p:cNvSpPr/>
          <p:nvPr/>
        </p:nvSpPr>
        <p:spPr>
          <a:xfrm>
            <a:off x="2130862" y="4531876"/>
            <a:ext cx="28041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Permintaan</a:t>
            </a:r>
            <a:endParaRPr sz="2200" b="0" i="0" u="none" strike="noStrike" cap="none"/>
          </a:p>
        </p:txBody>
      </p:sp>
      <p:sp>
        <p:nvSpPr>
          <p:cNvPr id="182" name="Google Shape;182;p4"/>
          <p:cNvSpPr/>
          <p:nvPr/>
        </p:nvSpPr>
        <p:spPr>
          <a:xfrm>
            <a:off x="2130850" y="4857621"/>
            <a:ext cx="6267300" cy="10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50"/>
              <a:buFont typeface="Sora Light"/>
              <a:buNone/>
            </a:pPr>
            <a:r>
              <a:rPr lang="en-US" sz="16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Perwira menunjukkan iman besar dengan meminta Yesus mengucapkan kata mujizat tanpa meminta Yesus hadir secara fizikal.</a:t>
            </a:r>
            <a:endParaRPr sz="1650" b="0" i="0" u="none" strike="noStrike" cap="none"/>
          </a:p>
        </p:txBody>
      </p:sp>
      <p:pic>
        <p:nvPicPr>
          <p:cNvPr id="183" name="Google Shape;183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5808" y="6057424"/>
            <a:ext cx="1065490" cy="158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"/>
          <p:cNvSpPr/>
          <p:nvPr/>
        </p:nvSpPr>
        <p:spPr>
          <a:xfrm>
            <a:off x="2130862" y="6270427"/>
            <a:ext cx="2804041" cy="35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Penyelesaian</a:t>
            </a:r>
            <a:endParaRPr sz="2200" b="0" i="0" u="none" strike="noStrike" cap="none"/>
          </a:p>
        </p:txBody>
      </p:sp>
      <p:sp>
        <p:nvSpPr>
          <p:cNvPr id="185" name="Google Shape;185;p4"/>
          <p:cNvSpPr/>
          <p:nvPr/>
        </p:nvSpPr>
        <p:spPr>
          <a:xfrm>
            <a:off x="2130862" y="6748582"/>
            <a:ext cx="6267331" cy="68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50"/>
              <a:buFont typeface="Sora Light"/>
              <a:buNone/>
            </a:pPr>
            <a:r>
              <a:rPr lang="en-US" sz="16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Yesus kagum dengan iman perwira dan menyembuhkan hamba dari jauh.</a:t>
            </a:r>
            <a:endParaRPr sz="1650" b="0" i="0" u="none" strike="noStrike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5" descr="preencoded.png"/>
          <p:cNvPicPr preferRelativeResize="0"/>
          <p:nvPr/>
        </p:nvPicPr>
        <p:blipFill rotWithShape="1">
          <a:blip r:embed="rId3">
            <a:alphaModFix/>
          </a:blip>
          <a:srcRect r="24402"/>
          <a:stretch/>
        </p:blipFill>
        <p:spPr>
          <a:xfrm>
            <a:off x="10515600" y="0"/>
            <a:ext cx="414765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/>
          <p:nvPr/>
        </p:nvSpPr>
        <p:spPr>
          <a:xfrm>
            <a:off x="758309" y="601861"/>
            <a:ext cx="76273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Watak Terlibat</a:t>
            </a: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: Iman Perwira Roma</a:t>
            </a:r>
            <a:endParaRPr sz="4450" b="0" i="0" u="none" strike="noStrike" cap="none"/>
          </a:p>
        </p:txBody>
      </p:sp>
      <p:sp>
        <p:nvSpPr>
          <p:cNvPr id="193" name="Google Shape;193;p5"/>
          <p:cNvSpPr/>
          <p:nvPr/>
        </p:nvSpPr>
        <p:spPr>
          <a:xfrm>
            <a:off x="758309" y="235219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" name="Google Shape;194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997" y="2382143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/>
          <p:nvPr/>
        </p:nvSpPr>
        <p:spPr>
          <a:xfrm>
            <a:off x="1462326" y="2426613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Pegawai Tentera</a:t>
            </a:r>
            <a:endParaRPr sz="2200" b="0" i="0" u="none" strike="noStrike" cap="none"/>
          </a:p>
        </p:txBody>
      </p:sp>
      <p:sp>
        <p:nvSpPr>
          <p:cNvPr id="196" name="Google Shape;196;p5"/>
          <p:cNvSpPr/>
          <p:nvPr/>
        </p:nvSpPr>
        <p:spPr>
          <a:xfrm>
            <a:off x="1462326" y="2912745"/>
            <a:ext cx="6923365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Memimpin 100 askar dalam ketenteraan Roma yang berkuasa.</a:t>
            </a:r>
            <a:endParaRPr sz="1700" b="0" i="0" u="none" strike="noStrike" cap="none"/>
          </a:p>
        </p:txBody>
      </p:sp>
      <p:sp>
        <p:nvSpPr>
          <p:cNvPr id="197" name="Google Shape;197;p5"/>
          <p:cNvSpPr/>
          <p:nvPr/>
        </p:nvSpPr>
        <p:spPr>
          <a:xfrm>
            <a:off x="758309" y="369272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8" name="Google Shape;198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997" y="3722668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5"/>
          <p:cNvSpPr/>
          <p:nvPr/>
        </p:nvSpPr>
        <p:spPr>
          <a:xfrm>
            <a:off x="1462325" y="3767125"/>
            <a:ext cx="40848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Bukan 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Seorang</a:t>
            </a: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Yahudi</a:t>
            </a:r>
            <a:endParaRPr sz="2200" b="0" i="0" u="none" strike="noStrike" cap="none"/>
          </a:p>
        </p:txBody>
      </p:sp>
      <p:sp>
        <p:nvSpPr>
          <p:cNvPr id="200" name="Google Shape;200;p5"/>
          <p:cNvSpPr/>
          <p:nvPr/>
        </p:nvSpPr>
        <p:spPr>
          <a:xfrm>
            <a:off x="1462326" y="4253270"/>
            <a:ext cx="6923365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Berasal dari budaya berbeza namun menghormati kepercayaan tempatan.</a:t>
            </a:r>
            <a:endParaRPr sz="1700" b="0" i="0" u="none" strike="noStrike" cap="none"/>
          </a:p>
        </p:txBody>
      </p:sp>
      <p:sp>
        <p:nvSpPr>
          <p:cNvPr id="201" name="Google Shape;201;p5"/>
          <p:cNvSpPr/>
          <p:nvPr/>
        </p:nvSpPr>
        <p:spPr>
          <a:xfrm>
            <a:off x="758309" y="537995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2" name="Google Shape;202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0997" y="5409902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/>
          <p:nvPr/>
        </p:nvSpPr>
        <p:spPr>
          <a:xfrm>
            <a:off x="1462326" y="545437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Dermawan</a:t>
            </a:r>
            <a:endParaRPr sz="2200" b="0" i="0" u="none" strike="noStrike" cap="none"/>
          </a:p>
        </p:txBody>
      </p:sp>
      <p:sp>
        <p:nvSpPr>
          <p:cNvPr id="204" name="Google Shape;204;p5"/>
          <p:cNvSpPr/>
          <p:nvPr/>
        </p:nvSpPr>
        <p:spPr>
          <a:xfrm>
            <a:off x="1462326" y="5940504"/>
            <a:ext cx="6923365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Membiayai pembinaan rumah ibadat Yahudi di Kapernaum.</a:t>
            </a:r>
            <a:endParaRPr sz="1700" b="0" i="0" u="none" strike="noStrike" cap="none"/>
          </a:p>
        </p:txBody>
      </p:sp>
      <p:sp>
        <p:nvSpPr>
          <p:cNvPr id="205" name="Google Shape;205;p5"/>
          <p:cNvSpPr/>
          <p:nvPr/>
        </p:nvSpPr>
        <p:spPr>
          <a:xfrm>
            <a:off x="758309" y="672048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" name="Google Shape;206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0997" y="6750427"/>
            <a:ext cx="342067" cy="42755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5"/>
          <p:cNvSpPr/>
          <p:nvPr/>
        </p:nvSpPr>
        <p:spPr>
          <a:xfrm>
            <a:off x="1462326" y="6794897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Dihormati</a:t>
            </a:r>
            <a:endParaRPr sz="2200" b="0" i="0" u="none" strike="noStrike" cap="none"/>
          </a:p>
        </p:txBody>
      </p:sp>
      <p:sp>
        <p:nvSpPr>
          <p:cNvPr id="208" name="Google Shape;208;p5"/>
          <p:cNvSpPr/>
          <p:nvPr/>
        </p:nvSpPr>
        <p:spPr>
          <a:xfrm>
            <a:off x="1462326" y="7281029"/>
            <a:ext cx="6923365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Meskipun penjajah, dihargai oleh komuniti Yahudi setempat.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/>
          <p:nvPr/>
        </p:nvSpPr>
        <p:spPr>
          <a:xfrm>
            <a:off x="758309" y="1246942"/>
            <a:ext cx="7937183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Watak </a:t>
            </a: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Utama: Yesus Kristus</a:t>
            </a:r>
            <a:endParaRPr sz="4450" b="0" i="0" u="none" strike="noStrike" cap="none"/>
          </a:p>
        </p:txBody>
      </p:sp>
      <p:sp>
        <p:nvSpPr>
          <p:cNvPr id="215" name="Google Shape;215;p6"/>
          <p:cNvSpPr/>
          <p:nvPr/>
        </p:nvSpPr>
        <p:spPr>
          <a:xfrm>
            <a:off x="1844635" y="269593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Guru</a:t>
            </a:r>
            <a:endParaRPr sz="2200" b="0" i="0" u="none" strike="noStrike" cap="none"/>
          </a:p>
        </p:txBody>
      </p:sp>
      <p:sp>
        <p:nvSpPr>
          <p:cNvPr id="216" name="Google Shape;216;p6"/>
          <p:cNvSpPr/>
          <p:nvPr/>
        </p:nvSpPr>
        <p:spPr>
          <a:xfrm>
            <a:off x="758309" y="3182064"/>
            <a:ext cx="3937040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Mengajar dengan kuasa dan kebijaksanaan yang mengagumkan semua orang.</a:t>
            </a:r>
            <a:endParaRPr sz="1700" b="0" i="0" u="none" strike="noStrike" cap="none"/>
          </a:p>
        </p:txBody>
      </p:sp>
      <p:pic>
        <p:nvPicPr>
          <p:cNvPr id="217" name="Google Shape;217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9290" y="3170813"/>
            <a:ext cx="324088" cy="405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"/>
          <p:cNvSpPr/>
          <p:nvPr/>
        </p:nvSpPr>
        <p:spPr>
          <a:xfrm>
            <a:off x="9934932" y="269593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Penyembuh</a:t>
            </a:r>
            <a:endParaRPr sz="2200" b="0" i="0" u="none" strike="noStrike" cap="none"/>
          </a:p>
        </p:txBody>
      </p:sp>
      <p:sp>
        <p:nvSpPr>
          <p:cNvPr id="220" name="Google Shape;220;p6"/>
          <p:cNvSpPr/>
          <p:nvPr/>
        </p:nvSpPr>
        <p:spPr>
          <a:xfrm>
            <a:off x="9934932" y="3182064"/>
            <a:ext cx="3937159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Memiliki kuasa untuk menyembuhkan segala jenis penyakit.</a:t>
            </a:r>
            <a:endParaRPr sz="1700" b="0" i="0" u="none" strike="noStrike" cap="none"/>
          </a:p>
        </p:txBody>
      </p:sp>
      <p:pic>
        <p:nvPicPr>
          <p:cNvPr id="221" name="Google Shape;221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67308" y="3561457"/>
            <a:ext cx="324088" cy="405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6"/>
          <p:cNvSpPr/>
          <p:nvPr/>
        </p:nvSpPr>
        <p:spPr>
          <a:xfrm>
            <a:off x="9934932" y="532661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Mesias</a:t>
            </a:r>
            <a:endParaRPr sz="2200" b="0" i="0" u="none" strike="noStrike" cap="none"/>
          </a:p>
        </p:txBody>
      </p:sp>
      <p:sp>
        <p:nvSpPr>
          <p:cNvPr id="224" name="Google Shape;224;p6"/>
          <p:cNvSpPr/>
          <p:nvPr/>
        </p:nvSpPr>
        <p:spPr>
          <a:xfrm>
            <a:off x="9934932" y="5812750"/>
            <a:ext cx="3937159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Juruselamat yang dijanjikan dengan misi </a:t>
            </a:r>
            <a:r>
              <a:rPr lang="en-US" sz="17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lahi.</a:t>
            </a:r>
            <a:endParaRPr sz="1700" b="0" i="0" u="none" strike="noStrike" cap="none"/>
          </a:p>
        </p:txBody>
      </p:sp>
      <p:pic>
        <p:nvPicPr>
          <p:cNvPr id="225" name="Google Shape;225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76664" y="5799475"/>
            <a:ext cx="324088" cy="405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6"/>
          <p:cNvSpPr/>
          <p:nvPr/>
        </p:nvSpPr>
        <p:spPr>
          <a:xfrm>
            <a:off x="1844635" y="5153263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Universal</a:t>
            </a:r>
            <a:endParaRPr sz="2200" b="0" i="0" u="none" strike="noStrike" cap="none"/>
          </a:p>
        </p:txBody>
      </p:sp>
      <p:sp>
        <p:nvSpPr>
          <p:cNvPr id="228" name="Google Shape;228;p6"/>
          <p:cNvSpPr/>
          <p:nvPr/>
        </p:nvSpPr>
        <p:spPr>
          <a:xfrm>
            <a:off x="758309" y="5639395"/>
            <a:ext cx="3937040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Memberikan kasih dan penyembuhan kepada semua bangsa.</a:t>
            </a:r>
            <a:endParaRPr sz="1700" b="0" i="0" u="none" strike="noStrike" cap="none"/>
          </a:p>
        </p:txBody>
      </p:sp>
      <p:pic>
        <p:nvPicPr>
          <p:cNvPr id="229" name="Google Shape;229;p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38646" y="5408831"/>
            <a:ext cx="324088" cy="405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"/>
          <p:cNvSpPr/>
          <p:nvPr/>
        </p:nvSpPr>
        <p:spPr>
          <a:xfrm>
            <a:off x="758309" y="2139553"/>
            <a:ext cx="5701546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Hamba yang Sakit</a:t>
            </a:r>
            <a:endParaRPr sz="4450" b="0" i="0" u="none" strike="noStrike" cap="none"/>
          </a:p>
        </p:txBody>
      </p:sp>
      <p:sp>
        <p:nvSpPr>
          <p:cNvPr id="237" name="Google Shape;237;p7"/>
          <p:cNvSpPr/>
          <p:nvPr/>
        </p:nvSpPr>
        <p:spPr>
          <a:xfrm>
            <a:off x="758309" y="339375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Keadaan Kritikal</a:t>
            </a:r>
            <a:endParaRPr sz="2200" b="0" i="0" u="none" strike="noStrike" cap="none"/>
          </a:p>
        </p:txBody>
      </p:sp>
      <p:sp>
        <p:nvSpPr>
          <p:cNvPr id="238" name="Google Shape;238;p7"/>
          <p:cNvSpPr/>
          <p:nvPr/>
        </p:nvSpPr>
        <p:spPr>
          <a:xfrm>
            <a:off x="758309" y="3966567"/>
            <a:ext cx="6292572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Alkitab menyatakan hamba itu "sakit tenat, hampir mati." Keadaannya sudah tiada harapan dengan perubatan zaman itu.</a:t>
            </a:r>
            <a:endParaRPr sz="1700" b="0" i="0" u="none" strike="noStrike" cap="none"/>
          </a:p>
        </p:txBody>
      </p:sp>
      <p:sp>
        <p:nvSpPr>
          <p:cNvPr id="239" name="Google Shape;239;p7"/>
          <p:cNvSpPr/>
          <p:nvPr/>
        </p:nvSpPr>
        <p:spPr>
          <a:xfrm>
            <a:off x="758309" y="5201603"/>
            <a:ext cx="629257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Penyakitnya tidak dinyatakan, tetapi cukup parah untuk membimbangkan tuannya.</a:t>
            </a:r>
            <a:endParaRPr sz="1700" b="0" i="0" u="none" strike="noStrike" cap="none"/>
          </a:p>
        </p:txBody>
      </p:sp>
      <p:sp>
        <p:nvSpPr>
          <p:cNvPr id="240" name="Google Shape;240;p7"/>
          <p:cNvSpPr/>
          <p:nvPr/>
        </p:nvSpPr>
        <p:spPr>
          <a:xfrm>
            <a:off x="7587139" y="3393758"/>
            <a:ext cx="3041690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Nilai Kepada Perwira</a:t>
            </a:r>
            <a:endParaRPr sz="2200" b="0" i="0" u="none" strike="noStrike" cap="none"/>
          </a:p>
        </p:txBody>
      </p:sp>
      <p:sp>
        <p:nvSpPr>
          <p:cNvPr id="241" name="Google Shape;241;p7"/>
          <p:cNvSpPr/>
          <p:nvPr/>
        </p:nvSpPr>
        <p:spPr>
          <a:xfrm>
            <a:off x="7587139" y="3966567"/>
            <a:ext cx="6292572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Disebut sebagai "sangat berharga" kepada perwira. Ini menunjukkan hubungan lebih daripada sekadar tuan-hamba biasa.</a:t>
            </a:r>
            <a:endParaRPr sz="1700" b="0" i="0" u="none" strike="noStrike" cap="none"/>
          </a:p>
        </p:txBody>
      </p:sp>
      <p:sp>
        <p:nvSpPr>
          <p:cNvPr id="242" name="Google Shape;242;p7"/>
          <p:cNvSpPr/>
          <p:nvPr/>
        </p:nvSpPr>
        <p:spPr>
          <a:xfrm>
            <a:off x="7587139" y="5201603"/>
            <a:ext cx="629257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Tindakan perwira mencari bantuan menunjukkan kasih sayang yang tulus terhadap hambanya.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"/>
          <p:cNvSpPr/>
          <p:nvPr/>
        </p:nvSpPr>
        <p:spPr>
          <a:xfrm>
            <a:off x="758309" y="1588770"/>
            <a:ext cx="7920633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Permintaan Tolong Perwira</a:t>
            </a:r>
            <a:endParaRPr sz="4450" b="0" i="0" u="none" strike="noStrike" cap="none"/>
          </a:p>
        </p:txBody>
      </p:sp>
      <p:pic>
        <p:nvPicPr>
          <p:cNvPr id="249" name="Google Shape;249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4774" y="2734747"/>
            <a:ext cx="2163723" cy="126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4176" y="3334703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8"/>
          <p:cNvSpPr/>
          <p:nvPr/>
        </p:nvSpPr>
        <p:spPr>
          <a:xfrm>
            <a:off x="5335072" y="2951321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Strategi Bijak</a:t>
            </a:r>
            <a:endParaRPr sz="2200" b="0" i="0" u="none" strike="noStrike" cap="none"/>
          </a:p>
        </p:txBody>
      </p:sp>
      <p:sp>
        <p:nvSpPr>
          <p:cNvPr id="252" name="Google Shape;252;p8"/>
          <p:cNvSpPr/>
          <p:nvPr/>
        </p:nvSpPr>
        <p:spPr>
          <a:xfrm>
            <a:off x="5335072" y="3437453"/>
            <a:ext cx="5098494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Mengutus pemimpin Yahudi sebagai perantara.</a:t>
            </a:r>
            <a:endParaRPr sz="1700" b="0" i="0" u="none" strike="noStrike" cap="none"/>
          </a:p>
        </p:txBody>
      </p:sp>
      <p:sp>
        <p:nvSpPr>
          <p:cNvPr id="253" name="Google Shape;253;p8"/>
          <p:cNvSpPr/>
          <p:nvPr/>
        </p:nvSpPr>
        <p:spPr>
          <a:xfrm>
            <a:off x="5172551" y="4012525"/>
            <a:ext cx="8645485" cy="15240"/>
          </a:xfrm>
          <a:prstGeom prst="roundRect">
            <a:avLst>
              <a:gd name="adj" fmla="val 597101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4" name="Google Shape;254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72972" y="4054793"/>
            <a:ext cx="4327446" cy="126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4295" y="4497348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8"/>
          <p:cNvSpPr/>
          <p:nvPr/>
        </p:nvSpPr>
        <p:spPr>
          <a:xfrm>
            <a:off x="6416993" y="4271367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Sokongan Kuat</a:t>
            </a:r>
            <a:endParaRPr sz="2200" b="0" i="0" u="none" strike="noStrike" cap="none"/>
          </a:p>
        </p:txBody>
      </p:sp>
      <p:sp>
        <p:nvSpPr>
          <p:cNvPr id="257" name="Google Shape;257;p8"/>
          <p:cNvSpPr/>
          <p:nvPr/>
        </p:nvSpPr>
        <p:spPr>
          <a:xfrm>
            <a:off x="6416993" y="4757499"/>
            <a:ext cx="5560576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Orang Yahudi membela perwira sebagai orang baik.</a:t>
            </a:r>
            <a:endParaRPr sz="1700" b="0" i="0" u="none" strike="noStrike" cap="none"/>
          </a:p>
        </p:txBody>
      </p:sp>
      <p:sp>
        <p:nvSpPr>
          <p:cNvPr id="258" name="Google Shape;258;p8"/>
          <p:cNvSpPr/>
          <p:nvPr/>
        </p:nvSpPr>
        <p:spPr>
          <a:xfrm>
            <a:off x="6254472" y="5332571"/>
            <a:ext cx="7563564" cy="15240"/>
          </a:xfrm>
          <a:prstGeom prst="roundRect">
            <a:avLst>
              <a:gd name="adj" fmla="val 597101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9" name="Google Shape;259;p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1051" y="5374838"/>
            <a:ext cx="6491288" cy="1265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84295" y="5817394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8"/>
          <p:cNvSpPr/>
          <p:nvPr/>
        </p:nvSpPr>
        <p:spPr>
          <a:xfrm>
            <a:off x="7498913" y="5591413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Bukti Kebaikan</a:t>
            </a:r>
            <a:endParaRPr sz="2200" b="0" i="0" u="none" strike="noStrike" cap="none"/>
          </a:p>
        </p:txBody>
      </p:sp>
      <p:sp>
        <p:nvSpPr>
          <p:cNvPr id="262" name="Google Shape;262;p8"/>
          <p:cNvSpPr/>
          <p:nvPr/>
        </p:nvSpPr>
        <p:spPr>
          <a:xfrm>
            <a:off x="7498913" y="6077545"/>
            <a:ext cx="5037534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Perwira telah membiayai rumah ibadat mereka.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70819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9"/>
          <p:cNvSpPr/>
          <p:nvPr/>
        </p:nvSpPr>
        <p:spPr>
          <a:xfrm>
            <a:off x="758296" y="4186250"/>
            <a:ext cx="111846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Perwira Rendah Diri &amp; Ber</a:t>
            </a:r>
            <a:r>
              <a:rPr lang="en-US" sz="4450" b="1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</a:t>
            </a: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man</a:t>
            </a:r>
            <a:endParaRPr sz="4450" b="0" i="0" u="none" strike="noStrike" cap="none"/>
          </a:p>
        </p:txBody>
      </p:sp>
      <p:sp>
        <p:nvSpPr>
          <p:cNvPr id="270" name="Google Shape;270;p9"/>
          <p:cNvSpPr/>
          <p:nvPr/>
        </p:nvSpPr>
        <p:spPr>
          <a:xfrm>
            <a:off x="758309" y="5223867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"Tuan, janganlah bersusah-susah, sebab aku tidak layak menerima Tuan di dalam rumahku."</a:t>
            </a:r>
            <a:endParaRPr sz="1700" b="0" i="0" u="none" strike="noStrike" cap="none"/>
          </a:p>
        </p:txBody>
      </p:sp>
      <p:sp>
        <p:nvSpPr>
          <p:cNvPr id="271" name="Google Shape;271;p9"/>
          <p:cNvSpPr/>
          <p:nvPr/>
        </p:nvSpPr>
        <p:spPr>
          <a:xfrm>
            <a:off x="758309" y="5814298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"Katakan saja sepatah kata, maka hambaku itu akan sembuh."</a:t>
            </a:r>
            <a:endParaRPr sz="1700" b="0" i="0" u="none" strike="noStrike" cap="none"/>
          </a:p>
        </p:txBody>
      </p:sp>
      <p:sp>
        <p:nvSpPr>
          <p:cNvPr id="272" name="Google Shape;272;p9"/>
          <p:cNvSpPr/>
          <p:nvPr/>
        </p:nvSpPr>
        <p:spPr>
          <a:xfrm>
            <a:off x="758309" y="6404729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Perwira mengakui kedudukan rohaninya </a:t>
            </a:r>
            <a:r>
              <a:rPr lang="en-US" sz="17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dengan melakukan perbandingan terhadap 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Yesus. Dia percaya kuasa Yesus melampaui batasan fizikal.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/>
          <p:nvPr/>
        </p:nvSpPr>
        <p:spPr>
          <a:xfrm>
            <a:off x="758298" y="1501725"/>
            <a:ext cx="82593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Kuasa Perkataan Yesus</a:t>
            </a:r>
            <a:endParaRPr sz="4450" b="0" i="0" u="none" strike="noStrike" cap="none"/>
          </a:p>
        </p:txBody>
      </p:sp>
      <p:sp>
        <p:nvSpPr>
          <p:cNvPr id="280" name="Google Shape;280;p10"/>
          <p:cNvSpPr/>
          <p:nvPr/>
        </p:nvSpPr>
        <p:spPr>
          <a:xfrm>
            <a:off x="758309" y="2539365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0"/>
          <p:cNvSpPr/>
          <p:nvPr/>
        </p:nvSpPr>
        <p:spPr>
          <a:xfrm>
            <a:off x="1245632" y="2539365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Perintah Lisan</a:t>
            </a:r>
            <a:endParaRPr sz="2200" b="0" i="0" u="none" strike="noStrike" cap="none"/>
          </a:p>
        </p:txBody>
      </p:sp>
      <p:sp>
        <p:nvSpPr>
          <p:cNvPr id="282" name="Google Shape;282;p10"/>
          <p:cNvSpPr/>
          <p:nvPr/>
        </p:nvSpPr>
        <p:spPr>
          <a:xfrm>
            <a:off x="1245632" y="3025497"/>
            <a:ext cx="7140059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Yesus hanya perlu berkata-kata, tanpa kehadiran fizikal di lokasi hamba.</a:t>
            </a:r>
            <a:endParaRPr sz="1700" b="0" i="0" u="none" strike="noStrike" cap="none"/>
          </a:p>
        </p:txBody>
      </p:sp>
      <p:sp>
        <p:nvSpPr>
          <p:cNvPr id="283" name="Google Shape;283;p10"/>
          <p:cNvSpPr/>
          <p:nvPr/>
        </p:nvSpPr>
        <p:spPr>
          <a:xfrm>
            <a:off x="1083231" y="3935492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0"/>
          <p:cNvSpPr/>
          <p:nvPr/>
        </p:nvSpPr>
        <p:spPr>
          <a:xfrm>
            <a:off x="1570553" y="3935492"/>
            <a:ext cx="3092410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Kuasa Tanpa Batasan</a:t>
            </a:r>
            <a:endParaRPr sz="2200" b="0" i="0" u="none" strike="noStrike" cap="none"/>
          </a:p>
        </p:txBody>
      </p:sp>
      <p:sp>
        <p:nvSpPr>
          <p:cNvPr id="285" name="Google Shape;285;p10"/>
          <p:cNvSpPr/>
          <p:nvPr/>
        </p:nvSpPr>
        <p:spPr>
          <a:xfrm>
            <a:off x="1570553" y="4421624"/>
            <a:ext cx="6815138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Kuasa Yesus </a:t>
            </a:r>
            <a:r>
              <a:rPr lang="en-US" sz="17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bekerja 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melampaui batasan ruang dan jarak fizikal.</a:t>
            </a:r>
            <a:endParaRPr sz="1700" b="0" i="0" u="none" strike="noStrike" cap="none"/>
          </a:p>
        </p:txBody>
      </p:sp>
      <p:sp>
        <p:nvSpPr>
          <p:cNvPr id="286" name="Google Shape;286;p10"/>
          <p:cNvSpPr/>
          <p:nvPr/>
        </p:nvSpPr>
        <p:spPr>
          <a:xfrm>
            <a:off x="1408271" y="5331619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0"/>
          <p:cNvSpPr/>
          <p:nvPr/>
        </p:nvSpPr>
        <p:spPr>
          <a:xfrm>
            <a:off x="1895594" y="5331619"/>
            <a:ext cx="3176230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Penyembuhan Segera</a:t>
            </a:r>
            <a:endParaRPr sz="2200" b="0" i="0" u="none" strike="noStrike" cap="none"/>
          </a:p>
        </p:txBody>
      </p:sp>
      <p:sp>
        <p:nvSpPr>
          <p:cNvPr id="288" name="Google Shape;288;p10"/>
          <p:cNvSpPr/>
          <p:nvPr/>
        </p:nvSpPr>
        <p:spPr>
          <a:xfrm>
            <a:off x="1895594" y="5817751"/>
            <a:ext cx="6490097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Hamba sembuh serta-merta ketika Yesus mengucapkan perkataan-Nya.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1"/>
          <p:cNvSpPr/>
          <p:nvPr/>
        </p:nvSpPr>
        <p:spPr>
          <a:xfrm>
            <a:off x="6244709" y="1595676"/>
            <a:ext cx="76273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Reaksi Yesus terhadap Iman Perwira</a:t>
            </a:r>
            <a:endParaRPr sz="4450" b="0" i="0" u="none" strike="noStrike" cap="none"/>
          </a:p>
        </p:txBody>
      </p:sp>
      <p:sp>
        <p:nvSpPr>
          <p:cNvPr id="296" name="Google Shape;296;p11"/>
          <p:cNvSpPr/>
          <p:nvPr/>
        </p:nvSpPr>
        <p:spPr>
          <a:xfrm>
            <a:off x="6244709" y="334601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1"/>
          <p:cNvSpPr/>
          <p:nvPr/>
        </p:nvSpPr>
        <p:spPr>
          <a:xfrm>
            <a:off x="6948726" y="342042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Takjub</a:t>
            </a:r>
            <a:endParaRPr sz="2200" b="0" i="0" u="none" strike="noStrike" cap="none"/>
          </a:p>
        </p:txBody>
      </p:sp>
      <p:sp>
        <p:nvSpPr>
          <p:cNvPr id="298" name="Google Shape;298;p11"/>
          <p:cNvSpPr/>
          <p:nvPr/>
        </p:nvSpPr>
        <p:spPr>
          <a:xfrm>
            <a:off x="6948726" y="3906560"/>
            <a:ext cx="2974300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Yesus terperanjat dengan iman perwira yang luar biasa.</a:t>
            </a:r>
            <a:endParaRPr sz="1700" b="0" i="0" u="none" strike="noStrike" cap="none"/>
          </a:p>
        </p:txBody>
      </p:sp>
      <p:sp>
        <p:nvSpPr>
          <p:cNvPr id="299" name="Google Shape;299;p11"/>
          <p:cNvSpPr/>
          <p:nvPr/>
        </p:nvSpPr>
        <p:spPr>
          <a:xfrm>
            <a:off x="10193774" y="334601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1"/>
          <p:cNvSpPr/>
          <p:nvPr/>
        </p:nvSpPr>
        <p:spPr>
          <a:xfrm>
            <a:off x="10897791" y="342042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Pujian Terbuka</a:t>
            </a:r>
            <a:endParaRPr sz="2200" b="0" i="0" u="none" strike="noStrike" cap="none"/>
          </a:p>
        </p:txBody>
      </p:sp>
      <p:sp>
        <p:nvSpPr>
          <p:cNvPr id="301" name="Google Shape;301;p11"/>
          <p:cNvSpPr/>
          <p:nvPr/>
        </p:nvSpPr>
        <p:spPr>
          <a:xfrm>
            <a:off x="10897791" y="3906560"/>
            <a:ext cx="297430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Memuji perwira di hadapan semua orang yang hadir.</a:t>
            </a:r>
            <a:endParaRPr sz="1700" b="0" i="0" u="none" strike="noStrike" cap="none"/>
          </a:p>
        </p:txBody>
      </p:sp>
      <p:sp>
        <p:nvSpPr>
          <p:cNvPr id="302" name="Google Shape;302;p11"/>
          <p:cNvSpPr/>
          <p:nvPr/>
        </p:nvSpPr>
        <p:spPr>
          <a:xfrm>
            <a:off x="6244709" y="537995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1"/>
          <p:cNvSpPr/>
          <p:nvPr/>
        </p:nvSpPr>
        <p:spPr>
          <a:xfrm>
            <a:off x="6948726" y="545437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Pengiktirafan Unik</a:t>
            </a:r>
            <a:endParaRPr sz="2200" b="0" i="0" u="none" strike="noStrike" cap="none"/>
          </a:p>
        </p:txBody>
      </p:sp>
      <p:sp>
        <p:nvSpPr>
          <p:cNvPr id="304" name="Google Shape;304;p11"/>
          <p:cNvSpPr/>
          <p:nvPr/>
        </p:nvSpPr>
        <p:spPr>
          <a:xfrm>
            <a:off x="6948726" y="5940504"/>
            <a:ext cx="6923365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"Aku berkata kepadamu, Aku </a:t>
            </a:r>
            <a:r>
              <a:rPr lang="en-US" sz="17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tidak pernah melihat iman sebesar ini di kalangan orang Israel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"/>
          <p:cNvSpPr/>
          <p:nvPr/>
        </p:nvSpPr>
        <p:spPr>
          <a:xfrm>
            <a:off x="758309" y="1361242"/>
            <a:ext cx="5701546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Kepentingan Iman</a:t>
            </a:r>
            <a:endParaRPr sz="4450" b="0" i="0" u="none" strike="noStrike" cap="none"/>
          </a:p>
        </p:txBody>
      </p:sp>
      <p:sp>
        <p:nvSpPr>
          <p:cNvPr id="311" name="Google Shape;311;p12"/>
          <p:cNvSpPr/>
          <p:nvPr/>
        </p:nvSpPr>
        <p:spPr>
          <a:xfrm>
            <a:off x="758309" y="2507218"/>
            <a:ext cx="2185511" cy="1265992"/>
          </a:xfrm>
          <a:prstGeom prst="roundRect">
            <a:avLst>
              <a:gd name="adj" fmla="val 718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2" name="Google Shape;312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65" y="2949773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2"/>
          <p:cNvSpPr/>
          <p:nvPr/>
        </p:nvSpPr>
        <p:spPr>
          <a:xfrm>
            <a:off x="3160395" y="2723793"/>
            <a:ext cx="4245888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Melihat Yang Tidak Kelihatan</a:t>
            </a:r>
            <a:endParaRPr sz="2200" b="0" i="0" u="none" strike="noStrike" cap="none"/>
          </a:p>
        </p:txBody>
      </p:sp>
      <p:sp>
        <p:nvSpPr>
          <p:cNvPr id="314" name="Google Shape;314;p12"/>
          <p:cNvSpPr/>
          <p:nvPr/>
        </p:nvSpPr>
        <p:spPr>
          <a:xfrm>
            <a:off x="3160395" y="3209925"/>
            <a:ext cx="5064443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melihat melampaui realiti fizikal yang ada.</a:t>
            </a:r>
            <a:endParaRPr sz="1700" b="0" i="0" u="none" strike="noStrike" cap="none"/>
          </a:p>
        </p:txBody>
      </p:sp>
      <p:sp>
        <p:nvSpPr>
          <p:cNvPr id="315" name="Google Shape;315;p12"/>
          <p:cNvSpPr/>
          <p:nvPr/>
        </p:nvSpPr>
        <p:spPr>
          <a:xfrm>
            <a:off x="3052048" y="3757970"/>
            <a:ext cx="10711815" cy="15240"/>
          </a:xfrm>
          <a:prstGeom prst="roundRect">
            <a:avLst>
              <a:gd name="adj" fmla="val 597101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2"/>
          <p:cNvSpPr/>
          <p:nvPr/>
        </p:nvSpPr>
        <p:spPr>
          <a:xfrm>
            <a:off x="758309" y="3881438"/>
            <a:ext cx="4371142" cy="1265992"/>
          </a:xfrm>
          <a:prstGeom prst="roundRect">
            <a:avLst>
              <a:gd name="adj" fmla="val 718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1539" y="4323993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2"/>
          <p:cNvSpPr/>
          <p:nvPr/>
        </p:nvSpPr>
        <p:spPr>
          <a:xfrm>
            <a:off x="5346025" y="4098012"/>
            <a:ext cx="3256836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Kepercayaan Dalaman</a:t>
            </a:r>
            <a:endParaRPr sz="2200" b="0" i="0" u="none" strike="noStrike" cap="none"/>
          </a:p>
        </p:txBody>
      </p:sp>
      <p:sp>
        <p:nvSpPr>
          <p:cNvPr id="319" name="Google Shape;319;p12"/>
          <p:cNvSpPr/>
          <p:nvPr/>
        </p:nvSpPr>
        <p:spPr>
          <a:xfrm>
            <a:off x="5346025" y="4584144"/>
            <a:ext cx="4913709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bukan ritual luaran tetapi keyakinan hati.</a:t>
            </a:r>
            <a:endParaRPr sz="1700" b="0" i="0" u="none" strike="noStrike" cap="none"/>
          </a:p>
        </p:txBody>
      </p:sp>
      <p:sp>
        <p:nvSpPr>
          <p:cNvPr id="320" name="Google Shape;320;p12"/>
          <p:cNvSpPr/>
          <p:nvPr/>
        </p:nvSpPr>
        <p:spPr>
          <a:xfrm>
            <a:off x="5237678" y="5132189"/>
            <a:ext cx="8526185" cy="15240"/>
          </a:xfrm>
          <a:prstGeom prst="roundRect">
            <a:avLst>
              <a:gd name="adj" fmla="val 597101"/>
            </a:avLst>
          </a:prstGeom>
          <a:solidFill>
            <a:srgbClr val="BB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2"/>
          <p:cNvSpPr/>
          <p:nvPr/>
        </p:nvSpPr>
        <p:spPr>
          <a:xfrm>
            <a:off x="758309" y="5255657"/>
            <a:ext cx="6556891" cy="1612702"/>
          </a:xfrm>
          <a:prstGeom prst="roundRect">
            <a:avLst>
              <a:gd name="adj" fmla="val 564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4414" y="5871567"/>
            <a:ext cx="304681" cy="380762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2"/>
          <p:cNvSpPr/>
          <p:nvPr/>
        </p:nvSpPr>
        <p:spPr>
          <a:xfrm>
            <a:off x="7531775" y="5472232"/>
            <a:ext cx="362545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Menyingkirkan Halangan</a:t>
            </a:r>
            <a:endParaRPr sz="2200" b="0" i="0" u="none" strike="noStrike" cap="none"/>
          </a:p>
        </p:txBody>
      </p:sp>
      <p:sp>
        <p:nvSpPr>
          <p:cNvPr id="324" name="Google Shape;324;p12"/>
          <p:cNvSpPr/>
          <p:nvPr/>
        </p:nvSpPr>
        <p:spPr>
          <a:xfrm>
            <a:off x="7531775" y="5958364"/>
            <a:ext cx="612374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mengatasi semua halangan seperti jarak dan budaya.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758309" y="1447562"/>
            <a:ext cx="7676078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Mind Map: Isi Utama Kisah</a:t>
            </a:r>
            <a:endParaRPr sz="4450" b="0" i="0" u="none" strike="noStrike" cap="none"/>
          </a:p>
        </p:txBody>
      </p:sp>
      <p:sp>
        <p:nvSpPr>
          <p:cNvPr id="331" name="Google Shape;331;p13"/>
          <p:cNvSpPr/>
          <p:nvPr/>
        </p:nvSpPr>
        <p:spPr>
          <a:xfrm>
            <a:off x="2303621" y="2969657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Perwira Roma</a:t>
            </a:r>
            <a:endParaRPr sz="2200" b="0" i="0" u="none" strike="noStrike" cap="none"/>
          </a:p>
        </p:txBody>
      </p:sp>
      <p:sp>
        <p:nvSpPr>
          <p:cNvPr id="332" name="Google Shape;332;p13"/>
          <p:cNvSpPr/>
          <p:nvPr/>
        </p:nvSpPr>
        <p:spPr>
          <a:xfrm>
            <a:off x="758309" y="3455789"/>
            <a:ext cx="4396026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Pangkat tinggi, bukan Yahudi, rendah hati, beriman besar.</a:t>
            </a:r>
            <a:endParaRPr sz="1700" b="0" i="0" u="none" strike="noStrike" cap="none"/>
          </a:p>
        </p:txBody>
      </p:sp>
      <p:pic>
        <p:nvPicPr>
          <p:cNvPr id="333" name="Google Shape;333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9256" y="2851904"/>
            <a:ext cx="3671768" cy="36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3"/>
          <p:cNvSpPr/>
          <p:nvPr/>
        </p:nvSpPr>
        <p:spPr>
          <a:xfrm>
            <a:off x="5614690" y="3378339"/>
            <a:ext cx="541615" cy="541615"/>
          </a:xfrm>
          <a:prstGeom prst="roundRect">
            <a:avLst>
              <a:gd name="adj" fmla="val 1686596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3637" y="3496806"/>
            <a:ext cx="243721" cy="30468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3"/>
          <p:cNvSpPr/>
          <p:nvPr/>
        </p:nvSpPr>
        <p:spPr>
          <a:xfrm>
            <a:off x="9475946" y="259353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Yesus</a:t>
            </a:r>
            <a:endParaRPr sz="2200" b="0" i="0" u="none" strike="noStrike" cap="none"/>
          </a:p>
        </p:txBody>
      </p:sp>
      <p:sp>
        <p:nvSpPr>
          <p:cNvPr id="337" name="Google Shape;337;p13"/>
          <p:cNvSpPr/>
          <p:nvPr/>
        </p:nvSpPr>
        <p:spPr>
          <a:xfrm>
            <a:off x="9475946" y="3079671"/>
            <a:ext cx="4396145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Penyembuh, pengajar, memuji iman, kuasa tanpa batas.</a:t>
            </a:r>
            <a:endParaRPr sz="1700" b="0" i="0" u="none" strike="noStrike" cap="none"/>
          </a:p>
        </p:txBody>
      </p:sp>
      <p:pic>
        <p:nvPicPr>
          <p:cNvPr id="338" name="Google Shape;338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79256" y="2851904"/>
            <a:ext cx="3671768" cy="36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3"/>
          <p:cNvSpPr/>
          <p:nvPr/>
        </p:nvSpPr>
        <p:spPr>
          <a:xfrm>
            <a:off x="7590294" y="2736354"/>
            <a:ext cx="541615" cy="541615"/>
          </a:xfrm>
          <a:prstGeom prst="roundRect">
            <a:avLst>
              <a:gd name="adj" fmla="val 1686596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0" name="Google Shape;340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9241" y="2854821"/>
            <a:ext cx="243721" cy="30468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3"/>
          <p:cNvSpPr/>
          <p:nvPr/>
        </p:nvSpPr>
        <p:spPr>
          <a:xfrm>
            <a:off x="9584293" y="409801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Iman</a:t>
            </a:r>
            <a:endParaRPr sz="2200" b="0" i="0" u="none" strike="noStrike" cap="none"/>
          </a:p>
        </p:txBody>
      </p:sp>
      <p:sp>
        <p:nvSpPr>
          <p:cNvPr id="342" name="Google Shape;342;p13"/>
          <p:cNvSpPr/>
          <p:nvPr/>
        </p:nvSpPr>
        <p:spPr>
          <a:xfrm>
            <a:off x="9584293" y="4584144"/>
            <a:ext cx="4287798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Percaya tanpa bukti, yakin pada kuasa firman Yesus.</a:t>
            </a:r>
            <a:endParaRPr sz="1700" b="0" i="0" u="none" strike="noStrike" cap="none"/>
          </a:p>
        </p:txBody>
      </p:sp>
      <p:pic>
        <p:nvPicPr>
          <p:cNvPr id="343" name="Google Shape;343;p1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79256" y="2851904"/>
            <a:ext cx="3671768" cy="36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3"/>
          <p:cNvSpPr/>
          <p:nvPr/>
        </p:nvSpPr>
        <p:spPr>
          <a:xfrm>
            <a:off x="8811280" y="4416921"/>
            <a:ext cx="541615" cy="541615"/>
          </a:xfrm>
          <a:prstGeom prst="roundRect">
            <a:avLst>
              <a:gd name="adj" fmla="val 1686596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5" name="Google Shape;345;p1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60227" y="4535388"/>
            <a:ext cx="243721" cy="304681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3"/>
          <p:cNvSpPr/>
          <p:nvPr/>
        </p:nvSpPr>
        <p:spPr>
          <a:xfrm>
            <a:off x="9475946" y="5602486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Orang Yahudi</a:t>
            </a:r>
            <a:endParaRPr sz="2200" b="0" i="0" u="none" strike="noStrike" cap="none"/>
          </a:p>
        </p:txBody>
      </p:sp>
      <p:sp>
        <p:nvSpPr>
          <p:cNvPr id="347" name="Google Shape;347;p13"/>
          <p:cNvSpPr/>
          <p:nvPr/>
        </p:nvSpPr>
        <p:spPr>
          <a:xfrm>
            <a:off x="9475946" y="6088618"/>
            <a:ext cx="4396145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Perantara, memberi sokongan, hubungan baik dengan perwira.</a:t>
            </a:r>
            <a:endParaRPr sz="1700" b="0" i="0" u="none" strike="noStrike" cap="none"/>
          </a:p>
        </p:txBody>
      </p:sp>
      <p:pic>
        <p:nvPicPr>
          <p:cNvPr id="348" name="Google Shape;348;p1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79256" y="2851904"/>
            <a:ext cx="3671768" cy="36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3"/>
          <p:cNvSpPr/>
          <p:nvPr/>
        </p:nvSpPr>
        <p:spPr>
          <a:xfrm>
            <a:off x="7590294" y="6097488"/>
            <a:ext cx="541615" cy="541615"/>
          </a:xfrm>
          <a:prstGeom prst="roundRect">
            <a:avLst>
              <a:gd name="adj" fmla="val 1686596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1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39241" y="6215955"/>
            <a:ext cx="243721" cy="30468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3"/>
          <p:cNvSpPr/>
          <p:nvPr/>
        </p:nvSpPr>
        <p:spPr>
          <a:xfrm>
            <a:off x="2303621" y="522636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Penyembuhan</a:t>
            </a:r>
            <a:endParaRPr sz="2200" b="0" i="0" u="none" strike="noStrike" cap="none"/>
          </a:p>
        </p:txBody>
      </p:sp>
      <p:sp>
        <p:nvSpPr>
          <p:cNvPr id="352" name="Google Shape;352;p13"/>
          <p:cNvSpPr/>
          <p:nvPr/>
        </p:nvSpPr>
        <p:spPr>
          <a:xfrm>
            <a:off x="758309" y="5712500"/>
            <a:ext cx="4396026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Dari jauh, segera, mukjizat, buah dari iman.</a:t>
            </a:r>
            <a:endParaRPr sz="1700" b="0" i="0" u="none" strike="noStrike" cap="none"/>
          </a:p>
        </p:txBody>
      </p:sp>
      <p:pic>
        <p:nvPicPr>
          <p:cNvPr id="353" name="Google Shape;353;p13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79256" y="2851904"/>
            <a:ext cx="3671768" cy="36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3"/>
          <p:cNvSpPr/>
          <p:nvPr/>
        </p:nvSpPr>
        <p:spPr>
          <a:xfrm>
            <a:off x="5614690" y="5455503"/>
            <a:ext cx="541615" cy="541615"/>
          </a:xfrm>
          <a:prstGeom prst="roundRect">
            <a:avLst>
              <a:gd name="adj" fmla="val 1686596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13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3637" y="5573970"/>
            <a:ext cx="243721" cy="304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4"/>
          <p:cNvSpPr/>
          <p:nvPr/>
        </p:nvSpPr>
        <p:spPr>
          <a:xfrm>
            <a:off x="6011347" y="413266"/>
            <a:ext cx="4299466" cy="49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193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3100"/>
              <a:buFont typeface="Alexandria SemiBold"/>
              <a:buNone/>
            </a:pPr>
            <a:r>
              <a:rPr lang="en-US" sz="310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Ciri-Ciri Iman Perwira</a:t>
            </a:r>
            <a:endParaRPr sz="3100" b="0" i="0" u="none" strike="noStrike" cap="none"/>
          </a:p>
        </p:txBody>
      </p:sp>
      <p:sp>
        <p:nvSpPr>
          <p:cNvPr id="363" name="Google Shape;363;p14"/>
          <p:cNvSpPr/>
          <p:nvPr/>
        </p:nvSpPr>
        <p:spPr>
          <a:xfrm>
            <a:off x="6011347" y="977741"/>
            <a:ext cx="80940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3850"/>
              <a:buFont typeface="Alexandria SemiBold"/>
              <a:buNone/>
            </a:pPr>
            <a:r>
              <a:rPr lang="en-US" sz="38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</a:t>
            </a:r>
            <a:endParaRPr sz="3850" b="0" i="0" u="none" strike="noStrike" cap="none"/>
          </a:p>
        </p:txBody>
      </p:sp>
      <p:sp>
        <p:nvSpPr>
          <p:cNvPr id="364" name="Google Shape;364;p14"/>
          <p:cNvSpPr/>
          <p:nvPr/>
        </p:nvSpPr>
        <p:spPr>
          <a:xfrm>
            <a:off x="7941651" y="1888575"/>
            <a:ext cx="4228500" cy="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258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Alexandria SemiBold"/>
              <a:buNone/>
            </a:pPr>
            <a:r>
              <a:rPr lang="en-US" sz="15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Percaya Tanpa</a:t>
            </a:r>
            <a:r>
              <a:rPr lang="en-US" sz="155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Testimonial Fizikal</a:t>
            </a:r>
            <a:endParaRPr sz="1550" b="0" i="0" u="none" strike="noStrike" cap="none"/>
          </a:p>
        </p:txBody>
      </p:sp>
      <p:sp>
        <p:nvSpPr>
          <p:cNvPr id="365" name="Google Shape;365;p14"/>
          <p:cNvSpPr/>
          <p:nvPr/>
        </p:nvSpPr>
        <p:spPr>
          <a:xfrm>
            <a:off x="6011347" y="2225159"/>
            <a:ext cx="8094107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Yakin Yesus boleh menyembuhkan tanpa kehadiran fizikal.</a:t>
            </a:r>
            <a:endParaRPr sz="1150" b="0" i="0" u="none" strike="noStrike" cap="none"/>
          </a:p>
        </p:txBody>
      </p:sp>
      <p:sp>
        <p:nvSpPr>
          <p:cNvPr id="366" name="Google Shape;366;p14"/>
          <p:cNvSpPr/>
          <p:nvPr/>
        </p:nvSpPr>
        <p:spPr>
          <a:xfrm>
            <a:off x="6011347" y="2990017"/>
            <a:ext cx="8094107" cy="49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3850"/>
              <a:buFont typeface="Alexandria SemiBold"/>
              <a:buNone/>
            </a:pPr>
            <a:r>
              <a:rPr lang="en-US" sz="38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</a:t>
            </a:r>
            <a:endParaRPr sz="3850" b="0" i="0" u="none" strike="noStrike" cap="none"/>
          </a:p>
        </p:txBody>
      </p:sp>
      <p:sp>
        <p:nvSpPr>
          <p:cNvPr id="367" name="Google Shape;367;p14"/>
          <p:cNvSpPr/>
          <p:nvPr/>
        </p:nvSpPr>
        <p:spPr>
          <a:xfrm>
            <a:off x="9071610" y="3672245"/>
            <a:ext cx="1973580" cy="24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258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Alexandria SemiBold"/>
              <a:buNone/>
            </a:pPr>
            <a:r>
              <a:rPr lang="en-US" sz="15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Kerendahan Hati</a:t>
            </a:r>
            <a:endParaRPr sz="1550" b="0" i="0" u="none" strike="noStrike" cap="none"/>
          </a:p>
        </p:txBody>
      </p:sp>
      <p:sp>
        <p:nvSpPr>
          <p:cNvPr id="368" name="Google Shape;368;p14"/>
          <p:cNvSpPr/>
          <p:nvPr/>
        </p:nvSpPr>
        <p:spPr>
          <a:xfrm>
            <a:off x="6011347" y="4008834"/>
            <a:ext cx="8094107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Mengakui tidak layak menerima Yesus di rumahnya.</a:t>
            </a:r>
            <a:endParaRPr sz="1150" b="0" i="0" u="none" strike="noStrike" cap="none"/>
          </a:p>
        </p:txBody>
      </p:sp>
      <p:sp>
        <p:nvSpPr>
          <p:cNvPr id="369" name="Google Shape;369;p14"/>
          <p:cNvSpPr/>
          <p:nvPr/>
        </p:nvSpPr>
        <p:spPr>
          <a:xfrm>
            <a:off x="6011347" y="4773692"/>
            <a:ext cx="8094107" cy="49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3850"/>
              <a:buFont typeface="Alexandria SemiBold"/>
              <a:buNone/>
            </a:pPr>
            <a:r>
              <a:rPr lang="en-US" sz="38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3</a:t>
            </a:r>
            <a:endParaRPr sz="3850" b="0" i="0" u="none" strike="noStrike" cap="none"/>
          </a:p>
        </p:txBody>
      </p:sp>
      <p:sp>
        <p:nvSpPr>
          <p:cNvPr id="370" name="Google Shape;370;p14"/>
          <p:cNvSpPr/>
          <p:nvPr/>
        </p:nvSpPr>
        <p:spPr>
          <a:xfrm>
            <a:off x="9071610" y="5455920"/>
            <a:ext cx="1973580" cy="24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258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Alexandria SemiBold"/>
              <a:buNone/>
            </a:pPr>
            <a:r>
              <a:rPr lang="en-US" sz="15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Tidak Sombong</a:t>
            </a:r>
            <a:endParaRPr sz="1550" b="0" i="0" u="none" strike="noStrike" cap="none"/>
          </a:p>
        </p:txBody>
      </p:sp>
      <p:sp>
        <p:nvSpPr>
          <p:cNvPr id="371" name="Google Shape;371;p14"/>
          <p:cNvSpPr/>
          <p:nvPr/>
        </p:nvSpPr>
        <p:spPr>
          <a:xfrm>
            <a:off x="6011347" y="5792510"/>
            <a:ext cx="8094107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Meskipun berpangkat tinggi, tidak menuntut perhatian khas.</a:t>
            </a:r>
            <a:endParaRPr sz="1150" b="0" i="0" u="none" strike="noStrike" cap="none"/>
          </a:p>
        </p:txBody>
      </p:sp>
      <p:sp>
        <p:nvSpPr>
          <p:cNvPr id="372" name="Google Shape;372;p14"/>
          <p:cNvSpPr/>
          <p:nvPr/>
        </p:nvSpPr>
        <p:spPr>
          <a:xfrm>
            <a:off x="6011347" y="6557367"/>
            <a:ext cx="8094107" cy="49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3850"/>
              <a:buFont typeface="Alexandria SemiBold"/>
              <a:buNone/>
            </a:pPr>
            <a:r>
              <a:rPr lang="en-US" sz="38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4</a:t>
            </a:r>
            <a:endParaRPr sz="3850" b="0" i="0" u="none" strike="noStrike" cap="none"/>
          </a:p>
        </p:txBody>
      </p:sp>
      <p:sp>
        <p:nvSpPr>
          <p:cNvPr id="373" name="Google Shape;373;p14"/>
          <p:cNvSpPr/>
          <p:nvPr/>
        </p:nvSpPr>
        <p:spPr>
          <a:xfrm>
            <a:off x="9071610" y="7239595"/>
            <a:ext cx="1973580" cy="24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258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Alexandria SemiBold"/>
              <a:buNone/>
            </a:pPr>
            <a:r>
              <a:rPr lang="en-US" sz="15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Belas Kasihan</a:t>
            </a:r>
            <a:endParaRPr sz="1550" b="0" i="0" u="none" strike="noStrike" cap="none"/>
          </a:p>
        </p:txBody>
      </p:sp>
      <p:sp>
        <p:nvSpPr>
          <p:cNvPr id="374" name="Google Shape;374;p14"/>
          <p:cNvSpPr/>
          <p:nvPr/>
        </p:nvSpPr>
        <p:spPr>
          <a:xfrm>
            <a:off x="6011347" y="7576185"/>
            <a:ext cx="8094107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869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Mengambil berat tentang kebajikan hambanya yang sakit.</a:t>
            </a:r>
            <a:endParaRPr sz="115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5"/>
          <p:cNvSpPr/>
          <p:nvPr/>
        </p:nvSpPr>
        <p:spPr>
          <a:xfrm>
            <a:off x="6244709" y="1750695"/>
            <a:ext cx="76273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Hubungan Perwira &amp; Komuniti Yahudi</a:t>
            </a:r>
            <a:endParaRPr sz="4450" b="0" i="0" u="none" strike="noStrike" cap="none"/>
          </a:p>
        </p:txBody>
      </p:sp>
      <p:sp>
        <p:nvSpPr>
          <p:cNvPr id="382" name="Google Shape;382;p15"/>
          <p:cNvSpPr/>
          <p:nvPr/>
        </p:nvSpPr>
        <p:spPr>
          <a:xfrm>
            <a:off x="6271855" y="3490198"/>
            <a:ext cx="487204" cy="563166"/>
          </a:xfrm>
          <a:prstGeom prst="roundRect">
            <a:avLst>
              <a:gd name="adj" fmla="val 11261"/>
            </a:avLst>
          </a:prstGeom>
          <a:solidFill>
            <a:srgbClr val="E6E6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3" name="Google Shape;383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4709" y="3501033"/>
            <a:ext cx="541615" cy="54161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5"/>
          <p:cNvSpPr/>
          <p:nvPr/>
        </p:nvSpPr>
        <p:spPr>
          <a:xfrm>
            <a:off x="6244709" y="4259223"/>
            <a:ext cx="2361962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Pembinaan Rumah Ibadat</a:t>
            </a:r>
            <a:endParaRPr sz="2200" b="0" i="0" u="none" strike="noStrike" cap="none"/>
          </a:p>
        </p:txBody>
      </p:sp>
      <p:sp>
        <p:nvSpPr>
          <p:cNvPr id="385" name="Google Shape;385;p15"/>
          <p:cNvSpPr/>
          <p:nvPr/>
        </p:nvSpPr>
        <p:spPr>
          <a:xfrm>
            <a:off x="6244709" y="5101590"/>
            <a:ext cx="2361962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Membiayai tempat ibadah penting bagi komuniti Yahudi.</a:t>
            </a:r>
            <a:endParaRPr sz="1700" b="0" i="0" u="none" strike="noStrike" cap="none"/>
          </a:p>
        </p:txBody>
      </p:sp>
      <p:pic>
        <p:nvPicPr>
          <p:cNvPr id="386" name="Google Shape;386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7419" y="3501033"/>
            <a:ext cx="541615" cy="54161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5"/>
          <p:cNvSpPr/>
          <p:nvPr/>
        </p:nvSpPr>
        <p:spPr>
          <a:xfrm>
            <a:off x="8877419" y="4259223"/>
            <a:ext cx="2361962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Hubungan Baik</a:t>
            </a:r>
            <a:endParaRPr sz="2200" b="0" i="0" u="none" strike="noStrike" cap="none"/>
          </a:p>
        </p:txBody>
      </p:sp>
      <p:sp>
        <p:nvSpPr>
          <p:cNvPr id="388" name="Google Shape;388;p15"/>
          <p:cNvSpPr/>
          <p:nvPr/>
        </p:nvSpPr>
        <p:spPr>
          <a:xfrm>
            <a:off x="8877419" y="4745355"/>
            <a:ext cx="2361962" cy="173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Menjalin persahabatan dengan masyarakat tempatan yang dijajah.</a:t>
            </a:r>
            <a:endParaRPr sz="1700" b="0" i="0" u="none" strike="noStrike" cap="none"/>
          </a:p>
        </p:txBody>
      </p:sp>
      <p:pic>
        <p:nvPicPr>
          <p:cNvPr id="389" name="Google Shape;389;p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10129" y="3501033"/>
            <a:ext cx="541615" cy="54161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5"/>
          <p:cNvSpPr/>
          <p:nvPr/>
        </p:nvSpPr>
        <p:spPr>
          <a:xfrm>
            <a:off x="11510129" y="4259223"/>
            <a:ext cx="2361962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Dihormati</a:t>
            </a:r>
            <a:endParaRPr sz="2200" b="0" i="0" u="none" strike="noStrike" cap="none"/>
          </a:p>
        </p:txBody>
      </p:sp>
      <p:sp>
        <p:nvSpPr>
          <p:cNvPr id="391" name="Google Shape;391;p15"/>
          <p:cNvSpPr/>
          <p:nvPr/>
        </p:nvSpPr>
        <p:spPr>
          <a:xfrm>
            <a:off x="11510129" y="4745355"/>
            <a:ext cx="2361962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Pemimpin Yahudi sudi membantu dan membela perwira.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70819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6"/>
          <p:cNvSpPr/>
          <p:nvPr/>
        </p:nvSpPr>
        <p:spPr>
          <a:xfrm>
            <a:off x="758297" y="3388050"/>
            <a:ext cx="135792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Kuasa Yesus — Penyembuh Universal</a:t>
            </a:r>
            <a:endParaRPr sz="4450" b="0" i="0" u="none" strike="noStrike" cap="none"/>
          </a:p>
        </p:txBody>
      </p:sp>
      <p:sp>
        <p:nvSpPr>
          <p:cNvPr id="399" name="Google Shape;399;p16"/>
          <p:cNvSpPr/>
          <p:nvPr/>
        </p:nvSpPr>
        <p:spPr>
          <a:xfrm>
            <a:off x="758309" y="4425672"/>
            <a:ext cx="13113782" cy="3123962"/>
          </a:xfrm>
          <a:prstGeom prst="roundRect">
            <a:avLst>
              <a:gd name="adj" fmla="val 2913"/>
            </a:avLst>
          </a:prstGeom>
          <a:noFill/>
          <a:ln w="9525" cap="flat" cmpd="sng">
            <a:solidFill>
              <a:srgbClr val="000000">
                <a:alpha val="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6"/>
          <p:cNvSpPr/>
          <p:nvPr/>
        </p:nvSpPr>
        <p:spPr>
          <a:xfrm>
            <a:off x="765929" y="4433292"/>
            <a:ext cx="13098542" cy="621744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6"/>
          <p:cNvSpPr/>
          <p:nvPr/>
        </p:nvSpPr>
        <p:spPr>
          <a:xfrm>
            <a:off x="982504" y="4570809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Siapa yang disembuhkan</a:t>
            </a:r>
            <a:endParaRPr sz="1700" b="0" i="0" u="none" strike="noStrike" cap="none"/>
          </a:p>
        </p:txBody>
      </p:sp>
      <p:sp>
        <p:nvSpPr>
          <p:cNvPr id="402" name="Google Shape;402;p16"/>
          <p:cNvSpPr/>
          <p:nvPr/>
        </p:nvSpPr>
        <p:spPr>
          <a:xfrm>
            <a:off x="7535585" y="4570809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Hamba seorang perwira bukan Yahudi</a:t>
            </a:r>
            <a:endParaRPr sz="1700" b="0" i="0" u="none" strike="noStrike" cap="none"/>
          </a:p>
        </p:txBody>
      </p:sp>
      <p:sp>
        <p:nvSpPr>
          <p:cNvPr id="403" name="Google Shape;403;p16"/>
          <p:cNvSpPr/>
          <p:nvPr/>
        </p:nvSpPr>
        <p:spPr>
          <a:xfrm>
            <a:off x="765929" y="5055037"/>
            <a:ext cx="13098542" cy="621744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6"/>
          <p:cNvSpPr/>
          <p:nvPr/>
        </p:nvSpPr>
        <p:spPr>
          <a:xfrm>
            <a:off x="982504" y="5192554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Jarak penyembuhan</a:t>
            </a:r>
            <a:endParaRPr sz="1700" b="0" i="0" u="none" strike="noStrike" cap="none"/>
          </a:p>
        </p:txBody>
      </p:sp>
      <p:sp>
        <p:nvSpPr>
          <p:cNvPr id="405" name="Google Shape;405;p16"/>
          <p:cNvSpPr/>
          <p:nvPr/>
        </p:nvSpPr>
        <p:spPr>
          <a:xfrm>
            <a:off x="7535585" y="5192554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Dari jauh (tanpa kehadiran fizikal)</a:t>
            </a:r>
            <a:endParaRPr sz="1700" b="0" i="0" u="none" strike="noStrike" cap="none"/>
          </a:p>
        </p:txBody>
      </p:sp>
      <p:sp>
        <p:nvSpPr>
          <p:cNvPr id="406" name="Google Shape;406;p16"/>
          <p:cNvSpPr/>
          <p:nvPr/>
        </p:nvSpPr>
        <p:spPr>
          <a:xfrm>
            <a:off x="765929" y="5676781"/>
            <a:ext cx="13098542" cy="621744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"/>
          <p:cNvSpPr/>
          <p:nvPr/>
        </p:nvSpPr>
        <p:spPr>
          <a:xfrm>
            <a:off x="982504" y="5814298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Cara penyembuhan</a:t>
            </a:r>
            <a:endParaRPr sz="1700" b="0" i="0" u="none" strike="noStrike" cap="none"/>
          </a:p>
        </p:txBody>
      </p:sp>
      <p:sp>
        <p:nvSpPr>
          <p:cNvPr id="408" name="Google Shape;408;p16"/>
          <p:cNvSpPr/>
          <p:nvPr/>
        </p:nvSpPr>
        <p:spPr>
          <a:xfrm>
            <a:off x="7535585" y="5814298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Hanya dengan kata-kata</a:t>
            </a:r>
            <a:endParaRPr sz="1700" b="0" i="0" u="none" strike="noStrike" cap="none"/>
          </a:p>
        </p:txBody>
      </p:sp>
      <p:sp>
        <p:nvSpPr>
          <p:cNvPr id="409" name="Google Shape;409;p16"/>
          <p:cNvSpPr/>
          <p:nvPr/>
        </p:nvSpPr>
        <p:spPr>
          <a:xfrm>
            <a:off x="765929" y="6298525"/>
            <a:ext cx="13098542" cy="621744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6"/>
          <p:cNvSpPr/>
          <p:nvPr/>
        </p:nvSpPr>
        <p:spPr>
          <a:xfrm>
            <a:off x="982504" y="6436043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Syarat penyembuhan</a:t>
            </a:r>
            <a:endParaRPr sz="1700" b="0" i="0" u="none" strike="noStrike" cap="none"/>
          </a:p>
        </p:txBody>
      </p:sp>
      <p:sp>
        <p:nvSpPr>
          <p:cNvPr id="411" name="Google Shape;411;p16"/>
          <p:cNvSpPr/>
          <p:nvPr/>
        </p:nvSpPr>
        <p:spPr>
          <a:xfrm>
            <a:off x="7535585" y="6436043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yang besar</a:t>
            </a:r>
            <a:endParaRPr sz="1700" b="0" i="0" u="none" strike="noStrike" cap="none"/>
          </a:p>
        </p:txBody>
      </p:sp>
      <p:sp>
        <p:nvSpPr>
          <p:cNvPr id="412" name="Google Shape;412;p16"/>
          <p:cNvSpPr/>
          <p:nvPr/>
        </p:nvSpPr>
        <p:spPr>
          <a:xfrm>
            <a:off x="765929" y="6920270"/>
            <a:ext cx="13098542" cy="621744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6"/>
          <p:cNvSpPr/>
          <p:nvPr/>
        </p:nvSpPr>
        <p:spPr>
          <a:xfrm>
            <a:off x="982504" y="7057787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Implikasi</a:t>
            </a:r>
            <a:endParaRPr sz="1700" b="0" i="0" u="none" strike="noStrike" cap="none"/>
          </a:p>
        </p:txBody>
      </p:sp>
      <p:sp>
        <p:nvSpPr>
          <p:cNvPr id="414" name="Google Shape;414;p16"/>
          <p:cNvSpPr/>
          <p:nvPr/>
        </p:nvSpPr>
        <p:spPr>
          <a:xfrm>
            <a:off x="7535585" y="7057787"/>
            <a:ext cx="611231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Kuasa Yesus melampaui batasan etnik dan fizikal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708196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8"/>
          <p:cNvSpPr/>
          <p:nvPr/>
        </p:nvSpPr>
        <p:spPr>
          <a:xfrm>
            <a:off x="758296" y="3962750"/>
            <a:ext cx="133971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Pengajaran untuk Pelajar Hari Ini</a:t>
            </a:r>
            <a:endParaRPr sz="4450" b="0" i="0" u="none" strike="noStrike" cap="none"/>
          </a:p>
        </p:txBody>
      </p:sp>
      <p:sp>
        <p:nvSpPr>
          <p:cNvPr id="422" name="Google Shape;422;p18"/>
          <p:cNvSpPr/>
          <p:nvPr/>
        </p:nvSpPr>
        <p:spPr>
          <a:xfrm>
            <a:off x="758309" y="5000387"/>
            <a:ext cx="4226838" cy="1974652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8"/>
          <p:cNvSpPr/>
          <p:nvPr/>
        </p:nvSpPr>
        <p:spPr>
          <a:xfrm>
            <a:off x="982504" y="5224582"/>
            <a:ext cx="346805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Iman dalam Pendidikan</a:t>
            </a:r>
            <a:endParaRPr sz="2200" b="0" i="0" u="none" strike="noStrike" cap="none"/>
          </a:p>
        </p:txBody>
      </p:sp>
      <p:sp>
        <p:nvSpPr>
          <p:cNvPr id="424" name="Google Shape;424;p18"/>
          <p:cNvSpPr/>
          <p:nvPr/>
        </p:nvSpPr>
        <p:spPr>
          <a:xfrm>
            <a:off x="982504" y="5710714"/>
            <a:ext cx="3778448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Percaya bahawa Tuhan boleh membantu dalam peperiksaan dan cabaran pembelajaran.</a:t>
            </a:r>
            <a:endParaRPr sz="1700" b="0" i="0" u="none" strike="noStrike" cap="none"/>
          </a:p>
        </p:txBody>
      </p:sp>
      <p:sp>
        <p:nvSpPr>
          <p:cNvPr id="425" name="Google Shape;425;p18"/>
          <p:cNvSpPr/>
          <p:nvPr/>
        </p:nvSpPr>
        <p:spPr>
          <a:xfrm>
            <a:off x="5201722" y="5000387"/>
            <a:ext cx="4226838" cy="1974652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8"/>
          <p:cNvSpPr/>
          <p:nvPr/>
        </p:nvSpPr>
        <p:spPr>
          <a:xfrm>
            <a:off x="5425916" y="5224582"/>
            <a:ext cx="3380899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Hormat Kepada Semua</a:t>
            </a:r>
            <a:endParaRPr sz="2200" b="0" i="0" u="none" strike="noStrike" cap="none"/>
          </a:p>
        </p:txBody>
      </p:sp>
      <p:sp>
        <p:nvSpPr>
          <p:cNvPr id="427" name="Google Shape;427;p18"/>
          <p:cNvSpPr/>
          <p:nvPr/>
        </p:nvSpPr>
        <p:spPr>
          <a:xfrm>
            <a:off x="5425916" y="5710714"/>
            <a:ext cx="3778448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Menghargai semua individu tanpa mengira latar belakang, seperti perwira dan hamba.</a:t>
            </a:r>
            <a:endParaRPr sz="1700" b="0" i="0" u="none" strike="noStrike" cap="none"/>
          </a:p>
        </p:txBody>
      </p:sp>
      <p:sp>
        <p:nvSpPr>
          <p:cNvPr id="428" name="Google Shape;428;p18"/>
          <p:cNvSpPr/>
          <p:nvPr/>
        </p:nvSpPr>
        <p:spPr>
          <a:xfrm>
            <a:off x="9645134" y="5000387"/>
            <a:ext cx="4226838" cy="1974652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8"/>
          <p:cNvSpPr/>
          <p:nvPr/>
        </p:nvSpPr>
        <p:spPr>
          <a:xfrm>
            <a:off x="9869329" y="522458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Kerendahan Hati</a:t>
            </a:r>
            <a:endParaRPr sz="2200" b="0" i="0" u="none" strike="noStrike" cap="none"/>
          </a:p>
        </p:txBody>
      </p:sp>
      <p:sp>
        <p:nvSpPr>
          <p:cNvPr id="430" name="Google Shape;430;p18"/>
          <p:cNvSpPr/>
          <p:nvPr/>
        </p:nvSpPr>
        <p:spPr>
          <a:xfrm>
            <a:off x="9869329" y="5710714"/>
            <a:ext cx="3778448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Bersikap rendah hati dalam pencapaian dan kedudukan, seperti perwira berpangkat tinggi.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9"/>
          <p:cNvSpPr/>
          <p:nvPr/>
        </p:nvSpPr>
        <p:spPr>
          <a:xfrm>
            <a:off x="695576" y="680450"/>
            <a:ext cx="82311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100"/>
              <a:buFont typeface="Alexandria SemiBold"/>
              <a:buNone/>
            </a:pPr>
            <a:r>
              <a:rPr lang="en-US" sz="410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Cara Mengaplikasikan Iman</a:t>
            </a:r>
            <a:endParaRPr sz="4100" b="0" i="0" u="none" strike="noStrike" cap="none"/>
          </a:p>
        </p:txBody>
      </p:sp>
      <p:pic>
        <p:nvPicPr>
          <p:cNvPr id="438" name="Google Shape;438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563" y="1632228"/>
            <a:ext cx="993577" cy="1479233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19"/>
          <p:cNvSpPr/>
          <p:nvPr/>
        </p:nvSpPr>
        <p:spPr>
          <a:xfrm>
            <a:off x="1987153" y="1830943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50"/>
              <a:buFont typeface="Alexandria SemiBold"/>
              <a:buNone/>
            </a:pPr>
            <a:r>
              <a:rPr lang="en-US" sz="20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Doa Dengan Iman</a:t>
            </a:r>
            <a:endParaRPr sz="2050" b="0" i="0" u="none" strike="noStrike" cap="none"/>
          </a:p>
        </p:txBody>
      </p:sp>
      <p:sp>
        <p:nvSpPr>
          <p:cNvPr id="440" name="Google Shape;440;p19"/>
          <p:cNvSpPr/>
          <p:nvPr/>
        </p:nvSpPr>
        <p:spPr>
          <a:xfrm>
            <a:off x="1987153" y="2276951"/>
            <a:ext cx="6461284" cy="63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Sora Light"/>
              <a:buNone/>
            </a:pPr>
            <a:r>
              <a:rPr lang="en-US" sz="15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Berdoa dengan keyakinan bahawa Tuhan mendengar dan mampu menolong.</a:t>
            </a:r>
            <a:endParaRPr sz="1550" b="0" i="0" u="none" strike="noStrike" cap="none"/>
          </a:p>
        </p:txBody>
      </p:sp>
      <p:pic>
        <p:nvPicPr>
          <p:cNvPr id="441" name="Google Shape;441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5563" y="3111460"/>
            <a:ext cx="993577" cy="1479233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9"/>
          <p:cNvSpPr/>
          <p:nvPr/>
        </p:nvSpPr>
        <p:spPr>
          <a:xfrm>
            <a:off x="1987153" y="3310176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50"/>
              <a:buFont typeface="Alexandria SemiBold"/>
              <a:buNone/>
            </a:pPr>
            <a:r>
              <a:rPr lang="en-US" sz="20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Baca Firman</a:t>
            </a:r>
            <a:endParaRPr sz="2050" b="0" i="0" u="none" strike="noStrike" cap="none"/>
          </a:p>
        </p:txBody>
      </p:sp>
      <p:sp>
        <p:nvSpPr>
          <p:cNvPr id="443" name="Google Shape;443;p19"/>
          <p:cNvSpPr/>
          <p:nvPr/>
        </p:nvSpPr>
        <p:spPr>
          <a:xfrm>
            <a:off x="1987153" y="3756184"/>
            <a:ext cx="6461284" cy="63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Sora Light"/>
              <a:buNone/>
            </a:pPr>
            <a:r>
              <a:rPr lang="en-US" sz="15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Menyelidiki Alkitab untuk menguatkan iman seperti perwira yang tahu kuasa Yesus.</a:t>
            </a:r>
            <a:endParaRPr sz="1550" b="0" i="0" u="none" strike="noStrike" cap="none"/>
          </a:p>
        </p:txBody>
      </p:sp>
      <p:pic>
        <p:nvPicPr>
          <p:cNvPr id="444" name="Google Shape;444;p1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563" y="4590693"/>
            <a:ext cx="993577" cy="147923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9"/>
          <p:cNvSpPr/>
          <p:nvPr/>
        </p:nvSpPr>
        <p:spPr>
          <a:xfrm>
            <a:off x="1987153" y="4789408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50"/>
              <a:buFont typeface="Alexandria SemiBold"/>
              <a:buNone/>
            </a:pPr>
            <a:r>
              <a:rPr lang="en-US" sz="20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Tindakan Beriman</a:t>
            </a:r>
            <a:endParaRPr sz="2050" b="0" i="0" u="none" strike="noStrike" cap="none"/>
          </a:p>
        </p:txBody>
      </p:sp>
      <p:sp>
        <p:nvSpPr>
          <p:cNvPr id="446" name="Google Shape;446;p19"/>
          <p:cNvSpPr/>
          <p:nvPr/>
        </p:nvSpPr>
        <p:spPr>
          <a:xfrm>
            <a:off x="1987153" y="5235416"/>
            <a:ext cx="6461284" cy="63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Sora Light"/>
              <a:buNone/>
            </a:pPr>
            <a:r>
              <a:rPr lang="en-US" sz="15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Melakukan perbuatan baik terhadap orang lain sebagai bukti iman yang hidup.</a:t>
            </a:r>
            <a:endParaRPr sz="1550" b="0" i="0" u="none" strike="noStrike" cap="none"/>
          </a:p>
        </p:txBody>
      </p:sp>
      <p:pic>
        <p:nvPicPr>
          <p:cNvPr id="447" name="Google Shape;447;p1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5563" y="6069925"/>
            <a:ext cx="993577" cy="1479233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19"/>
          <p:cNvSpPr/>
          <p:nvPr/>
        </p:nvSpPr>
        <p:spPr>
          <a:xfrm>
            <a:off x="1987153" y="6268641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50"/>
              <a:buFont typeface="Alexandria SemiBold"/>
              <a:buNone/>
            </a:pPr>
            <a:r>
              <a:rPr lang="en-US" sz="20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Hadapi Cabaran</a:t>
            </a:r>
            <a:endParaRPr sz="2050" b="0" i="0" u="none" strike="noStrike" cap="none"/>
          </a:p>
        </p:txBody>
      </p:sp>
      <p:sp>
        <p:nvSpPr>
          <p:cNvPr id="449" name="Google Shape;449;p19"/>
          <p:cNvSpPr/>
          <p:nvPr/>
        </p:nvSpPr>
        <p:spPr>
          <a:xfrm>
            <a:off x="1987153" y="6714649"/>
            <a:ext cx="6461284" cy="63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50"/>
              <a:buFont typeface="Sora Light"/>
              <a:buNone/>
            </a:pPr>
            <a:r>
              <a:rPr lang="en-US" sz="15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Menghadapi masalah dengan keyakinan bahawa Tuhan boleh mengatasi apa jua halangan.</a:t>
            </a:r>
            <a:endParaRPr sz="1550" b="0" i="0" u="none" strike="noStrike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0"/>
          <p:cNvSpPr/>
          <p:nvPr/>
        </p:nvSpPr>
        <p:spPr>
          <a:xfrm>
            <a:off x="758297" y="943925"/>
            <a:ext cx="108360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Soalan Perbincangan Kelas</a:t>
            </a:r>
            <a:endParaRPr sz="4450" b="0" i="0" u="none" strike="noStrike" cap="none"/>
          </a:p>
        </p:txBody>
      </p:sp>
      <p:pic>
        <p:nvPicPr>
          <p:cNvPr id="456" name="Google Shape;456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929" y="2229683"/>
            <a:ext cx="3144679" cy="314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83844" y="2229683"/>
            <a:ext cx="3144679" cy="314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1758" y="2229683"/>
            <a:ext cx="3144679" cy="314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19673" y="2229683"/>
            <a:ext cx="3144798" cy="3144798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20"/>
          <p:cNvSpPr/>
          <p:nvPr/>
        </p:nvSpPr>
        <p:spPr>
          <a:xfrm>
            <a:off x="758309" y="5757982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1. Bagaimana anda boleh menunjukkan iman seperti perwira Roma dalam kehidupan sekolah?</a:t>
            </a:r>
            <a:endParaRPr sz="1700" b="0" i="0" u="none" strike="noStrike" cap="none"/>
          </a:p>
        </p:txBody>
      </p:sp>
      <p:sp>
        <p:nvSpPr>
          <p:cNvPr id="461" name="Google Shape;461;p20"/>
          <p:cNvSpPr/>
          <p:nvPr/>
        </p:nvSpPr>
        <p:spPr>
          <a:xfrm>
            <a:off x="758309" y="6348413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2. Mengapa kerendahan hati penting dalam hubungan kita dengan Tuhan?</a:t>
            </a:r>
            <a:endParaRPr sz="1700" b="0" i="0" u="none" strike="noStrike" cap="none"/>
          </a:p>
        </p:txBody>
      </p:sp>
      <p:sp>
        <p:nvSpPr>
          <p:cNvPr id="462" name="Google Shape;462;p20"/>
          <p:cNvSpPr/>
          <p:nvPr/>
        </p:nvSpPr>
        <p:spPr>
          <a:xfrm>
            <a:off x="758309" y="6938843"/>
            <a:ext cx="1311378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3. Apakah halangan yang perlu kita atasi untuk memiliki iman yang besar?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1"/>
          <p:cNvSpPr/>
          <p:nvPr/>
        </p:nvSpPr>
        <p:spPr>
          <a:xfrm>
            <a:off x="6244696" y="803675"/>
            <a:ext cx="82443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Aktiviti: Lukis Kisah</a:t>
            </a:r>
            <a:endParaRPr sz="4450" b="0" i="0" u="none" strike="noStrike" cap="none"/>
          </a:p>
        </p:txBody>
      </p:sp>
      <p:sp>
        <p:nvSpPr>
          <p:cNvPr id="470" name="Google Shape;470;p21"/>
          <p:cNvSpPr/>
          <p:nvPr/>
        </p:nvSpPr>
        <p:spPr>
          <a:xfrm>
            <a:off x="6244709" y="1841302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1"/>
          <p:cNvSpPr/>
          <p:nvPr/>
        </p:nvSpPr>
        <p:spPr>
          <a:xfrm>
            <a:off x="6732032" y="1841302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Pilih Watak</a:t>
            </a:r>
            <a:endParaRPr sz="2200" b="0" i="0" u="none" strike="noStrike" cap="none"/>
          </a:p>
        </p:txBody>
      </p:sp>
      <p:sp>
        <p:nvSpPr>
          <p:cNvPr id="472" name="Google Shape;472;p21"/>
          <p:cNvSpPr/>
          <p:nvPr/>
        </p:nvSpPr>
        <p:spPr>
          <a:xfrm>
            <a:off x="6732032" y="2327434"/>
            <a:ext cx="7140059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Pilih satu watak dari kisah ini: Yesus, perwira, hamba, atau orang Yahudi.</a:t>
            </a:r>
            <a:endParaRPr sz="1700" b="0" i="0" u="none" strike="noStrike" cap="none"/>
          </a:p>
        </p:txBody>
      </p:sp>
      <p:sp>
        <p:nvSpPr>
          <p:cNvPr id="473" name="Google Shape;473;p21"/>
          <p:cNvSpPr/>
          <p:nvPr/>
        </p:nvSpPr>
        <p:spPr>
          <a:xfrm>
            <a:off x="6569631" y="3237428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1"/>
          <p:cNvSpPr/>
          <p:nvPr/>
        </p:nvSpPr>
        <p:spPr>
          <a:xfrm>
            <a:off x="7056953" y="3237428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Reka Adegan</a:t>
            </a:r>
            <a:endParaRPr sz="2200" b="0" i="0" u="none" strike="noStrike" cap="none"/>
          </a:p>
        </p:txBody>
      </p:sp>
      <p:sp>
        <p:nvSpPr>
          <p:cNvPr id="475" name="Google Shape;475;p21"/>
          <p:cNvSpPr/>
          <p:nvPr/>
        </p:nvSpPr>
        <p:spPr>
          <a:xfrm>
            <a:off x="7056953" y="3723561"/>
            <a:ext cx="6815138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Lukis adegan penting yang menunjukkan iman atau kerendahan hati.</a:t>
            </a:r>
            <a:endParaRPr sz="1700" b="0" i="0" u="none" strike="noStrike" cap="none"/>
          </a:p>
        </p:txBody>
      </p:sp>
      <p:sp>
        <p:nvSpPr>
          <p:cNvPr id="476" name="Google Shape;476;p21"/>
          <p:cNvSpPr/>
          <p:nvPr/>
        </p:nvSpPr>
        <p:spPr>
          <a:xfrm>
            <a:off x="6894671" y="4633555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1"/>
          <p:cNvSpPr/>
          <p:nvPr/>
        </p:nvSpPr>
        <p:spPr>
          <a:xfrm>
            <a:off x="7381994" y="4633555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Tambah Petikan</a:t>
            </a:r>
            <a:endParaRPr sz="2200" b="0" i="0" u="none" strike="noStrike" cap="none"/>
          </a:p>
        </p:txBody>
      </p:sp>
      <p:sp>
        <p:nvSpPr>
          <p:cNvPr id="478" name="Google Shape;478;p21"/>
          <p:cNvSpPr/>
          <p:nvPr/>
        </p:nvSpPr>
        <p:spPr>
          <a:xfrm>
            <a:off x="7381994" y="5119687"/>
            <a:ext cx="6490097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Tuliskan satu ayat dari Lukas 7:1-10 yang berkaitan dengan lukisan anda.</a:t>
            </a:r>
            <a:endParaRPr sz="1700" b="0" i="0" u="none" strike="noStrike" cap="none"/>
          </a:p>
        </p:txBody>
      </p:sp>
      <p:sp>
        <p:nvSpPr>
          <p:cNvPr id="479" name="Google Shape;479;p21"/>
          <p:cNvSpPr/>
          <p:nvPr/>
        </p:nvSpPr>
        <p:spPr>
          <a:xfrm>
            <a:off x="7219593" y="6029682"/>
            <a:ext cx="162401" cy="117955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1"/>
          <p:cNvSpPr/>
          <p:nvPr/>
        </p:nvSpPr>
        <p:spPr>
          <a:xfrm>
            <a:off x="7706916" y="6029682"/>
            <a:ext cx="3619381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Kongsi Dalam Kumpulan</a:t>
            </a:r>
            <a:endParaRPr sz="2200" b="0" i="0" u="none" strike="noStrike" cap="none"/>
          </a:p>
        </p:txBody>
      </p:sp>
      <p:sp>
        <p:nvSpPr>
          <p:cNvPr id="481" name="Google Shape;481;p21"/>
          <p:cNvSpPr/>
          <p:nvPr/>
        </p:nvSpPr>
        <p:spPr>
          <a:xfrm>
            <a:off x="7706916" y="6515814"/>
            <a:ext cx="6165175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Terangkan makna lukisan dan apa yang anda pelajari kepada rakan-rakan kelas.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70819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22"/>
          <p:cNvSpPr/>
          <p:nvPr/>
        </p:nvSpPr>
        <p:spPr>
          <a:xfrm>
            <a:off x="758309" y="3615214"/>
            <a:ext cx="131137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Refleksi: Bagaimana Saya Boleh Menjadi Seperti Perwira?</a:t>
            </a:r>
            <a:endParaRPr sz="4450" b="0" i="0" u="none" strike="noStrike" cap="none"/>
          </a:p>
        </p:txBody>
      </p:sp>
      <p:sp>
        <p:nvSpPr>
          <p:cNvPr id="489" name="Google Shape;489;p22"/>
          <p:cNvSpPr/>
          <p:nvPr/>
        </p:nvSpPr>
        <p:spPr>
          <a:xfrm>
            <a:off x="758309" y="5365552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2"/>
          <p:cNvSpPr/>
          <p:nvPr/>
        </p:nvSpPr>
        <p:spPr>
          <a:xfrm>
            <a:off x="830997" y="5395496"/>
            <a:ext cx="342067" cy="42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650"/>
              <a:buFont typeface="Alexandria SemiBold"/>
              <a:buNone/>
            </a:pPr>
            <a:r>
              <a:rPr lang="en-US" sz="26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</a:t>
            </a:r>
            <a:endParaRPr sz="2650" b="0" i="0" u="none" strike="noStrike" cap="none"/>
          </a:p>
        </p:txBody>
      </p:sp>
      <p:sp>
        <p:nvSpPr>
          <p:cNvPr id="491" name="Google Shape;491;p22"/>
          <p:cNvSpPr/>
          <p:nvPr/>
        </p:nvSpPr>
        <p:spPr>
          <a:xfrm>
            <a:off x="1462326" y="5439966"/>
            <a:ext cx="3486745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Kenalpasti Kekuatan Iman</a:t>
            </a:r>
            <a:endParaRPr sz="2200" b="0" i="0" u="none" strike="noStrike" cap="none"/>
          </a:p>
        </p:txBody>
      </p:sp>
      <p:sp>
        <p:nvSpPr>
          <p:cNvPr id="492" name="Google Shape;492;p22"/>
          <p:cNvSpPr/>
          <p:nvPr/>
        </p:nvSpPr>
        <p:spPr>
          <a:xfrm>
            <a:off x="1462326" y="6282333"/>
            <a:ext cx="3486745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Fikirkan bidang di mana anda perlu meningkatkan iman dalam Tuhan.</a:t>
            </a:r>
            <a:endParaRPr sz="1700" b="0" i="0" u="none" strike="noStrike" cap="none"/>
          </a:p>
        </p:txBody>
      </p:sp>
      <p:sp>
        <p:nvSpPr>
          <p:cNvPr id="493" name="Google Shape;493;p22"/>
          <p:cNvSpPr/>
          <p:nvPr/>
        </p:nvSpPr>
        <p:spPr>
          <a:xfrm>
            <a:off x="5219819" y="5365552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2"/>
          <p:cNvSpPr/>
          <p:nvPr/>
        </p:nvSpPr>
        <p:spPr>
          <a:xfrm>
            <a:off x="5292507" y="5395496"/>
            <a:ext cx="342067" cy="42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650"/>
              <a:buFont typeface="Alexandria SemiBold"/>
              <a:buNone/>
            </a:pPr>
            <a:r>
              <a:rPr lang="en-US" sz="26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</a:t>
            </a:r>
            <a:endParaRPr sz="2650" b="0" i="0" u="none" strike="noStrike" cap="none"/>
          </a:p>
        </p:txBody>
      </p:sp>
      <p:sp>
        <p:nvSpPr>
          <p:cNvPr id="495" name="Google Shape;495;p22"/>
          <p:cNvSpPr/>
          <p:nvPr/>
        </p:nvSpPr>
        <p:spPr>
          <a:xfrm>
            <a:off x="5923836" y="5439966"/>
            <a:ext cx="3486745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Praktikkan Kerendahan Hati</a:t>
            </a:r>
            <a:endParaRPr sz="2200" b="0" i="0" u="none" strike="noStrike" cap="none"/>
          </a:p>
        </p:txBody>
      </p:sp>
      <p:sp>
        <p:nvSpPr>
          <p:cNvPr id="496" name="Google Shape;496;p22"/>
          <p:cNvSpPr/>
          <p:nvPr/>
        </p:nvSpPr>
        <p:spPr>
          <a:xfrm>
            <a:off x="5923836" y="6282333"/>
            <a:ext cx="3486745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Tuliskan cara konkrit untuk bersikap lebih rendah hati di sekolah.</a:t>
            </a:r>
            <a:endParaRPr sz="1700" b="0" i="0" u="none" strike="noStrike" cap="none"/>
          </a:p>
        </p:txBody>
      </p:sp>
      <p:sp>
        <p:nvSpPr>
          <p:cNvPr id="497" name="Google Shape;497;p22"/>
          <p:cNvSpPr/>
          <p:nvPr/>
        </p:nvSpPr>
        <p:spPr>
          <a:xfrm>
            <a:off x="9681329" y="5365552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2"/>
          <p:cNvSpPr/>
          <p:nvPr/>
        </p:nvSpPr>
        <p:spPr>
          <a:xfrm>
            <a:off x="9754017" y="5395496"/>
            <a:ext cx="342067" cy="42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650"/>
              <a:buFont typeface="Alexandria SemiBold"/>
              <a:buNone/>
            </a:pPr>
            <a:r>
              <a:rPr lang="en-US" sz="26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3</a:t>
            </a:r>
            <a:endParaRPr sz="2650" b="0" i="0" u="none" strike="noStrike" cap="none"/>
          </a:p>
        </p:txBody>
      </p:sp>
      <p:sp>
        <p:nvSpPr>
          <p:cNvPr id="499" name="Google Shape;499;p22"/>
          <p:cNvSpPr/>
          <p:nvPr/>
        </p:nvSpPr>
        <p:spPr>
          <a:xfrm>
            <a:off x="10385346" y="5439966"/>
            <a:ext cx="3486745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Tunjukkan Belas Kasihan</a:t>
            </a:r>
            <a:endParaRPr sz="2200" b="0" i="0" u="none" strike="noStrike" cap="none"/>
          </a:p>
        </p:txBody>
      </p:sp>
      <p:sp>
        <p:nvSpPr>
          <p:cNvPr id="500" name="Google Shape;500;p22"/>
          <p:cNvSpPr/>
          <p:nvPr/>
        </p:nvSpPr>
        <p:spPr>
          <a:xfrm>
            <a:off x="10385346" y="6282333"/>
            <a:ext cx="3486745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Rancang satu perbuatan baik untuk membantu seseorang yang memerlukan.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3"/>
          <p:cNvSpPr/>
          <p:nvPr/>
        </p:nvSpPr>
        <p:spPr>
          <a:xfrm>
            <a:off x="758309" y="2016919"/>
            <a:ext cx="5701546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Doa Penutup</a:t>
            </a:r>
            <a:endParaRPr sz="4450" b="0" i="0" u="none" strike="noStrike" cap="none"/>
          </a:p>
        </p:txBody>
      </p:sp>
      <p:sp>
        <p:nvSpPr>
          <p:cNvPr id="508" name="Google Shape;508;p23"/>
          <p:cNvSpPr/>
          <p:nvPr/>
        </p:nvSpPr>
        <p:spPr>
          <a:xfrm>
            <a:off x="1083231" y="3298269"/>
            <a:ext cx="7302460" cy="173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Ya Tuhan, kami berdoa untuk iman seperti perwira Roma. Ajar kami untuk percaya pada kuasa-Mu meskipun kami tidak melihat-Mu secara fizikal. Bantu kami bersikap rendah hati dan mengasihi semua orang seperti perwira mengasihi hambanya. Dalam nama Yesus kami berdoa, Amin.</a:t>
            </a:r>
            <a:endParaRPr sz="1700" b="0" i="0" u="none" strike="noStrike" cap="none"/>
          </a:p>
        </p:txBody>
      </p:sp>
      <p:sp>
        <p:nvSpPr>
          <p:cNvPr id="509" name="Google Shape;509;p23"/>
          <p:cNvSpPr/>
          <p:nvPr/>
        </p:nvSpPr>
        <p:spPr>
          <a:xfrm>
            <a:off x="758309" y="3054548"/>
            <a:ext cx="30600" cy="2220900"/>
          </a:xfrm>
          <a:prstGeom prst="rect">
            <a:avLst/>
          </a:prstGeom>
          <a:solidFill>
            <a:srgbClr val="1A2D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3"/>
          <p:cNvSpPr/>
          <p:nvPr/>
        </p:nvSpPr>
        <p:spPr>
          <a:xfrm>
            <a:off x="758309" y="5519261"/>
            <a:ext cx="762738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 Light"/>
              <a:buNone/>
            </a:pPr>
            <a:r>
              <a:rPr lang="en-US" sz="17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Mari kita tutup pelajaran dengan menundukkan kepala dan berdoa bersama-sama.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4"/>
          <p:cNvSpPr/>
          <p:nvPr/>
        </p:nvSpPr>
        <p:spPr>
          <a:xfrm>
            <a:off x="470892" y="371237"/>
            <a:ext cx="3541157" cy="44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Alexandria SemiBold"/>
              <a:buNone/>
            </a:pPr>
            <a:r>
              <a:rPr lang="en-US" sz="27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Rumusan Pelajaran</a:t>
            </a:r>
            <a:endParaRPr sz="2750" b="0" i="0" u="none" strike="noStrike" cap="none"/>
          </a:p>
        </p:txBody>
      </p:sp>
      <p:pic>
        <p:nvPicPr>
          <p:cNvPr id="517" name="Google Shape;517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892" y="1082873"/>
            <a:ext cx="3364111" cy="207906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24"/>
          <p:cNvSpPr/>
          <p:nvPr/>
        </p:nvSpPr>
        <p:spPr>
          <a:xfrm>
            <a:off x="4003130" y="1082875"/>
            <a:ext cx="3271500" cy="2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Alexandria SemiBold"/>
              <a:buNone/>
            </a:pPr>
            <a:r>
              <a:rPr lang="en-US" sz="23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Iman Sejati</a:t>
            </a:r>
            <a:endParaRPr sz="2350" b="0" i="0" u="none" strike="noStrike" cap="none"/>
          </a:p>
        </p:txBody>
      </p:sp>
      <p:sp>
        <p:nvSpPr>
          <p:cNvPr id="519" name="Google Shape;519;p24"/>
          <p:cNvSpPr/>
          <p:nvPr/>
        </p:nvSpPr>
        <p:spPr>
          <a:xfrm>
            <a:off x="4003119" y="1384816"/>
            <a:ext cx="10156388" cy="21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Sora Light"/>
              <a:buNone/>
            </a:pPr>
            <a:r>
              <a:rPr lang="en-US" sz="19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perwira menunjukkan kepercayaan mendalam kepada kuasa Yesus tanpa bukti visual.</a:t>
            </a:r>
            <a:endParaRPr sz="1950" b="0" i="0" u="none" strike="noStrike" cap="none"/>
          </a:p>
        </p:txBody>
      </p:sp>
      <p:pic>
        <p:nvPicPr>
          <p:cNvPr id="520" name="Google Shape;520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892" y="3431024"/>
            <a:ext cx="3364111" cy="207906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4"/>
          <p:cNvSpPr/>
          <p:nvPr/>
        </p:nvSpPr>
        <p:spPr>
          <a:xfrm>
            <a:off x="4003133" y="3431025"/>
            <a:ext cx="4014300" cy="2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Alexandria SemiBold"/>
              <a:buNone/>
            </a:pPr>
            <a:r>
              <a:rPr lang="en-US" sz="20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Kerendahan Hati</a:t>
            </a:r>
            <a:endParaRPr sz="2050" b="0" i="0" u="none" strike="noStrike" cap="none"/>
          </a:p>
        </p:txBody>
      </p:sp>
      <p:sp>
        <p:nvSpPr>
          <p:cNvPr id="522" name="Google Shape;522;p24"/>
          <p:cNvSpPr/>
          <p:nvPr/>
        </p:nvSpPr>
        <p:spPr>
          <a:xfrm>
            <a:off x="4003119" y="3732967"/>
            <a:ext cx="10156388" cy="21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Sora Light"/>
              <a:buNone/>
            </a:pPr>
            <a:r>
              <a:rPr lang="en-US" sz="23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Walaupun berpangkat tinggi, perwira rendah hati di hadapan kuasa yang lebih besar.</a:t>
            </a:r>
            <a:endParaRPr sz="2350" b="0" i="0" u="none" strike="noStrike" cap="none"/>
          </a:p>
        </p:txBody>
      </p:sp>
      <p:pic>
        <p:nvPicPr>
          <p:cNvPr id="523" name="Google Shape;523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892" y="5779175"/>
            <a:ext cx="3364111" cy="207906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24"/>
          <p:cNvSpPr/>
          <p:nvPr/>
        </p:nvSpPr>
        <p:spPr>
          <a:xfrm>
            <a:off x="4003132" y="5779175"/>
            <a:ext cx="3802200" cy="2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Alexandria SemiBold"/>
              <a:buNone/>
            </a:pPr>
            <a:r>
              <a:rPr lang="en-US" sz="195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Kuasa Tanpa Batas</a:t>
            </a:r>
            <a:endParaRPr sz="1950" b="0" i="0" u="none" strike="noStrike" cap="none"/>
          </a:p>
        </p:txBody>
      </p:sp>
      <p:sp>
        <p:nvSpPr>
          <p:cNvPr id="525" name="Google Shape;525;p24"/>
          <p:cNvSpPr/>
          <p:nvPr/>
        </p:nvSpPr>
        <p:spPr>
          <a:xfrm>
            <a:off x="4003119" y="6081117"/>
            <a:ext cx="10156388" cy="21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Sora Light"/>
              <a:buNone/>
            </a:pPr>
            <a:r>
              <a:rPr lang="en-US" sz="20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Kuasa Yesus melampaui batasan fizikal, budaya, dan status sosial.</a:t>
            </a:r>
            <a:endParaRPr sz="2050" b="0" i="0" u="none" strike="noStrike" cap="non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25"/>
          <p:cNvSpPr/>
          <p:nvPr/>
        </p:nvSpPr>
        <p:spPr>
          <a:xfrm>
            <a:off x="6175174" y="858075"/>
            <a:ext cx="8455200" cy="6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050"/>
              <a:buFont typeface="Alexandria SemiBold"/>
              <a:buNone/>
            </a:pPr>
            <a:r>
              <a:rPr lang="en-US" sz="4050" b="1" i="0" u="none" strike="noStrike" cap="none">
                <a:solidFill>
                  <a:srgbClr val="1F1E1E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Kunci Utama Minggu Ini</a:t>
            </a:r>
            <a:endParaRPr sz="4050" b="0" i="0" u="none" strike="noStrike" cap="none"/>
          </a:p>
        </p:txBody>
      </p:sp>
      <p:sp>
        <p:nvSpPr>
          <p:cNvPr id="533" name="Google Shape;533;p25"/>
          <p:cNvSpPr/>
          <p:nvPr/>
        </p:nvSpPr>
        <p:spPr>
          <a:xfrm>
            <a:off x="6175177" y="1898928"/>
            <a:ext cx="3735586" cy="64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5100"/>
              <a:buFont typeface="Alexandria SemiBold"/>
              <a:buNone/>
            </a:pPr>
            <a:r>
              <a:rPr lang="en-US" sz="51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</a:t>
            </a:r>
            <a:endParaRPr sz="5100" b="0" i="0" u="none" strike="noStrike" cap="none"/>
          </a:p>
        </p:txBody>
      </p:sp>
      <p:sp>
        <p:nvSpPr>
          <p:cNvPr id="534" name="Google Shape;534;p25"/>
          <p:cNvSpPr/>
          <p:nvPr/>
        </p:nvSpPr>
        <p:spPr>
          <a:xfrm>
            <a:off x="6748224" y="2794159"/>
            <a:ext cx="2589371" cy="32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00"/>
              <a:buFont typeface="Alexandria SemiBold"/>
              <a:buNone/>
            </a:pPr>
            <a:r>
              <a:rPr lang="en-US" sz="20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Iman Besar</a:t>
            </a:r>
            <a:endParaRPr sz="2000" b="0" i="0" u="none" strike="noStrike" cap="none"/>
          </a:p>
        </p:txBody>
      </p:sp>
      <p:sp>
        <p:nvSpPr>
          <p:cNvPr id="535" name="Google Shape;535;p25"/>
          <p:cNvSpPr/>
          <p:nvPr/>
        </p:nvSpPr>
        <p:spPr>
          <a:xfrm>
            <a:off x="6175177" y="3235762"/>
            <a:ext cx="3735586" cy="62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5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Iman yang sejati boleh menghasilkan mukjizat dalam kehidupan kita.</a:t>
            </a:r>
            <a:endParaRPr sz="1500" b="0" i="0" u="none" strike="noStrike" cap="none"/>
          </a:p>
        </p:txBody>
      </p:sp>
      <p:sp>
        <p:nvSpPr>
          <p:cNvPr id="536" name="Google Shape;536;p25"/>
          <p:cNvSpPr/>
          <p:nvPr/>
        </p:nvSpPr>
        <p:spPr>
          <a:xfrm>
            <a:off x="10205918" y="1898928"/>
            <a:ext cx="3735705" cy="64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5100"/>
              <a:buFont typeface="Alexandria SemiBold"/>
              <a:buNone/>
            </a:pPr>
            <a:r>
              <a:rPr lang="en-US" sz="51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</a:t>
            </a:r>
            <a:endParaRPr sz="5100" b="0" i="0" u="none" strike="noStrike" cap="none"/>
          </a:p>
        </p:txBody>
      </p:sp>
      <p:sp>
        <p:nvSpPr>
          <p:cNvPr id="537" name="Google Shape;537;p25"/>
          <p:cNvSpPr/>
          <p:nvPr/>
        </p:nvSpPr>
        <p:spPr>
          <a:xfrm>
            <a:off x="10779085" y="2794159"/>
            <a:ext cx="2589371" cy="32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00"/>
              <a:buFont typeface="Alexandria SemiBold"/>
              <a:buNone/>
            </a:pPr>
            <a:r>
              <a:rPr lang="en-US" sz="20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Kerendahan Hati</a:t>
            </a:r>
            <a:endParaRPr sz="2000" b="0" i="0" u="none" strike="noStrike" cap="none"/>
          </a:p>
        </p:txBody>
      </p:sp>
      <p:sp>
        <p:nvSpPr>
          <p:cNvPr id="538" name="Google Shape;538;p25"/>
          <p:cNvSpPr/>
          <p:nvPr/>
        </p:nvSpPr>
        <p:spPr>
          <a:xfrm>
            <a:off x="10205918" y="3235762"/>
            <a:ext cx="3735705" cy="62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5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Mengakui keterbatasan kita membuka pintu kepada kuasa Tuhan.</a:t>
            </a:r>
            <a:endParaRPr sz="1500" b="0" i="0" u="none" strike="noStrike" cap="none"/>
          </a:p>
        </p:txBody>
      </p:sp>
      <p:sp>
        <p:nvSpPr>
          <p:cNvPr id="539" name="Google Shape;539;p25"/>
          <p:cNvSpPr/>
          <p:nvPr/>
        </p:nvSpPr>
        <p:spPr>
          <a:xfrm>
            <a:off x="8190548" y="4554022"/>
            <a:ext cx="3735586" cy="64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5100"/>
              <a:buFont typeface="Alexandria SemiBold"/>
              <a:buNone/>
            </a:pPr>
            <a:r>
              <a:rPr lang="en-US" sz="51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3</a:t>
            </a:r>
            <a:endParaRPr sz="5100" b="0" i="0" u="none" strike="noStrike" cap="none"/>
          </a:p>
        </p:txBody>
      </p:sp>
      <p:sp>
        <p:nvSpPr>
          <p:cNvPr id="540" name="Google Shape;540;p25"/>
          <p:cNvSpPr/>
          <p:nvPr/>
        </p:nvSpPr>
        <p:spPr>
          <a:xfrm>
            <a:off x="8763595" y="5449252"/>
            <a:ext cx="2589371" cy="32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000"/>
              <a:buFont typeface="Alexandria SemiBold"/>
              <a:buNone/>
            </a:pPr>
            <a:r>
              <a:rPr lang="en-US" sz="2000" b="1" i="0" u="none" strike="noStrike" cap="none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Kasih Universal</a:t>
            </a:r>
            <a:endParaRPr sz="2000" b="0" i="0" u="none" strike="noStrike" cap="none"/>
          </a:p>
        </p:txBody>
      </p:sp>
      <p:sp>
        <p:nvSpPr>
          <p:cNvPr id="541" name="Google Shape;541;p25"/>
          <p:cNvSpPr/>
          <p:nvPr/>
        </p:nvSpPr>
        <p:spPr>
          <a:xfrm>
            <a:off x="8190548" y="5890855"/>
            <a:ext cx="3735586" cy="62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5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Kasih Tuhan tersedia untuk semua orang tanpa mengira latar belakang.</a:t>
            </a:r>
            <a:endParaRPr sz="1500" b="0" i="0" u="none" strike="noStrike" cap="none"/>
          </a:p>
        </p:txBody>
      </p:sp>
      <p:sp>
        <p:nvSpPr>
          <p:cNvPr id="542" name="Google Shape;542;p25"/>
          <p:cNvSpPr/>
          <p:nvPr/>
        </p:nvSpPr>
        <p:spPr>
          <a:xfrm>
            <a:off x="6175177" y="6741795"/>
            <a:ext cx="7766447" cy="62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50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Ingatlah bahawa "Iman besar menghasilkan keajaiban" dalam setiap aspek kehidupan kita!</a:t>
            </a:r>
            <a:endParaRPr sz="1500" b="0" i="0" u="none" strike="noStrike" cap="non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1473</Words>
  <Application>Microsoft Office PowerPoint</Application>
  <PresentationFormat>Custom</PresentationFormat>
  <Paragraphs>228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Sora Light</vt:lpstr>
      <vt:lpstr>Sora Medium</vt:lpstr>
      <vt:lpstr>Alexandria SemiBold</vt:lpstr>
      <vt:lpstr>Sora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Rikho Jafry</cp:lastModifiedBy>
  <cp:revision>4</cp:revision>
  <dcterms:created xsi:type="dcterms:W3CDTF">2025-05-08T01:05:57Z</dcterms:created>
  <dcterms:modified xsi:type="dcterms:W3CDTF">2025-12-29T13:37:30Z</dcterms:modified>
</cp:coreProperties>
</file>