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y="8229600" cx="14630400"/>
  <p:notesSz cx="8229600" cy="14630400"/>
  <p:embeddedFontLst>
    <p:embeddedFont>
      <p:font typeface="Bricolage Grotesque SemiBold"/>
      <p:regular r:id="rId30"/>
      <p:bold r:id="rId31"/>
    </p:embeddedFont>
    <p:embeddedFont>
      <p:font typeface="Inter"/>
      <p:regular r:id="rId32"/>
      <p:bold r:id="rId33"/>
      <p:italic r:id="rId34"/>
      <p:boldItalic r:id="rId35"/>
    </p:embeddedFont>
    <p:embeddedFont>
      <p:font typeface="Inter Medium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0" roundtripDataSignature="AMtx7mivvi2OYPum6HiZMJMyarhCoOfX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BricolageGrotesqueSemiBold-bold.fntdata"/><Relationship Id="rId30" Type="http://schemas.openxmlformats.org/officeDocument/2006/relationships/font" Target="fonts/BricolageGrotesqueSemiBold-regular.fntdata"/><Relationship Id="rId11" Type="http://schemas.openxmlformats.org/officeDocument/2006/relationships/slide" Target="slides/slide7.xml"/><Relationship Id="rId33" Type="http://schemas.openxmlformats.org/officeDocument/2006/relationships/font" Target="fonts/Inter-bold.fntdata"/><Relationship Id="rId10" Type="http://schemas.openxmlformats.org/officeDocument/2006/relationships/slide" Target="slides/slide6.xml"/><Relationship Id="rId32" Type="http://schemas.openxmlformats.org/officeDocument/2006/relationships/font" Target="fonts/Inter-regular.fntdata"/><Relationship Id="rId13" Type="http://schemas.openxmlformats.org/officeDocument/2006/relationships/slide" Target="slides/slide9.xml"/><Relationship Id="rId35" Type="http://schemas.openxmlformats.org/officeDocument/2006/relationships/font" Target="fonts/Inter-boldItalic.fntdata"/><Relationship Id="rId12" Type="http://schemas.openxmlformats.org/officeDocument/2006/relationships/slide" Target="slides/slide8.xml"/><Relationship Id="rId34" Type="http://schemas.openxmlformats.org/officeDocument/2006/relationships/font" Target="fonts/Inter-italic.fntdata"/><Relationship Id="rId15" Type="http://schemas.openxmlformats.org/officeDocument/2006/relationships/slide" Target="slides/slide11.xml"/><Relationship Id="rId37" Type="http://schemas.openxmlformats.org/officeDocument/2006/relationships/font" Target="fonts/InterMedium-bold.fntdata"/><Relationship Id="rId14" Type="http://schemas.openxmlformats.org/officeDocument/2006/relationships/slide" Target="slides/slide10.xml"/><Relationship Id="rId36" Type="http://schemas.openxmlformats.org/officeDocument/2006/relationships/font" Target="fonts/InterMedium-regular.fntdata"/><Relationship Id="rId17" Type="http://schemas.openxmlformats.org/officeDocument/2006/relationships/slide" Target="slides/slide13.xml"/><Relationship Id="rId39" Type="http://schemas.openxmlformats.org/officeDocument/2006/relationships/font" Target="fonts/InterMedium-boldItalic.fntdata"/><Relationship Id="rId16" Type="http://schemas.openxmlformats.org/officeDocument/2006/relationships/slide" Target="slides/slide12.xml"/><Relationship Id="rId38" Type="http://schemas.openxmlformats.org/officeDocument/2006/relationships/font" Target="fonts/InterMedium-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/>
              <a:t>‹#›</a:t>
            </a:fld>
            <a:endParaRPr b="0" i="0" sz="1200" u="none" cap="none" strike="noStrik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7" name="Google Shape;33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7" name="Google Shape;35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8" name="Google Shape;36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7" name="Google Shape;387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0" name="Google Shape;420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1" name="Google Shape;441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8" name="Google Shape;458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6" name="Google Shape;476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1" name="Google Shape;501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0" name="Google Shape;520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9" name="Google Shape;539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 master">
  <p:cSld name="Slide 1 master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1" name="Google Shape;11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 master">
  <p:cSld name="Slide 2 mast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4" name="Google Shape;14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 master">
  <p:cSld name="Slide 3 mast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7" name="Google Shape;17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 master">
  <p:cSld name="Slide 4 mast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0" name="Google Shape;20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 master">
  <p:cSld name="Slide 5 mast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3" name="Google Shape;23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 master">
  <p:cSld name="Slide 6 mast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6" name="Google Shape;26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 master">
  <p:cSld name="Slide 7 mast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9" name="Google Shape;29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3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 master">
  <p:cSld name="Slide 8 mast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3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9 master">
  <p:cSld name="Slide 9 mast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5" name="Google Shape;35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0 master">
  <p:cSld name="Slide 10 master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8" name="Google Shape;38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1 master">
  <p:cSld name="Slide 11 mast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1" name="Google Shape;4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2 master">
  <p:cSld name="Slide 12 mast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4" name="Google Shape;44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3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3 master">
  <p:cSld name="Slide 13 mast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7" name="Google Shape;47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3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4 master">
  <p:cSld name="Slide 14 mast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0" name="Google Shape;50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4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5 master">
  <p:cSld name="Slide 15 mast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3" name="Google Shape;53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4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6 master">
  <p:cSld name="Slide 16 mast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6" name="Google Shape;56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4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7 master">
  <p:cSld name="Slide 17 mast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9" name="Google Shape;59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4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8 master">
  <p:cSld name="Slide 18 mast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2" name="Google Shape;62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4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9 master">
  <p:cSld name="Slide 19 master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5" name="Google Shape;65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4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0 master">
  <p:cSld name="Slide 20 master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8" name="Google Shape;68;p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4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1 master">
  <p:cSld name="Slide 21 mast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1" name="Google Shape;71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4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2 master">
  <p:cSld name="Slide 22 master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4" name="Google Shape;74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3 master">
  <p:cSld name="Slide 23 master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7" name="Google Shape;77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4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4 master">
  <p:cSld name="Slide 24 mast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80" name="Google Shape;80;p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5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5 master">
  <p:cSld name="Slide 25 master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83" name="Google Shape;83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5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png"/><Relationship Id="rId4" Type="http://schemas.openxmlformats.org/officeDocument/2006/relationships/image" Target="../media/image26.png"/><Relationship Id="rId5" Type="http://schemas.openxmlformats.org/officeDocument/2006/relationships/image" Target="../media/image3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5.png"/><Relationship Id="rId4" Type="http://schemas.openxmlformats.org/officeDocument/2006/relationships/image" Target="../media/image29.png"/><Relationship Id="rId5" Type="http://schemas.openxmlformats.org/officeDocument/2006/relationships/image" Target="../media/image25.png"/><Relationship Id="rId6" Type="http://schemas.openxmlformats.org/officeDocument/2006/relationships/image" Target="../media/image3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7.png"/><Relationship Id="rId4" Type="http://schemas.openxmlformats.org/officeDocument/2006/relationships/image" Target="../media/image36.png"/><Relationship Id="rId5" Type="http://schemas.openxmlformats.org/officeDocument/2006/relationships/image" Target="../media/image39.png"/><Relationship Id="rId6" Type="http://schemas.openxmlformats.org/officeDocument/2006/relationships/image" Target="../media/image45.png"/><Relationship Id="rId7" Type="http://schemas.openxmlformats.org/officeDocument/2006/relationships/image" Target="../media/image4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3.png"/><Relationship Id="rId4" Type="http://schemas.openxmlformats.org/officeDocument/2006/relationships/image" Target="../media/image38.png"/><Relationship Id="rId5" Type="http://schemas.openxmlformats.org/officeDocument/2006/relationships/image" Target="../media/image67.png"/><Relationship Id="rId6" Type="http://schemas.openxmlformats.org/officeDocument/2006/relationships/image" Target="../media/image37.png"/><Relationship Id="rId7" Type="http://schemas.openxmlformats.org/officeDocument/2006/relationships/image" Target="../media/image5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3.png"/><Relationship Id="rId4" Type="http://schemas.openxmlformats.org/officeDocument/2006/relationships/image" Target="../media/image46.png"/><Relationship Id="rId9" Type="http://schemas.openxmlformats.org/officeDocument/2006/relationships/image" Target="../media/image48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50.png"/><Relationship Id="rId8" Type="http://schemas.openxmlformats.org/officeDocument/2006/relationships/image" Target="../media/image56.png"/><Relationship Id="rId10" Type="http://schemas.openxmlformats.org/officeDocument/2006/relationships/image" Target="../media/image5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7.png"/><Relationship Id="rId4" Type="http://schemas.openxmlformats.org/officeDocument/2006/relationships/image" Target="../media/image49.png"/><Relationship Id="rId5" Type="http://schemas.openxmlformats.org/officeDocument/2006/relationships/image" Target="../media/image64.png"/><Relationship Id="rId6" Type="http://schemas.openxmlformats.org/officeDocument/2006/relationships/image" Target="../media/image61.png"/><Relationship Id="rId7" Type="http://schemas.openxmlformats.org/officeDocument/2006/relationships/image" Target="../media/image63.png"/><Relationship Id="rId8" Type="http://schemas.openxmlformats.org/officeDocument/2006/relationships/image" Target="../media/image5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2.png"/><Relationship Id="rId4" Type="http://schemas.openxmlformats.org/officeDocument/2006/relationships/image" Target="../media/image51.png"/><Relationship Id="rId5" Type="http://schemas.openxmlformats.org/officeDocument/2006/relationships/image" Target="../media/image58.png"/><Relationship Id="rId6" Type="http://schemas.openxmlformats.org/officeDocument/2006/relationships/image" Target="../media/image6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5.png"/><Relationship Id="rId4" Type="http://schemas.openxmlformats.org/officeDocument/2006/relationships/image" Target="../media/image69.png"/><Relationship Id="rId5" Type="http://schemas.openxmlformats.org/officeDocument/2006/relationships/image" Target="../media/image6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2.png"/><Relationship Id="rId4" Type="http://schemas.openxmlformats.org/officeDocument/2006/relationships/image" Target="../media/image71.png"/><Relationship Id="rId5" Type="http://schemas.openxmlformats.org/officeDocument/2006/relationships/image" Target="../media/image6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8.png"/><Relationship Id="rId4" Type="http://schemas.openxmlformats.org/officeDocument/2006/relationships/image" Target="../media/image75.png"/><Relationship Id="rId5" Type="http://schemas.openxmlformats.org/officeDocument/2006/relationships/image" Target="../media/image95.png"/><Relationship Id="rId6" Type="http://schemas.openxmlformats.org/officeDocument/2006/relationships/image" Target="../media/image7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4.png"/><Relationship Id="rId4" Type="http://schemas.openxmlformats.org/officeDocument/2006/relationships/image" Target="../media/image83.png"/><Relationship Id="rId5" Type="http://schemas.openxmlformats.org/officeDocument/2006/relationships/image" Target="../media/image74.png"/><Relationship Id="rId6" Type="http://schemas.openxmlformats.org/officeDocument/2006/relationships/image" Target="../media/image8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94.png"/><Relationship Id="rId6" Type="http://schemas.openxmlformats.org/officeDocument/2006/relationships/image" Target="../media/image81.png"/><Relationship Id="rId7" Type="http://schemas.openxmlformats.org/officeDocument/2006/relationships/image" Target="../media/image7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7.png"/><Relationship Id="rId4" Type="http://schemas.openxmlformats.org/officeDocument/2006/relationships/image" Target="../media/image82.png"/><Relationship Id="rId5" Type="http://schemas.openxmlformats.org/officeDocument/2006/relationships/image" Target="../media/image64.png"/><Relationship Id="rId6" Type="http://schemas.openxmlformats.org/officeDocument/2006/relationships/image" Target="../media/image86.png"/><Relationship Id="rId7" Type="http://schemas.openxmlformats.org/officeDocument/2006/relationships/image" Target="../media/image63.png"/><Relationship Id="rId8" Type="http://schemas.openxmlformats.org/officeDocument/2006/relationships/image" Target="../media/image9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8.png"/><Relationship Id="rId4" Type="http://schemas.openxmlformats.org/officeDocument/2006/relationships/image" Target="../media/image93.png"/><Relationship Id="rId5" Type="http://schemas.openxmlformats.org/officeDocument/2006/relationships/image" Target="../media/image85.png"/><Relationship Id="rId6" Type="http://schemas.openxmlformats.org/officeDocument/2006/relationships/image" Target="../media/image100.png"/><Relationship Id="rId7" Type="http://schemas.openxmlformats.org/officeDocument/2006/relationships/image" Target="../media/image8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1.png"/><Relationship Id="rId4" Type="http://schemas.openxmlformats.org/officeDocument/2006/relationships/image" Target="../media/image102.png"/><Relationship Id="rId5" Type="http://schemas.openxmlformats.org/officeDocument/2006/relationships/image" Target="../media/image87.png"/><Relationship Id="rId6" Type="http://schemas.openxmlformats.org/officeDocument/2006/relationships/image" Target="../media/image96.png"/><Relationship Id="rId7" Type="http://schemas.openxmlformats.org/officeDocument/2006/relationships/image" Target="../media/image9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91" name="Google Shape;9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76072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6280190" y="2365534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450"/>
              <a:buFont typeface="Bricolage Grotesque SemiBold"/>
              <a:buNone/>
            </a:pPr>
            <a:r>
              <a:rPr b="1" i="0" lang="en-US" sz="44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Kelas Alkitab: Lukas 8:1-15</a:t>
            </a:r>
            <a:endParaRPr b="0" i="0" sz="4450" u="none" cap="none" strike="noStrike"/>
          </a:p>
        </p:txBody>
      </p:sp>
      <p:sp>
        <p:nvSpPr>
          <p:cNvPr id="93" name="Google Shape;93;p1"/>
          <p:cNvSpPr/>
          <p:nvPr/>
        </p:nvSpPr>
        <p:spPr>
          <a:xfrm>
            <a:off x="6280190" y="4123253"/>
            <a:ext cx="7556421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Selamat datang ke kelas Alkitab kita hari ini. Kita akan mempelajari perumpamaan penabur dari Lukas 8:1-15. Mari bersama-sama mendalami pengajaran Yesus.</a:t>
            </a:r>
            <a:endParaRPr b="0" i="0" sz="1750" u="none" cap="none" strike="noStrike"/>
          </a:p>
        </p:txBody>
      </p:sp>
      <p:sp>
        <p:nvSpPr>
          <p:cNvPr id="94" name="Google Shape;94;p1"/>
          <p:cNvSpPr/>
          <p:nvPr/>
        </p:nvSpPr>
        <p:spPr>
          <a:xfrm>
            <a:off x="6280190" y="5484019"/>
            <a:ext cx="362903" cy="362903"/>
          </a:xfrm>
          <a:prstGeom prst="roundRect">
            <a:avLst>
              <a:gd fmla="val 25194296" name="adj"/>
            </a:avLst>
          </a:prstGeom>
          <a:solidFill>
            <a:srgbClr val="205CE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6400443" y="5616654"/>
            <a:ext cx="122277" cy="975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Inter Medium"/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33</a:t>
            </a:r>
            <a:endParaRPr b="0" i="0" sz="750" u="none" cap="none" strike="noStrike"/>
          </a:p>
        </p:txBody>
      </p:sp>
      <p:sp>
        <p:nvSpPr>
          <p:cNvPr id="96" name="Google Shape;96;p1"/>
          <p:cNvSpPr/>
          <p:nvPr/>
        </p:nvSpPr>
        <p:spPr>
          <a:xfrm>
            <a:off x="6756469" y="5467100"/>
            <a:ext cx="35343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90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Inter"/>
              <a:buNone/>
            </a:pPr>
            <a:r>
              <a:rPr b="1" lang="en-US" sz="2200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Pr Rikho Jafry</a:t>
            </a:r>
            <a:endParaRPr b="0" i="0" sz="2200" u="none" cap="none" strike="noStrik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/>
          <p:nvPr/>
        </p:nvSpPr>
        <p:spPr>
          <a:xfrm>
            <a:off x="793790" y="1251109"/>
            <a:ext cx="11187589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450"/>
              <a:buFont typeface="Bricolage Grotesque SemiBold"/>
              <a:buNone/>
            </a:pPr>
            <a:r>
              <a:rPr b="1" i="0" lang="en-US" sz="44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Yesus Mengajar di Hadapan Orang Ramai</a:t>
            </a:r>
            <a:endParaRPr b="0" i="0" sz="4450" u="none" cap="none" strike="noStrike"/>
          </a:p>
        </p:txBody>
      </p:sp>
      <p:sp>
        <p:nvSpPr>
          <p:cNvPr id="103" name="Google Shape;103;p2"/>
          <p:cNvSpPr/>
          <p:nvPr/>
        </p:nvSpPr>
        <p:spPr>
          <a:xfrm>
            <a:off x="1743789" y="408789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Tempat</a:t>
            </a:r>
            <a:endParaRPr b="0" i="0" sz="2200" u="none" cap="none" strike="noStrike"/>
          </a:p>
        </p:txBody>
      </p:sp>
      <p:sp>
        <p:nvSpPr>
          <p:cNvPr id="104" name="Google Shape;104;p2"/>
          <p:cNvSpPr/>
          <p:nvPr/>
        </p:nvSpPr>
        <p:spPr>
          <a:xfrm>
            <a:off x="793790" y="4578310"/>
            <a:ext cx="3785235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Di tepi tasik, Yesus mengajar dari atas perahu kecil.</a:t>
            </a:r>
            <a:endParaRPr b="0" i="0" sz="1750" u="none" cap="none" strike="noStrike"/>
          </a:p>
        </p:txBody>
      </p:sp>
      <p:pic>
        <p:nvPicPr>
          <p:cNvPr descr="preencoded.png" id="105" name="Google Shape;10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"/>
          <p:cNvSpPr/>
          <p:nvPr/>
        </p:nvSpPr>
        <p:spPr>
          <a:xfrm>
            <a:off x="5547717" y="4483775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37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650"/>
              <a:buFont typeface="Bricolage Grotesque SemiBold"/>
              <a:buNone/>
            </a:pPr>
            <a:r>
              <a:rPr b="1" i="0" lang="en-US" sz="26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1</a:t>
            </a:r>
            <a:endParaRPr b="0" i="0" sz="2650" u="none" cap="none" strike="noStrike"/>
          </a:p>
        </p:txBody>
      </p:sp>
      <p:sp>
        <p:nvSpPr>
          <p:cNvPr id="107" name="Google Shape;107;p2"/>
          <p:cNvSpPr/>
          <p:nvPr/>
        </p:nvSpPr>
        <p:spPr>
          <a:xfrm>
            <a:off x="9937790" y="268009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Pendengar</a:t>
            </a:r>
            <a:endParaRPr b="0" i="0" sz="2200" u="none" cap="none" strike="noStrike"/>
          </a:p>
        </p:txBody>
      </p:sp>
      <p:sp>
        <p:nvSpPr>
          <p:cNvPr id="108" name="Google Shape;108;p2"/>
          <p:cNvSpPr/>
          <p:nvPr/>
        </p:nvSpPr>
        <p:spPr>
          <a:xfrm>
            <a:off x="9937790" y="3170515"/>
            <a:ext cx="3898821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Orang ramai berkumpul di tepi pantai untuk mendengar pengajaran-Nya.</a:t>
            </a:r>
            <a:endParaRPr b="0" i="0" sz="1750" u="none" cap="none" strike="noStrike"/>
          </a:p>
        </p:txBody>
      </p:sp>
      <p:pic>
        <p:nvPicPr>
          <p:cNvPr descr="preencoded.png" id="109" name="Google Shape;10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"/>
          <p:cNvSpPr/>
          <p:nvPr/>
        </p:nvSpPr>
        <p:spPr>
          <a:xfrm>
            <a:off x="7944326" y="3100149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37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650"/>
              <a:buFont typeface="Bricolage Grotesque SemiBold"/>
              <a:buNone/>
            </a:pPr>
            <a:r>
              <a:rPr b="1" i="0" lang="en-US" sz="26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2</a:t>
            </a:r>
            <a:endParaRPr b="0" i="0" sz="2650" u="none" cap="none" strike="noStrike"/>
          </a:p>
        </p:txBody>
      </p:sp>
      <p:sp>
        <p:nvSpPr>
          <p:cNvPr id="111" name="Google Shape;111;p2"/>
          <p:cNvSpPr/>
          <p:nvPr/>
        </p:nvSpPr>
        <p:spPr>
          <a:xfrm>
            <a:off x="9937790" y="513266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Kaedah</a:t>
            </a:r>
            <a:endParaRPr b="0" i="0" sz="2200" u="none" cap="none" strike="noStrike"/>
          </a:p>
        </p:txBody>
      </p:sp>
      <p:sp>
        <p:nvSpPr>
          <p:cNvPr id="112" name="Google Shape;112;p2"/>
          <p:cNvSpPr/>
          <p:nvPr/>
        </p:nvSpPr>
        <p:spPr>
          <a:xfrm>
            <a:off x="9937790" y="5623084"/>
            <a:ext cx="3898821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Yesus menggunakan perumpamaan untuk menyampaikan kebenaran rohani.</a:t>
            </a:r>
            <a:endParaRPr b="0" i="0" sz="1750" u="none" cap="none" strike="noStrike"/>
          </a:p>
        </p:txBody>
      </p:sp>
      <p:pic>
        <p:nvPicPr>
          <p:cNvPr descr="preencoded.png" id="113" name="Google Shape;11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"/>
          <p:cNvSpPr/>
          <p:nvPr/>
        </p:nvSpPr>
        <p:spPr>
          <a:xfrm>
            <a:off x="7944326" y="5867400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37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650"/>
              <a:buFont typeface="Bricolage Grotesque SemiBold"/>
              <a:buNone/>
            </a:pPr>
            <a:r>
              <a:rPr b="1" i="0" lang="en-US" sz="26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3</a:t>
            </a:r>
            <a:endParaRPr b="0" i="0" sz="2650" u="none" cap="none" strike="noStrik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20" name="Google Shape;12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297692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3"/>
          <p:cNvSpPr/>
          <p:nvPr/>
        </p:nvSpPr>
        <p:spPr>
          <a:xfrm>
            <a:off x="793790" y="3594616"/>
            <a:ext cx="6071235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450"/>
              <a:buFont typeface="Bricolage Grotesque SemiBold"/>
              <a:buNone/>
            </a:pPr>
            <a:r>
              <a:rPr b="1" i="0" lang="en-US" sz="44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Objektif Pembelajaran</a:t>
            </a:r>
            <a:endParaRPr b="0" i="0" sz="4450" u="none" cap="none" strike="noStrike"/>
          </a:p>
        </p:txBody>
      </p:sp>
      <p:sp>
        <p:nvSpPr>
          <p:cNvPr id="122" name="Google Shape;122;p3"/>
          <p:cNvSpPr/>
          <p:nvPr/>
        </p:nvSpPr>
        <p:spPr>
          <a:xfrm>
            <a:off x="793790" y="5323999"/>
            <a:ext cx="4120753" cy="226814"/>
          </a:xfrm>
          <a:prstGeom prst="roundRect">
            <a:avLst>
              <a:gd fmla="val 42003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3"/>
          <p:cNvSpPr/>
          <p:nvPr/>
        </p:nvSpPr>
        <p:spPr>
          <a:xfrm>
            <a:off x="793802" y="5890975"/>
            <a:ext cx="42834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Memahami Perumpamaan</a:t>
            </a:r>
            <a:endParaRPr b="0" i="0" sz="2200" u="none" cap="none" strike="noStrike"/>
          </a:p>
        </p:txBody>
      </p:sp>
      <p:sp>
        <p:nvSpPr>
          <p:cNvPr id="124" name="Google Shape;124;p3"/>
          <p:cNvSpPr/>
          <p:nvPr/>
        </p:nvSpPr>
        <p:spPr>
          <a:xfrm>
            <a:off x="793790" y="6381393"/>
            <a:ext cx="4120753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Mengenal makna perumpamaan penabur dan kepentingannya dalam pengajaran Yesus.</a:t>
            </a:r>
            <a:endParaRPr b="0" i="0" sz="1750" u="none" cap="none" strike="noStrike"/>
          </a:p>
        </p:txBody>
      </p:sp>
      <p:sp>
        <p:nvSpPr>
          <p:cNvPr id="125" name="Google Shape;125;p3"/>
          <p:cNvSpPr/>
          <p:nvPr/>
        </p:nvSpPr>
        <p:spPr>
          <a:xfrm>
            <a:off x="5254704" y="4983718"/>
            <a:ext cx="4120872" cy="226814"/>
          </a:xfrm>
          <a:prstGeom prst="roundRect">
            <a:avLst>
              <a:gd fmla="val 42003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3"/>
          <p:cNvSpPr/>
          <p:nvPr/>
        </p:nvSpPr>
        <p:spPr>
          <a:xfrm>
            <a:off x="5254699" y="5550700"/>
            <a:ext cx="42354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Menganalisis Jenis Tanah</a:t>
            </a:r>
            <a:endParaRPr b="0" i="0" sz="2200" u="none" cap="none" strike="noStrike"/>
          </a:p>
        </p:txBody>
      </p:sp>
      <p:sp>
        <p:nvSpPr>
          <p:cNvPr id="127" name="Google Shape;127;p3"/>
          <p:cNvSpPr/>
          <p:nvPr/>
        </p:nvSpPr>
        <p:spPr>
          <a:xfrm>
            <a:off x="5254704" y="6041112"/>
            <a:ext cx="4120872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Mengenal pasti empat jenis tanah dan interpretasi rohaninya dalam kehidupan kita.</a:t>
            </a:r>
            <a:endParaRPr b="0" i="0" sz="1750" u="none" cap="none" strike="noStrike"/>
          </a:p>
        </p:txBody>
      </p:sp>
      <p:sp>
        <p:nvSpPr>
          <p:cNvPr id="128" name="Google Shape;128;p3"/>
          <p:cNvSpPr/>
          <p:nvPr/>
        </p:nvSpPr>
        <p:spPr>
          <a:xfrm>
            <a:off x="9715738" y="4643557"/>
            <a:ext cx="4120872" cy="226814"/>
          </a:xfrm>
          <a:prstGeom prst="roundRect">
            <a:avLst>
              <a:gd fmla="val 42003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3"/>
          <p:cNvSpPr/>
          <p:nvPr/>
        </p:nvSpPr>
        <p:spPr>
          <a:xfrm>
            <a:off x="9715738" y="521053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Aplikasi Praktis</a:t>
            </a:r>
            <a:endParaRPr b="0" i="0" sz="2200" u="none" cap="none" strike="noStrike"/>
          </a:p>
        </p:txBody>
      </p:sp>
      <p:sp>
        <p:nvSpPr>
          <p:cNvPr id="130" name="Google Shape;130;p3"/>
          <p:cNvSpPr/>
          <p:nvPr/>
        </p:nvSpPr>
        <p:spPr>
          <a:xfrm>
            <a:off x="9715738" y="5700951"/>
            <a:ext cx="4120872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Mengaplikasikan ajaran perumpamaan ini dalam kehidupan harian sebagai remaja Kristian.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36" name="Google Shape;13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297692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4"/>
          <p:cNvSpPr/>
          <p:nvPr/>
        </p:nvSpPr>
        <p:spPr>
          <a:xfrm>
            <a:off x="793803" y="4179450"/>
            <a:ext cx="113613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450"/>
              <a:buFont typeface="Bricolage Grotesque SemiBold"/>
              <a:buNone/>
            </a:pPr>
            <a:r>
              <a:rPr b="1" i="0" lang="en-US" sz="44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Pengenalan: Konteks Lukas 8:1-15</a:t>
            </a:r>
            <a:endParaRPr b="0" i="0" sz="4450" u="none" cap="none" strike="noStrike"/>
          </a:p>
        </p:txBody>
      </p:sp>
      <p:sp>
        <p:nvSpPr>
          <p:cNvPr id="138" name="Google Shape;138;p4"/>
          <p:cNvSpPr/>
          <p:nvPr/>
        </p:nvSpPr>
        <p:spPr>
          <a:xfrm>
            <a:off x="793790" y="5228392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39" name="Google Shape;13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8860" y="5270897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4"/>
          <p:cNvSpPr/>
          <p:nvPr/>
        </p:nvSpPr>
        <p:spPr>
          <a:xfrm>
            <a:off x="1530906" y="530625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Latar Belakang</a:t>
            </a:r>
            <a:endParaRPr b="0" i="0" sz="2200" u="none" cap="none" strike="noStrike"/>
          </a:p>
        </p:txBody>
      </p:sp>
      <p:sp>
        <p:nvSpPr>
          <p:cNvPr id="141" name="Google Shape;141;p4"/>
          <p:cNvSpPr/>
          <p:nvPr/>
        </p:nvSpPr>
        <p:spPr>
          <a:xfrm>
            <a:off x="1530906" y="5796677"/>
            <a:ext cx="3421499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Yesus berkeliling mengajar tentang kerajaan Allah melalui perumpamaan.</a:t>
            </a:r>
            <a:endParaRPr b="0" i="0" sz="1750" u="none" cap="none" strike="noStrike"/>
          </a:p>
        </p:txBody>
      </p:sp>
      <p:sp>
        <p:nvSpPr>
          <p:cNvPr id="142" name="Google Shape;142;p4"/>
          <p:cNvSpPr/>
          <p:nvPr/>
        </p:nvSpPr>
        <p:spPr>
          <a:xfrm>
            <a:off x="5235893" y="5228392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3" name="Google Shape;14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20963" y="5270897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4"/>
          <p:cNvSpPr/>
          <p:nvPr/>
        </p:nvSpPr>
        <p:spPr>
          <a:xfrm>
            <a:off x="5973008" y="530625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Pendengar</a:t>
            </a:r>
            <a:endParaRPr b="0" i="0" sz="2200" u="none" cap="none" strike="noStrike"/>
          </a:p>
        </p:txBody>
      </p:sp>
      <p:sp>
        <p:nvSpPr>
          <p:cNvPr id="145" name="Google Shape;145;p4"/>
          <p:cNvSpPr/>
          <p:nvPr/>
        </p:nvSpPr>
        <p:spPr>
          <a:xfrm>
            <a:off x="5973008" y="5796677"/>
            <a:ext cx="3421499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Murid-murid dan orang ramai dari pelbagai latar belakang dan tempat.</a:t>
            </a:r>
            <a:endParaRPr b="0" i="0" sz="1750" u="none" cap="none" strike="noStrike"/>
          </a:p>
        </p:txBody>
      </p:sp>
      <p:sp>
        <p:nvSpPr>
          <p:cNvPr id="146" name="Google Shape;146;p4"/>
          <p:cNvSpPr/>
          <p:nvPr/>
        </p:nvSpPr>
        <p:spPr>
          <a:xfrm>
            <a:off x="9677995" y="5228392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7" name="Google Shape;147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63065" y="5270897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4"/>
          <p:cNvSpPr/>
          <p:nvPr/>
        </p:nvSpPr>
        <p:spPr>
          <a:xfrm>
            <a:off x="10415111" y="530625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Tujuan</a:t>
            </a:r>
            <a:endParaRPr b="0" i="0" sz="2200" u="none" cap="none" strike="noStrike"/>
          </a:p>
        </p:txBody>
      </p:sp>
      <p:sp>
        <p:nvSpPr>
          <p:cNvPr id="149" name="Google Shape;149;p4"/>
          <p:cNvSpPr/>
          <p:nvPr/>
        </p:nvSpPr>
        <p:spPr>
          <a:xfrm>
            <a:off x="10415111" y="5796677"/>
            <a:ext cx="3421499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Menerangkan bagaimana orang bertindak balas terhadap firman Tuhan.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55" name="Google Shape;15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9680" y="0"/>
            <a:ext cx="576072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5"/>
          <p:cNvSpPr/>
          <p:nvPr/>
        </p:nvSpPr>
        <p:spPr>
          <a:xfrm>
            <a:off x="793790" y="1255990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450"/>
              <a:buFont typeface="Bricolage Grotesque SemiBold"/>
              <a:buNone/>
            </a:pPr>
            <a:r>
              <a:rPr b="1" i="0" lang="en-US" sz="44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Peta Kawasan Galilea Zaman Yesus</a:t>
            </a:r>
            <a:endParaRPr b="0" i="0" sz="4450" u="none" cap="none" strike="noStrike"/>
          </a:p>
        </p:txBody>
      </p:sp>
      <p:sp>
        <p:nvSpPr>
          <p:cNvPr id="157" name="Google Shape;157;p5"/>
          <p:cNvSpPr/>
          <p:nvPr/>
        </p:nvSpPr>
        <p:spPr>
          <a:xfrm>
            <a:off x="793790" y="3013710"/>
            <a:ext cx="3664863" cy="2047994"/>
          </a:xfrm>
          <a:prstGeom prst="roundRect">
            <a:avLst>
              <a:gd fmla="val 4652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5"/>
          <p:cNvSpPr/>
          <p:nvPr/>
        </p:nvSpPr>
        <p:spPr>
          <a:xfrm>
            <a:off x="1028224" y="324814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Galilea</a:t>
            </a:r>
            <a:endParaRPr b="0" i="0" sz="2200" u="none" cap="none" strike="noStrike"/>
          </a:p>
        </p:txBody>
      </p:sp>
      <p:sp>
        <p:nvSpPr>
          <p:cNvPr id="159" name="Google Shape;159;p5"/>
          <p:cNvSpPr/>
          <p:nvPr/>
        </p:nvSpPr>
        <p:spPr>
          <a:xfrm>
            <a:off x="1028224" y="3738563"/>
            <a:ext cx="3195995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Kawasan utara Israel, tempat Yesus menghabiskan banyak masa pelayanan-Nya.</a:t>
            </a:r>
            <a:endParaRPr b="0" i="0" sz="1750" u="none" cap="none" strike="noStrike"/>
          </a:p>
        </p:txBody>
      </p:sp>
      <p:sp>
        <p:nvSpPr>
          <p:cNvPr id="160" name="Google Shape;160;p5"/>
          <p:cNvSpPr/>
          <p:nvPr/>
        </p:nvSpPr>
        <p:spPr>
          <a:xfrm>
            <a:off x="4685467" y="3013710"/>
            <a:ext cx="3664863" cy="2047994"/>
          </a:xfrm>
          <a:prstGeom prst="roundRect">
            <a:avLst>
              <a:gd fmla="val 4652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5"/>
          <p:cNvSpPr/>
          <p:nvPr/>
        </p:nvSpPr>
        <p:spPr>
          <a:xfrm>
            <a:off x="4919901" y="324814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Tasik Galilea</a:t>
            </a:r>
            <a:endParaRPr b="0" i="0" sz="2200" u="none" cap="none" strike="noStrike"/>
          </a:p>
        </p:txBody>
      </p:sp>
      <p:sp>
        <p:nvSpPr>
          <p:cNvPr id="162" name="Google Shape;162;p5"/>
          <p:cNvSpPr/>
          <p:nvPr/>
        </p:nvSpPr>
        <p:spPr>
          <a:xfrm>
            <a:off x="4919901" y="3738563"/>
            <a:ext cx="3195995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Tempat di mana Yesus sering mengajar dari perahu kepada orang ramai.</a:t>
            </a:r>
            <a:endParaRPr b="0" i="0" sz="1750" u="none" cap="none" strike="noStrike"/>
          </a:p>
        </p:txBody>
      </p:sp>
      <p:sp>
        <p:nvSpPr>
          <p:cNvPr id="163" name="Google Shape;163;p5"/>
          <p:cNvSpPr/>
          <p:nvPr/>
        </p:nvSpPr>
        <p:spPr>
          <a:xfrm>
            <a:off x="793790" y="5288518"/>
            <a:ext cx="7556421" cy="1685092"/>
          </a:xfrm>
          <a:prstGeom prst="roundRect">
            <a:avLst>
              <a:gd fmla="val 5654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5"/>
          <p:cNvSpPr/>
          <p:nvPr/>
        </p:nvSpPr>
        <p:spPr>
          <a:xfrm>
            <a:off x="1028224" y="552295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Kapernaum</a:t>
            </a:r>
            <a:endParaRPr b="0" i="0" sz="2200" u="none" cap="none" strike="noStrike"/>
          </a:p>
        </p:txBody>
      </p:sp>
      <p:sp>
        <p:nvSpPr>
          <p:cNvPr id="165" name="Google Shape;165;p5"/>
          <p:cNvSpPr/>
          <p:nvPr/>
        </p:nvSpPr>
        <p:spPr>
          <a:xfrm>
            <a:off x="1028224" y="6013371"/>
            <a:ext cx="7087553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Pusat pelayanan Yesus, tempat dia menyampaikan banyak perumpamaan.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71" name="Google Shape;17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9680" y="0"/>
            <a:ext cx="576072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6"/>
          <p:cNvSpPr/>
          <p:nvPr/>
        </p:nvSpPr>
        <p:spPr>
          <a:xfrm>
            <a:off x="721148" y="1029237"/>
            <a:ext cx="8220900" cy="6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691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050"/>
              <a:buFont typeface="Bricolage Grotesque SemiBold"/>
              <a:buNone/>
            </a:pPr>
            <a:r>
              <a:rPr b="1" i="0" lang="en-US" sz="40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Pembacaan Ayat: Lukas 8:1-15</a:t>
            </a:r>
            <a:endParaRPr b="0" i="0" sz="4050" u="none" cap="none" strike="noStrike"/>
          </a:p>
        </p:txBody>
      </p:sp>
      <p:sp>
        <p:nvSpPr>
          <p:cNvPr id="173" name="Google Shape;173;p6"/>
          <p:cNvSpPr/>
          <p:nvPr/>
        </p:nvSpPr>
        <p:spPr>
          <a:xfrm>
            <a:off x="952857" y="1951792"/>
            <a:ext cx="22860" cy="5278874"/>
          </a:xfrm>
          <a:prstGeom prst="roundRect">
            <a:avLst>
              <a:gd fmla="val 378576" name="adj"/>
            </a:avLst>
          </a:prstGeom>
          <a:solidFill>
            <a:srgbClr val="F8EC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6"/>
          <p:cNvSpPr/>
          <p:nvPr/>
        </p:nvSpPr>
        <p:spPr>
          <a:xfrm>
            <a:off x="1161752" y="2172057"/>
            <a:ext cx="618053" cy="22860"/>
          </a:xfrm>
          <a:prstGeom prst="roundRect">
            <a:avLst>
              <a:gd fmla="val 378576" name="adj"/>
            </a:avLst>
          </a:prstGeom>
          <a:solidFill>
            <a:srgbClr val="F8EC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6"/>
          <p:cNvSpPr/>
          <p:nvPr/>
        </p:nvSpPr>
        <p:spPr>
          <a:xfrm>
            <a:off x="721102" y="1951792"/>
            <a:ext cx="463510" cy="463510"/>
          </a:xfrm>
          <a:prstGeom prst="roundRect">
            <a:avLst>
              <a:gd fmla="val 18671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6" name="Google Shape;17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8314" y="1990368"/>
            <a:ext cx="308967" cy="386239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6"/>
          <p:cNvSpPr/>
          <p:nvPr/>
        </p:nvSpPr>
        <p:spPr>
          <a:xfrm>
            <a:off x="1983224" y="2022515"/>
            <a:ext cx="2575560" cy="3218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Ayat 1-3</a:t>
            </a:r>
            <a:endParaRPr b="0" i="0" sz="2000" u="none" cap="none" strike="noStrike"/>
          </a:p>
        </p:txBody>
      </p:sp>
      <p:sp>
        <p:nvSpPr>
          <p:cNvPr id="178" name="Google Shape;178;p6"/>
          <p:cNvSpPr/>
          <p:nvPr/>
        </p:nvSpPr>
        <p:spPr>
          <a:xfrm>
            <a:off x="1983224" y="2467928"/>
            <a:ext cx="6439614" cy="6593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Yesus mengembara dari kota ke kota bersama murid dan wanita yang melayani-Nya.</a:t>
            </a:r>
            <a:endParaRPr b="0" i="0" sz="1600" u="none" cap="none" strike="noStrike"/>
          </a:p>
        </p:txBody>
      </p:sp>
      <p:sp>
        <p:nvSpPr>
          <p:cNvPr id="179" name="Google Shape;179;p6"/>
          <p:cNvSpPr/>
          <p:nvPr/>
        </p:nvSpPr>
        <p:spPr>
          <a:xfrm>
            <a:off x="1161752" y="3759637"/>
            <a:ext cx="618053" cy="22860"/>
          </a:xfrm>
          <a:prstGeom prst="roundRect">
            <a:avLst>
              <a:gd fmla="val 378576" name="adj"/>
            </a:avLst>
          </a:prstGeom>
          <a:solidFill>
            <a:srgbClr val="F8EC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6"/>
          <p:cNvSpPr/>
          <p:nvPr/>
        </p:nvSpPr>
        <p:spPr>
          <a:xfrm>
            <a:off x="721102" y="3539371"/>
            <a:ext cx="463510" cy="463510"/>
          </a:xfrm>
          <a:prstGeom prst="roundRect">
            <a:avLst>
              <a:gd fmla="val 18671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1" name="Google Shape;18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8314" y="3577947"/>
            <a:ext cx="308967" cy="38623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6"/>
          <p:cNvSpPr/>
          <p:nvPr/>
        </p:nvSpPr>
        <p:spPr>
          <a:xfrm>
            <a:off x="1983224" y="3610094"/>
            <a:ext cx="2575560" cy="3218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Ayat 4-8</a:t>
            </a:r>
            <a:endParaRPr b="0" i="0" sz="2000" u="none" cap="none" strike="noStrike"/>
          </a:p>
        </p:txBody>
      </p:sp>
      <p:sp>
        <p:nvSpPr>
          <p:cNvPr id="183" name="Google Shape;183;p6"/>
          <p:cNvSpPr/>
          <p:nvPr/>
        </p:nvSpPr>
        <p:spPr>
          <a:xfrm>
            <a:off x="1983224" y="4055507"/>
            <a:ext cx="6439614" cy="3296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Perumpamaan penabur dan benih yang jatuh di empat jenis tanah.</a:t>
            </a:r>
            <a:endParaRPr b="0" i="0" sz="1600" u="none" cap="none" strike="noStrike"/>
          </a:p>
        </p:txBody>
      </p:sp>
      <p:sp>
        <p:nvSpPr>
          <p:cNvPr id="184" name="Google Shape;184;p6"/>
          <p:cNvSpPr/>
          <p:nvPr/>
        </p:nvSpPr>
        <p:spPr>
          <a:xfrm>
            <a:off x="1161752" y="5017532"/>
            <a:ext cx="618053" cy="22860"/>
          </a:xfrm>
          <a:prstGeom prst="roundRect">
            <a:avLst>
              <a:gd fmla="val 378576" name="adj"/>
            </a:avLst>
          </a:prstGeom>
          <a:solidFill>
            <a:srgbClr val="F8EC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6"/>
          <p:cNvSpPr/>
          <p:nvPr/>
        </p:nvSpPr>
        <p:spPr>
          <a:xfrm>
            <a:off x="721102" y="4797266"/>
            <a:ext cx="463510" cy="463510"/>
          </a:xfrm>
          <a:prstGeom prst="roundRect">
            <a:avLst>
              <a:gd fmla="val 18671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6" name="Google Shape;186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8314" y="4835843"/>
            <a:ext cx="308967" cy="386239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6"/>
          <p:cNvSpPr/>
          <p:nvPr/>
        </p:nvSpPr>
        <p:spPr>
          <a:xfrm>
            <a:off x="1983224" y="4867989"/>
            <a:ext cx="2575560" cy="3218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Ayat 9-10</a:t>
            </a:r>
            <a:endParaRPr b="0" i="0" sz="2000" u="none" cap="none" strike="noStrike"/>
          </a:p>
        </p:txBody>
      </p:sp>
      <p:sp>
        <p:nvSpPr>
          <p:cNvPr id="188" name="Google Shape;188;p6"/>
          <p:cNvSpPr/>
          <p:nvPr/>
        </p:nvSpPr>
        <p:spPr>
          <a:xfrm>
            <a:off x="1983224" y="5313402"/>
            <a:ext cx="6439614" cy="3296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Penjelasan mengapa Yesus mengajar dalam perumpamaan.</a:t>
            </a:r>
            <a:endParaRPr b="0" i="0" sz="1600" u="none" cap="none" strike="noStrike"/>
          </a:p>
        </p:txBody>
      </p:sp>
      <p:sp>
        <p:nvSpPr>
          <p:cNvPr id="189" name="Google Shape;189;p6"/>
          <p:cNvSpPr/>
          <p:nvPr/>
        </p:nvSpPr>
        <p:spPr>
          <a:xfrm>
            <a:off x="1161752" y="6275427"/>
            <a:ext cx="618053" cy="22860"/>
          </a:xfrm>
          <a:prstGeom prst="roundRect">
            <a:avLst>
              <a:gd fmla="val 378576" name="adj"/>
            </a:avLst>
          </a:prstGeom>
          <a:solidFill>
            <a:srgbClr val="F8EC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6"/>
          <p:cNvSpPr/>
          <p:nvPr/>
        </p:nvSpPr>
        <p:spPr>
          <a:xfrm>
            <a:off x="721102" y="6055162"/>
            <a:ext cx="463510" cy="463510"/>
          </a:xfrm>
          <a:prstGeom prst="roundRect">
            <a:avLst>
              <a:gd fmla="val 18671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91" name="Google Shape;191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8314" y="6093738"/>
            <a:ext cx="308967" cy="386239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6"/>
          <p:cNvSpPr/>
          <p:nvPr/>
        </p:nvSpPr>
        <p:spPr>
          <a:xfrm>
            <a:off x="1983224" y="6125885"/>
            <a:ext cx="2575560" cy="3218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Ayat 11-15</a:t>
            </a:r>
            <a:endParaRPr b="0" i="0" sz="2000" u="none" cap="none" strike="noStrike"/>
          </a:p>
        </p:txBody>
      </p:sp>
      <p:sp>
        <p:nvSpPr>
          <p:cNvPr id="193" name="Google Shape;193;p6"/>
          <p:cNvSpPr/>
          <p:nvPr/>
        </p:nvSpPr>
        <p:spPr>
          <a:xfrm>
            <a:off x="1983224" y="6571298"/>
            <a:ext cx="6439614" cy="6593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Tafsiran perumpamaan: makna setiap jenis tanah dalam konteks rohani.</a:t>
            </a:r>
            <a:endParaRPr b="0" i="0" sz="1600" u="none" cap="none" strike="noStrik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"/>
          <p:cNvSpPr/>
          <p:nvPr/>
        </p:nvSpPr>
        <p:spPr>
          <a:xfrm>
            <a:off x="793790" y="1554755"/>
            <a:ext cx="63066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450"/>
              <a:buFont typeface="Bricolage Grotesque SemiBold"/>
              <a:buNone/>
            </a:pPr>
            <a:r>
              <a:rPr b="1" i="0" lang="en-US" sz="44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Apa Itu Perumpamaan?</a:t>
            </a:r>
            <a:endParaRPr b="0" i="0" sz="4450" u="none" cap="none" strike="noStrike"/>
          </a:p>
        </p:txBody>
      </p:sp>
      <p:sp>
        <p:nvSpPr>
          <p:cNvPr id="200" name="Google Shape;200;p7"/>
          <p:cNvSpPr/>
          <p:nvPr/>
        </p:nvSpPr>
        <p:spPr>
          <a:xfrm>
            <a:off x="793790" y="307300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Definisi</a:t>
            </a:r>
            <a:endParaRPr b="0" i="0" sz="2200" u="none" cap="none" strike="noStrike"/>
          </a:p>
        </p:txBody>
      </p:sp>
      <p:sp>
        <p:nvSpPr>
          <p:cNvPr id="201" name="Google Shape;201;p7"/>
          <p:cNvSpPr/>
          <p:nvPr/>
        </p:nvSpPr>
        <p:spPr>
          <a:xfrm>
            <a:off x="793790" y="3654147"/>
            <a:ext cx="3978116" cy="145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Cerita mudah dengan makna rohani yang mendalam. Yesus menggunakan pengalaman seharian untuk mengajar kebenaran rohani.</a:t>
            </a:r>
            <a:endParaRPr b="0" i="0" sz="1750" u="none" cap="none" strike="noStrike"/>
          </a:p>
        </p:txBody>
      </p:sp>
      <p:sp>
        <p:nvSpPr>
          <p:cNvPr id="202" name="Google Shape;202;p7"/>
          <p:cNvSpPr/>
          <p:nvPr/>
        </p:nvSpPr>
        <p:spPr>
          <a:xfrm>
            <a:off x="5332928" y="307300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Tujuan</a:t>
            </a:r>
            <a:endParaRPr b="0" i="0" sz="2200" u="none" cap="none" strike="noStrike"/>
          </a:p>
        </p:txBody>
      </p:sp>
      <p:sp>
        <p:nvSpPr>
          <p:cNvPr id="203" name="Google Shape;203;p7"/>
          <p:cNvSpPr/>
          <p:nvPr/>
        </p:nvSpPr>
        <p:spPr>
          <a:xfrm>
            <a:off x="5332928" y="3654147"/>
            <a:ext cx="3978116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Char char="•"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Menyampaikan kebenaran kompleks dengan cara mudah difahami</a:t>
            </a:r>
            <a:endParaRPr b="0" i="0" sz="1750" u="none" cap="none" strike="noStrike"/>
          </a:p>
        </p:txBody>
      </p:sp>
      <p:sp>
        <p:nvSpPr>
          <p:cNvPr id="204" name="Google Shape;204;p7"/>
          <p:cNvSpPr/>
          <p:nvPr/>
        </p:nvSpPr>
        <p:spPr>
          <a:xfrm>
            <a:off x="5332928" y="4822150"/>
            <a:ext cx="3978116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Char char="•"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Membantu pendengar mengingati ajaran</a:t>
            </a:r>
            <a:endParaRPr b="0" i="0" sz="1750" u="none" cap="none" strike="noStrike"/>
          </a:p>
        </p:txBody>
      </p:sp>
      <p:sp>
        <p:nvSpPr>
          <p:cNvPr id="205" name="Google Shape;205;p7"/>
          <p:cNvSpPr/>
          <p:nvPr/>
        </p:nvSpPr>
        <p:spPr>
          <a:xfrm>
            <a:off x="5332928" y="5627251"/>
            <a:ext cx="3978116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Char char="•"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Mencabar pendengar untuk bertindak</a:t>
            </a:r>
            <a:endParaRPr b="0" i="0" sz="1750" u="none" cap="none" strike="noStrike"/>
          </a:p>
        </p:txBody>
      </p:sp>
      <p:sp>
        <p:nvSpPr>
          <p:cNvPr id="206" name="Google Shape;206;p7"/>
          <p:cNvSpPr/>
          <p:nvPr/>
        </p:nvSpPr>
        <p:spPr>
          <a:xfrm>
            <a:off x="9872067" y="307300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Keunikan</a:t>
            </a:r>
            <a:endParaRPr b="0" i="0" sz="2200" u="none" cap="none" strike="noStrike"/>
          </a:p>
        </p:txBody>
      </p:sp>
      <p:sp>
        <p:nvSpPr>
          <p:cNvPr id="207" name="Google Shape;207;p7"/>
          <p:cNvSpPr/>
          <p:nvPr/>
        </p:nvSpPr>
        <p:spPr>
          <a:xfrm>
            <a:off x="9872067" y="3654147"/>
            <a:ext cx="3978116" cy="145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Menyembunyikan kebenaran dari mereka yang keras hati. Menyingkapkan kebenaran kepada yang rendah hati.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13" name="Google Shape;21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9680" y="0"/>
            <a:ext cx="576072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8"/>
          <p:cNvSpPr/>
          <p:nvPr/>
        </p:nvSpPr>
        <p:spPr>
          <a:xfrm>
            <a:off x="720447" y="846772"/>
            <a:ext cx="7703106" cy="12865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691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050"/>
              <a:buFont typeface="Bricolage Grotesque SemiBold"/>
              <a:buNone/>
            </a:pPr>
            <a:r>
              <a:rPr b="1" i="0" lang="en-US" sz="40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Penabur Menabur Benih di Ladang</a:t>
            </a:r>
            <a:endParaRPr b="0" i="0" sz="4050" u="none" cap="none" strike="noStrike"/>
          </a:p>
        </p:txBody>
      </p:sp>
      <p:pic>
        <p:nvPicPr>
          <p:cNvPr descr="preencoded.png" id="215" name="Google Shape;21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0447" y="2442091"/>
            <a:ext cx="1029295" cy="1235154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8"/>
          <p:cNvSpPr/>
          <p:nvPr/>
        </p:nvSpPr>
        <p:spPr>
          <a:xfrm>
            <a:off x="2058472" y="2647950"/>
            <a:ext cx="2573179" cy="321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Penabur</a:t>
            </a:r>
            <a:endParaRPr b="0" i="0" sz="2000" u="none" cap="none" strike="noStrike"/>
          </a:p>
        </p:txBody>
      </p:sp>
      <p:sp>
        <p:nvSpPr>
          <p:cNvPr id="217" name="Google Shape;217;p8"/>
          <p:cNvSpPr/>
          <p:nvPr/>
        </p:nvSpPr>
        <p:spPr>
          <a:xfrm>
            <a:off x="2058472" y="3093006"/>
            <a:ext cx="6365081" cy="3293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Petani zaman dahulu menabur benih dengan tangan.</a:t>
            </a:r>
            <a:endParaRPr b="0" i="0" sz="1600" u="none" cap="none" strike="noStrike"/>
          </a:p>
        </p:txBody>
      </p:sp>
      <p:pic>
        <p:nvPicPr>
          <p:cNvPr descr="preencoded.png" id="218" name="Google Shape;218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0447" y="3677245"/>
            <a:ext cx="1029295" cy="1235154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8"/>
          <p:cNvSpPr/>
          <p:nvPr/>
        </p:nvSpPr>
        <p:spPr>
          <a:xfrm>
            <a:off x="2058472" y="3883104"/>
            <a:ext cx="2573179" cy="321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Benih</a:t>
            </a:r>
            <a:endParaRPr b="0" i="0" sz="2000" u="none" cap="none" strike="noStrike"/>
          </a:p>
        </p:txBody>
      </p:sp>
      <p:sp>
        <p:nvSpPr>
          <p:cNvPr id="220" name="Google Shape;220;p8"/>
          <p:cNvSpPr/>
          <p:nvPr/>
        </p:nvSpPr>
        <p:spPr>
          <a:xfrm>
            <a:off x="2058472" y="4328160"/>
            <a:ext cx="6365081" cy="3293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Benih disebarkan ke seluruh kawasan tanah.</a:t>
            </a:r>
            <a:endParaRPr b="0" i="0" sz="1600" u="none" cap="none" strike="noStrike"/>
          </a:p>
        </p:txBody>
      </p:sp>
      <p:pic>
        <p:nvPicPr>
          <p:cNvPr descr="preencoded.png" id="221" name="Google Shape;221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0447" y="4912400"/>
            <a:ext cx="1029295" cy="1235154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8"/>
          <p:cNvSpPr/>
          <p:nvPr/>
        </p:nvSpPr>
        <p:spPr>
          <a:xfrm>
            <a:off x="2058472" y="5118259"/>
            <a:ext cx="2573179" cy="321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Tanah</a:t>
            </a:r>
            <a:endParaRPr b="0" i="0" sz="2000" u="none" cap="none" strike="noStrike"/>
          </a:p>
        </p:txBody>
      </p:sp>
      <p:sp>
        <p:nvSpPr>
          <p:cNvPr id="223" name="Google Shape;223;p8"/>
          <p:cNvSpPr/>
          <p:nvPr/>
        </p:nvSpPr>
        <p:spPr>
          <a:xfrm>
            <a:off x="2058472" y="5563314"/>
            <a:ext cx="6365081" cy="3293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Benih jatuh ke pelbagai jenis tanah dalam kawasan yang sama.</a:t>
            </a:r>
            <a:endParaRPr b="0" i="0" sz="1600" u="none" cap="none" strike="noStrike"/>
          </a:p>
        </p:txBody>
      </p:sp>
      <p:pic>
        <p:nvPicPr>
          <p:cNvPr descr="preencoded.png" id="224" name="Google Shape;224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0447" y="6147554"/>
            <a:ext cx="1029295" cy="1235154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8"/>
          <p:cNvSpPr/>
          <p:nvPr/>
        </p:nvSpPr>
        <p:spPr>
          <a:xfrm>
            <a:off x="2058472" y="6353413"/>
            <a:ext cx="2573179" cy="321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Pertumbuhan</a:t>
            </a:r>
            <a:endParaRPr b="0" i="0" sz="2000" u="none" cap="none" strike="noStrike"/>
          </a:p>
        </p:txBody>
      </p:sp>
      <p:sp>
        <p:nvSpPr>
          <p:cNvPr id="226" name="Google Shape;226;p8"/>
          <p:cNvSpPr/>
          <p:nvPr/>
        </p:nvSpPr>
        <p:spPr>
          <a:xfrm>
            <a:off x="2058472" y="6798469"/>
            <a:ext cx="6365081" cy="3293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Hasil bergantung kepada jenis tanah yang menerima benih.</a:t>
            </a:r>
            <a:endParaRPr b="0" i="0" sz="1600" u="none" cap="none" strike="noStrik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"/>
          <p:cNvSpPr/>
          <p:nvPr/>
        </p:nvSpPr>
        <p:spPr>
          <a:xfrm>
            <a:off x="793790" y="1251109"/>
            <a:ext cx="8904923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450"/>
              <a:buFont typeface="Bricolage Grotesque SemiBold"/>
              <a:buNone/>
            </a:pPr>
            <a:r>
              <a:rPr b="1" i="0" lang="en-US" sz="44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Struktur Perumpamaan Penabur</a:t>
            </a:r>
            <a:endParaRPr b="0" i="0" sz="4450" u="none" cap="none" strike="noStrike"/>
          </a:p>
        </p:txBody>
      </p:sp>
      <p:sp>
        <p:nvSpPr>
          <p:cNvPr id="233" name="Google Shape;233;p9"/>
          <p:cNvSpPr/>
          <p:nvPr/>
        </p:nvSpPr>
        <p:spPr>
          <a:xfrm>
            <a:off x="1857256" y="286154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Penabur</a:t>
            </a:r>
            <a:endParaRPr b="0" i="0" sz="2200" u="none" cap="none" strike="noStrike"/>
          </a:p>
        </p:txBody>
      </p:sp>
      <p:sp>
        <p:nvSpPr>
          <p:cNvPr id="234" name="Google Shape;234;p9"/>
          <p:cNvSpPr/>
          <p:nvPr/>
        </p:nvSpPr>
        <p:spPr>
          <a:xfrm>
            <a:off x="793790" y="3351967"/>
            <a:ext cx="3898702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Mewakili penyebar firman Tuhan (Yesus, rasul, pengajar).</a:t>
            </a:r>
            <a:endParaRPr b="0" i="0" sz="1750" u="none" cap="none" strike="noStrike"/>
          </a:p>
        </p:txBody>
      </p:sp>
      <p:pic>
        <p:nvPicPr>
          <p:cNvPr descr="preencoded.png" id="235" name="Google Shape;23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36" name="Google Shape;23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26731" y="3176588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9"/>
          <p:cNvSpPr/>
          <p:nvPr/>
        </p:nvSpPr>
        <p:spPr>
          <a:xfrm>
            <a:off x="9937790" y="286154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Benih</a:t>
            </a:r>
            <a:endParaRPr b="0" i="0" sz="2200" u="none" cap="none" strike="noStrike"/>
          </a:p>
        </p:txBody>
      </p:sp>
      <p:sp>
        <p:nvSpPr>
          <p:cNvPr id="238" name="Google Shape;238;p9"/>
          <p:cNvSpPr/>
          <p:nvPr/>
        </p:nvSpPr>
        <p:spPr>
          <a:xfrm>
            <a:off x="9937790" y="3351967"/>
            <a:ext cx="3898821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Melambangkan firman Tuhan atau perkhabaran kerajaan Allah.</a:t>
            </a:r>
            <a:endParaRPr b="0" i="0" sz="1750" u="none" cap="none" strike="noStrike"/>
          </a:p>
        </p:txBody>
      </p:sp>
      <p:pic>
        <p:nvPicPr>
          <p:cNvPr descr="preencoded.png" id="239" name="Google Shape;239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40" name="Google Shape;240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52604" y="3565088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9"/>
          <p:cNvSpPr/>
          <p:nvPr/>
        </p:nvSpPr>
        <p:spPr>
          <a:xfrm>
            <a:off x="9937790" y="531411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Empat Jenis Tanah</a:t>
            </a:r>
            <a:endParaRPr b="0" i="0" sz="2200" u="none" cap="none" strike="noStrike"/>
          </a:p>
        </p:txBody>
      </p:sp>
      <p:sp>
        <p:nvSpPr>
          <p:cNvPr id="242" name="Google Shape;242;p9"/>
          <p:cNvSpPr/>
          <p:nvPr/>
        </p:nvSpPr>
        <p:spPr>
          <a:xfrm>
            <a:off x="9937790" y="5804535"/>
            <a:ext cx="3898821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Mewakili hati manusia dan respons terhadap firman Tuhan.</a:t>
            </a:r>
            <a:endParaRPr b="0" i="0" sz="1750" u="none" cap="none" strike="noStrike"/>
          </a:p>
        </p:txBody>
      </p:sp>
      <p:pic>
        <p:nvPicPr>
          <p:cNvPr descr="preencoded.png" id="243" name="Google Shape;243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44" name="Google Shape;244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064103" y="5790962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9"/>
          <p:cNvSpPr/>
          <p:nvPr/>
        </p:nvSpPr>
        <p:spPr>
          <a:xfrm>
            <a:off x="1857256" y="531411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Hasil</a:t>
            </a:r>
            <a:endParaRPr b="0" i="0" sz="2200" u="none" cap="none" strike="noStrike"/>
          </a:p>
        </p:txBody>
      </p:sp>
      <p:sp>
        <p:nvSpPr>
          <p:cNvPr id="246" name="Google Shape;246;p9"/>
          <p:cNvSpPr/>
          <p:nvPr/>
        </p:nvSpPr>
        <p:spPr>
          <a:xfrm>
            <a:off x="793790" y="5804535"/>
            <a:ext cx="3898702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Pertumbuhan dan buah rohani (atau ketiadaannya) dalam kehidupan.</a:t>
            </a:r>
            <a:endParaRPr b="0" i="0" sz="1750" u="none" cap="none" strike="noStrike"/>
          </a:p>
        </p:txBody>
      </p:sp>
      <p:pic>
        <p:nvPicPr>
          <p:cNvPr descr="preencoded.png" id="247" name="Google Shape;247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48" name="Google Shape;248;p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838230" y="5402461"/>
            <a:ext cx="339328" cy="424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0"/>
          <p:cNvSpPr/>
          <p:nvPr/>
        </p:nvSpPr>
        <p:spPr>
          <a:xfrm>
            <a:off x="793790" y="1015612"/>
            <a:ext cx="82665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450"/>
              <a:buFont typeface="Bricolage Grotesque SemiBold"/>
              <a:buNone/>
            </a:pPr>
            <a:r>
              <a:rPr b="1" i="0" lang="en-US" sz="44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Tanah di Tepi Jalan: Penjelasan</a:t>
            </a:r>
            <a:endParaRPr b="0" i="0" sz="4450" u="none" cap="none" strike="noStrike"/>
          </a:p>
        </p:txBody>
      </p:sp>
      <p:sp>
        <p:nvSpPr>
          <p:cNvPr id="255" name="Google Shape;255;p10"/>
          <p:cNvSpPr/>
          <p:nvPr/>
        </p:nvSpPr>
        <p:spPr>
          <a:xfrm>
            <a:off x="793790" y="244292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Ciri-ciri Fizikal</a:t>
            </a:r>
            <a:endParaRPr b="0" i="0" sz="2200" u="none" cap="none" strike="noStrike"/>
          </a:p>
        </p:txBody>
      </p:sp>
      <p:sp>
        <p:nvSpPr>
          <p:cNvPr id="256" name="Google Shape;256;p10"/>
          <p:cNvSpPr/>
          <p:nvPr/>
        </p:nvSpPr>
        <p:spPr>
          <a:xfrm>
            <a:off x="793790" y="3024068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Tanah keras dan termampat di tepi jalan. Benih tidak dapat menembusi tanah.</a:t>
            </a:r>
            <a:endParaRPr b="0" i="0" sz="1750" u="none" cap="none" strike="noStrike"/>
          </a:p>
        </p:txBody>
      </p:sp>
      <p:sp>
        <p:nvSpPr>
          <p:cNvPr id="257" name="Google Shape;257;p10"/>
          <p:cNvSpPr/>
          <p:nvPr/>
        </p:nvSpPr>
        <p:spPr>
          <a:xfrm>
            <a:off x="793790" y="3953947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Char char="•"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Tanah keras kerana sering dipijak</a:t>
            </a:r>
            <a:endParaRPr b="0" i="0" sz="1750" u="none" cap="none" strike="noStrike"/>
          </a:p>
        </p:txBody>
      </p:sp>
      <p:sp>
        <p:nvSpPr>
          <p:cNvPr id="258" name="Google Shape;258;p10"/>
          <p:cNvSpPr/>
          <p:nvPr/>
        </p:nvSpPr>
        <p:spPr>
          <a:xfrm>
            <a:off x="793790" y="4396145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Char char="•"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Benih terdedah kepada burung</a:t>
            </a:r>
            <a:endParaRPr b="0" i="0" sz="1750" u="none" cap="none" strike="noStrike"/>
          </a:p>
        </p:txBody>
      </p:sp>
      <p:pic>
        <p:nvPicPr>
          <p:cNvPr descr="preencoded.png" id="259" name="Google Shape;25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99521" y="2471261"/>
            <a:ext cx="6244709" cy="340614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0"/>
          <p:cNvSpPr/>
          <p:nvPr/>
        </p:nvSpPr>
        <p:spPr>
          <a:xfrm>
            <a:off x="7599521" y="6132552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Benih yang jatuh di tanah keras di tepi jalan cepat dimakan oleh burung.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1"/>
          <p:cNvSpPr/>
          <p:nvPr/>
        </p:nvSpPr>
        <p:spPr>
          <a:xfrm>
            <a:off x="793790" y="1025962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450"/>
              <a:buFont typeface="Bricolage Grotesque SemiBold"/>
              <a:buNone/>
            </a:pPr>
            <a:r>
              <a:rPr b="1" i="0" lang="en-US" sz="44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Tanah di Tepi Jalan</a:t>
            </a:r>
            <a:endParaRPr b="0" i="0" sz="4450" u="none" cap="none" strike="noStrike"/>
          </a:p>
        </p:txBody>
      </p:sp>
      <p:pic>
        <p:nvPicPr>
          <p:cNvPr descr="preencoded.png" id="267" name="Google Shape;26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78348" y="2188369"/>
            <a:ext cx="2152055" cy="1306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68" name="Google Shape;26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94892" y="2804398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1"/>
          <p:cNvSpPr/>
          <p:nvPr/>
        </p:nvSpPr>
        <p:spPr>
          <a:xfrm>
            <a:off x="5357217" y="241518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Hati Keras</a:t>
            </a:r>
            <a:endParaRPr b="0" i="0" sz="2200" u="none" cap="none" strike="noStrike"/>
          </a:p>
        </p:txBody>
      </p:sp>
      <p:sp>
        <p:nvSpPr>
          <p:cNvPr id="270" name="Google Shape;270;p11"/>
          <p:cNvSpPr/>
          <p:nvPr/>
        </p:nvSpPr>
        <p:spPr>
          <a:xfrm>
            <a:off x="5357217" y="2905601"/>
            <a:ext cx="4740354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Tidak terbuka untuk menerima firman Tuhan</a:t>
            </a:r>
            <a:endParaRPr b="0" i="0" sz="1750" u="none" cap="none" strike="noStrike"/>
          </a:p>
        </p:txBody>
      </p:sp>
      <p:sp>
        <p:nvSpPr>
          <p:cNvPr id="271" name="Google Shape;271;p11"/>
          <p:cNvSpPr/>
          <p:nvPr/>
        </p:nvSpPr>
        <p:spPr>
          <a:xfrm>
            <a:off x="5187077" y="3508415"/>
            <a:ext cx="8592860" cy="15240"/>
          </a:xfrm>
          <a:prstGeom prst="roundRect">
            <a:avLst>
              <a:gd fmla="val 625116" name="adj"/>
            </a:avLst>
          </a:prstGeom>
          <a:solidFill>
            <a:srgbClr val="F8EC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72" name="Google Shape;272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02381" y="3551992"/>
            <a:ext cx="4304109" cy="1306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73" name="Google Shape;273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94892" y="4006096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1"/>
          <p:cNvSpPr/>
          <p:nvPr/>
        </p:nvSpPr>
        <p:spPr>
          <a:xfrm>
            <a:off x="6433304" y="377880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Tidak Memahami</a:t>
            </a:r>
            <a:endParaRPr b="0" i="0" sz="2200" u="none" cap="none" strike="noStrike"/>
          </a:p>
        </p:txBody>
      </p:sp>
      <p:sp>
        <p:nvSpPr>
          <p:cNvPr id="275" name="Google Shape;275;p11"/>
          <p:cNvSpPr/>
          <p:nvPr/>
        </p:nvSpPr>
        <p:spPr>
          <a:xfrm>
            <a:off x="6433304" y="4269224"/>
            <a:ext cx="4999315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Mendengar tetapi tidak mengerti makna rohani</a:t>
            </a:r>
            <a:endParaRPr b="0" i="0" sz="1750" u="none" cap="none" strike="noStrike"/>
          </a:p>
        </p:txBody>
      </p:sp>
      <p:sp>
        <p:nvSpPr>
          <p:cNvPr id="276" name="Google Shape;276;p11"/>
          <p:cNvSpPr/>
          <p:nvPr/>
        </p:nvSpPr>
        <p:spPr>
          <a:xfrm>
            <a:off x="6263164" y="4872038"/>
            <a:ext cx="7516773" cy="15240"/>
          </a:xfrm>
          <a:prstGeom prst="roundRect">
            <a:avLst>
              <a:gd fmla="val 625116" name="adj"/>
            </a:avLst>
          </a:prstGeom>
          <a:solidFill>
            <a:srgbClr val="F8EC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77" name="Google Shape;277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6294" y="4915614"/>
            <a:ext cx="6456164" cy="1306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78" name="Google Shape;278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894773" y="5369719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1"/>
          <p:cNvSpPr/>
          <p:nvPr/>
        </p:nvSpPr>
        <p:spPr>
          <a:xfrm>
            <a:off x="7509272" y="514242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Iblis Mencuri</a:t>
            </a:r>
            <a:endParaRPr b="0" i="0" sz="2200" u="none" cap="none" strike="noStrike"/>
          </a:p>
        </p:txBody>
      </p:sp>
      <p:sp>
        <p:nvSpPr>
          <p:cNvPr id="280" name="Google Shape;280;p11"/>
          <p:cNvSpPr/>
          <p:nvPr/>
        </p:nvSpPr>
        <p:spPr>
          <a:xfrm>
            <a:off x="7509272" y="5632847"/>
            <a:ext cx="5009555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Kebenaran diambil sebelum berakar dalam hati</a:t>
            </a:r>
            <a:endParaRPr b="0" i="0" sz="1750" u="none" cap="none" strike="noStrike"/>
          </a:p>
        </p:txBody>
      </p:sp>
      <p:sp>
        <p:nvSpPr>
          <p:cNvPr id="281" name="Google Shape;281;p11"/>
          <p:cNvSpPr/>
          <p:nvPr/>
        </p:nvSpPr>
        <p:spPr>
          <a:xfrm>
            <a:off x="793790" y="6477714"/>
            <a:ext cx="13042821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Tanah tepi jalan mewakili hati yang keras dan tidak responsif. Seperti burung yang cepat memakan benih, Iblis mencabut firman sebelum boleh memberi kesan.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87" name="Google Shape;28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2722364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2"/>
          <p:cNvSpPr/>
          <p:nvPr/>
        </p:nvSpPr>
        <p:spPr>
          <a:xfrm>
            <a:off x="725925" y="3163250"/>
            <a:ext cx="98529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050"/>
              <a:buFont typeface="Bricolage Grotesque SemiBold"/>
              <a:buNone/>
            </a:pPr>
            <a:r>
              <a:rPr b="1" i="0" lang="en-US" sz="40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Tanah Berbatu: Penjelasan</a:t>
            </a:r>
            <a:endParaRPr b="0" i="0" sz="4050" u="none" cap="none" strike="noStrike"/>
          </a:p>
        </p:txBody>
      </p:sp>
      <p:pic>
        <p:nvPicPr>
          <p:cNvPr descr="preencoded.png" id="289" name="Google Shape;28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5924" y="4158615"/>
            <a:ext cx="518517" cy="518517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12"/>
          <p:cNvSpPr/>
          <p:nvPr/>
        </p:nvSpPr>
        <p:spPr>
          <a:xfrm>
            <a:off x="1451848" y="4245531"/>
            <a:ext cx="2592824" cy="324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Lapisan Batu</a:t>
            </a:r>
            <a:endParaRPr b="0" i="0" sz="2000" u="none" cap="none" strike="noStrike"/>
          </a:p>
        </p:txBody>
      </p:sp>
      <p:sp>
        <p:nvSpPr>
          <p:cNvPr id="291" name="Google Shape;291;p12"/>
          <p:cNvSpPr/>
          <p:nvPr/>
        </p:nvSpPr>
        <p:spPr>
          <a:xfrm>
            <a:off x="1451848" y="4694039"/>
            <a:ext cx="12452628" cy="3318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Tanah cetek dengan lapisan batu di bawahnya. Akar tidak dapat menembusi jauh.</a:t>
            </a:r>
            <a:endParaRPr b="0" i="0" sz="1600" u="none" cap="none" strike="noStrike"/>
          </a:p>
        </p:txBody>
      </p:sp>
      <p:sp>
        <p:nvSpPr>
          <p:cNvPr id="292" name="Google Shape;292;p12"/>
          <p:cNvSpPr/>
          <p:nvPr/>
        </p:nvSpPr>
        <p:spPr>
          <a:xfrm>
            <a:off x="751761" y="5466517"/>
            <a:ext cx="466606" cy="539234"/>
          </a:xfrm>
          <a:prstGeom prst="roundRect">
            <a:avLst>
              <a:gd fmla="val 11758" name="adj"/>
            </a:avLst>
          </a:prstGeom>
          <a:solidFill>
            <a:srgbClr val="E6E6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93" name="Google Shape;293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5924" y="5476875"/>
            <a:ext cx="518517" cy="518517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2"/>
          <p:cNvSpPr/>
          <p:nvPr/>
        </p:nvSpPr>
        <p:spPr>
          <a:xfrm>
            <a:off x="1451848" y="5563791"/>
            <a:ext cx="2592824" cy="324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Pertumbuhan Awal</a:t>
            </a:r>
            <a:endParaRPr b="0" i="0" sz="2000" u="none" cap="none" strike="noStrike"/>
          </a:p>
        </p:txBody>
      </p:sp>
      <p:sp>
        <p:nvSpPr>
          <p:cNvPr id="295" name="Google Shape;295;p12"/>
          <p:cNvSpPr/>
          <p:nvPr/>
        </p:nvSpPr>
        <p:spPr>
          <a:xfrm>
            <a:off x="1451848" y="6012299"/>
            <a:ext cx="12452628" cy="3318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Benih tumbuh dengan cepat tetapi tidak boleh bertahan lama.</a:t>
            </a:r>
            <a:endParaRPr b="0" i="0" sz="1600" u="none" cap="none" strike="noStrike"/>
          </a:p>
        </p:txBody>
      </p:sp>
      <p:pic>
        <p:nvPicPr>
          <p:cNvPr descr="preencoded.png" id="296" name="Google Shape;296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5924" y="6795135"/>
            <a:ext cx="518517" cy="518517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2"/>
          <p:cNvSpPr/>
          <p:nvPr/>
        </p:nvSpPr>
        <p:spPr>
          <a:xfrm>
            <a:off x="1451848" y="6882051"/>
            <a:ext cx="2592824" cy="324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Kemarau</a:t>
            </a:r>
            <a:endParaRPr b="0" i="0" sz="2000" u="none" cap="none" strike="noStrike"/>
          </a:p>
        </p:txBody>
      </p:sp>
      <p:sp>
        <p:nvSpPr>
          <p:cNvPr id="298" name="Google Shape;298;p12"/>
          <p:cNvSpPr/>
          <p:nvPr/>
        </p:nvSpPr>
        <p:spPr>
          <a:xfrm>
            <a:off x="1451848" y="7330559"/>
            <a:ext cx="12452628" cy="3318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Tanaman layu apabila cuaca panas kerana akar cetek dan tiada kelembapan.</a:t>
            </a:r>
            <a:endParaRPr b="0" i="0" sz="1600" u="none" cap="none" strike="noStrik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3"/>
          <p:cNvSpPr/>
          <p:nvPr/>
        </p:nvSpPr>
        <p:spPr>
          <a:xfrm>
            <a:off x="793790" y="969288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450"/>
              <a:buFont typeface="Bricolage Grotesque SemiBold"/>
              <a:buNone/>
            </a:pPr>
            <a:r>
              <a:rPr b="1" i="0" lang="en-US" sz="44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Tanah Berbatu</a:t>
            </a:r>
            <a:endParaRPr b="0" i="0" sz="4450" u="none" cap="none" strike="noStrike"/>
          </a:p>
        </p:txBody>
      </p:sp>
      <p:sp>
        <p:nvSpPr>
          <p:cNvPr id="305" name="Google Shape;305;p13"/>
          <p:cNvSpPr/>
          <p:nvPr/>
        </p:nvSpPr>
        <p:spPr>
          <a:xfrm>
            <a:off x="793790" y="2131695"/>
            <a:ext cx="2173724" cy="1306949"/>
          </a:xfrm>
          <a:prstGeom prst="roundRect">
            <a:avLst>
              <a:gd fmla="val 7289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06" name="Google Shape;30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21167" y="2585799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3"/>
          <p:cNvSpPr/>
          <p:nvPr/>
        </p:nvSpPr>
        <p:spPr>
          <a:xfrm>
            <a:off x="3194323" y="2358500"/>
            <a:ext cx="54444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Terima dengan sukacita</a:t>
            </a:r>
            <a:endParaRPr b="0" i="0" sz="2200" u="none" cap="none" strike="noStrike"/>
          </a:p>
        </p:txBody>
      </p:sp>
      <p:sp>
        <p:nvSpPr>
          <p:cNvPr id="308" name="Google Shape;308;p13"/>
          <p:cNvSpPr/>
          <p:nvPr/>
        </p:nvSpPr>
        <p:spPr>
          <a:xfrm>
            <a:off x="3194328" y="2848928"/>
            <a:ext cx="5091232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Sambutan antusias awal terhadap firman Tuhan</a:t>
            </a:r>
            <a:endParaRPr b="0" i="0" sz="1750" u="none" cap="none" strike="noStrike"/>
          </a:p>
        </p:txBody>
      </p:sp>
      <p:sp>
        <p:nvSpPr>
          <p:cNvPr id="309" name="Google Shape;309;p13"/>
          <p:cNvSpPr/>
          <p:nvPr/>
        </p:nvSpPr>
        <p:spPr>
          <a:xfrm>
            <a:off x="3080861" y="3423404"/>
            <a:ext cx="10642402" cy="15240"/>
          </a:xfrm>
          <a:prstGeom prst="roundRect">
            <a:avLst>
              <a:gd fmla="val 625116" name="adj"/>
            </a:avLst>
          </a:prstGeom>
          <a:solidFill>
            <a:srgbClr val="F8EC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3"/>
          <p:cNvSpPr/>
          <p:nvPr/>
        </p:nvSpPr>
        <p:spPr>
          <a:xfrm>
            <a:off x="793790" y="3551992"/>
            <a:ext cx="4347567" cy="1306949"/>
          </a:xfrm>
          <a:prstGeom prst="roundRect">
            <a:avLst>
              <a:gd fmla="val 7289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11" name="Google Shape;31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08089" y="4006096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3"/>
          <p:cNvSpPr/>
          <p:nvPr/>
        </p:nvSpPr>
        <p:spPr>
          <a:xfrm>
            <a:off x="5368177" y="3778800"/>
            <a:ext cx="4710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Tiada akar mendalam</a:t>
            </a:r>
            <a:endParaRPr b="0" i="0" sz="2200" u="none" cap="none" strike="noStrike"/>
          </a:p>
        </p:txBody>
      </p:sp>
      <p:sp>
        <p:nvSpPr>
          <p:cNvPr id="313" name="Google Shape;313;p13"/>
          <p:cNvSpPr/>
          <p:nvPr/>
        </p:nvSpPr>
        <p:spPr>
          <a:xfrm>
            <a:off x="5368171" y="4269224"/>
            <a:ext cx="3705939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Iman yang cetek tanpa asas kukuh</a:t>
            </a:r>
            <a:endParaRPr b="0" i="0" sz="1750" u="none" cap="none" strike="noStrike"/>
          </a:p>
        </p:txBody>
      </p:sp>
      <p:sp>
        <p:nvSpPr>
          <p:cNvPr id="314" name="Google Shape;314;p13"/>
          <p:cNvSpPr/>
          <p:nvPr/>
        </p:nvSpPr>
        <p:spPr>
          <a:xfrm>
            <a:off x="5254704" y="4843701"/>
            <a:ext cx="8468558" cy="15240"/>
          </a:xfrm>
          <a:prstGeom prst="roundRect">
            <a:avLst>
              <a:gd fmla="val 625116" name="adj"/>
            </a:avLst>
          </a:prstGeom>
          <a:solidFill>
            <a:srgbClr val="F8EC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3"/>
          <p:cNvSpPr/>
          <p:nvPr/>
        </p:nvSpPr>
        <p:spPr>
          <a:xfrm>
            <a:off x="793790" y="4972288"/>
            <a:ext cx="6521410" cy="1306949"/>
          </a:xfrm>
          <a:prstGeom prst="roundRect">
            <a:avLst>
              <a:gd fmla="val 7289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16" name="Google Shape;316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95011" y="5426393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13"/>
          <p:cNvSpPr/>
          <p:nvPr/>
        </p:nvSpPr>
        <p:spPr>
          <a:xfrm>
            <a:off x="7542014" y="519910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Gagal dalam ujian</a:t>
            </a:r>
            <a:endParaRPr b="0" i="0" sz="2200" u="none" cap="none" strike="noStrike"/>
          </a:p>
        </p:txBody>
      </p:sp>
      <p:sp>
        <p:nvSpPr>
          <p:cNvPr id="318" name="Google Shape;318;p13"/>
          <p:cNvSpPr/>
          <p:nvPr/>
        </p:nvSpPr>
        <p:spPr>
          <a:xfrm>
            <a:off x="7542014" y="5689521"/>
            <a:ext cx="5861804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Menyerah bila menghadapi cabaran dan penganiayaan</a:t>
            </a:r>
            <a:endParaRPr b="0" i="0" sz="1750" u="none" cap="none" strike="noStrike"/>
          </a:p>
        </p:txBody>
      </p:sp>
      <p:sp>
        <p:nvSpPr>
          <p:cNvPr id="319" name="Google Shape;319;p13"/>
          <p:cNvSpPr/>
          <p:nvPr/>
        </p:nvSpPr>
        <p:spPr>
          <a:xfrm>
            <a:off x="793790" y="6534388"/>
            <a:ext cx="13042821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Tanah berbatu mewakili respons emosional tanpa komitmen mendalam. Seperti tumbuhan yang layu dalam kemarau, iman mereka gagal ketika menghadapi cabaran.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4"/>
          <p:cNvSpPr/>
          <p:nvPr/>
        </p:nvSpPr>
        <p:spPr>
          <a:xfrm>
            <a:off x="472328" y="371125"/>
            <a:ext cx="74997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528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650"/>
              <a:buFont typeface="Bricolage Grotesque SemiBold"/>
              <a:buNone/>
            </a:pPr>
            <a:r>
              <a:rPr b="1" i="0" lang="en-US" sz="26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Tanah Berduri: Penjelasan</a:t>
            </a:r>
            <a:endParaRPr b="0" i="0" sz="2650" u="none" cap="none" strike="noStrike"/>
          </a:p>
        </p:txBody>
      </p:sp>
      <p:pic>
        <p:nvPicPr>
          <p:cNvPr descr="preencoded.png" id="326" name="Google Shape;32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321" y="1062752"/>
            <a:ext cx="3374231" cy="208538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14"/>
          <p:cNvSpPr/>
          <p:nvPr/>
        </p:nvSpPr>
        <p:spPr>
          <a:xfrm>
            <a:off x="4015264" y="1062752"/>
            <a:ext cx="1687116" cy="210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300"/>
              <a:buFont typeface="Bricolage Grotesque SemiBold"/>
              <a:buNone/>
            </a:pPr>
            <a:r>
              <a:rPr b="1" i="0" lang="en-US" sz="13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Persaingan</a:t>
            </a:r>
            <a:endParaRPr b="0" i="0" sz="1300" u="none" cap="none" strike="noStrike"/>
          </a:p>
        </p:txBody>
      </p:sp>
      <p:sp>
        <p:nvSpPr>
          <p:cNvPr id="328" name="Google Shape;328;p14"/>
          <p:cNvSpPr/>
          <p:nvPr/>
        </p:nvSpPr>
        <p:spPr>
          <a:xfrm>
            <a:off x="4015264" y="1354574"/>
            <a:ext cx="10142815" cy="2159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050"/>
              <a:buFont typeface="Inter"/>
              <a:buNone/>
            </a:pPr>
            <a:r>
              <a:rPr b="0" i="0" lang="en-US" sz="10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Duri dan rumpai bersaing untuk nutrisi, ruang, dan cahaya matahari.</a:t>
            </a:r>
            <a:endParaRPr b="0" i="0" sz="1050" u="none" cap="none" strike="noStrike"/>
          </a:p>
        </p:txBody>
      </p:sp>
      <p:pic>
        <p:nvPicPr>
          <p:cNvPr descr="preencoded.png" id="329" name="Google Shape;32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2321" y="3418046"/>
            <a:ext cx="3374231" cy="208538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14"/>
          <p:cNvSpPr/>
          <p:nvPr/>
        </p:nvSpPr>
        <p:spPr>
          <a:xfrm>
            <a:off x="4015264" y="3418046"/>
            <a:ext cx="1718310" cy="210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300"/>
              <a:buFont typeface="Bricolage Grotesque SemiBold"/>
              <a:buNone/>
            </a:pPr>
            <a:r>
              <a:rPr b="1" i="0" lang="en-US" sz="13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Pertumbuhan Terhad</a:t>
            </a:r>
            <a:endParaRPr b="0" i="0" sz="1300" u="none" cap="none" strike="noStrike"/>
          </a:p>
        </p:txBody>
      </p:sp>
      <p:sp>
        <p:nvSpPr>
          <p:cNvPr id="331" name="Google Shape;331;p14"/>
          <p:cNvSpPr/>
          <p:nvPr/>
        </p:nvSpPr>
        <p:spPr>
          <a:xfrm>
            <a:off x="4015264" y="3709868"/>
            <a:ext cx="10142815" cy="2159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050"/>
              <a:buFont typeface="Inter"/>
              <a:buNone/>
            </a:pPr>
            <a:r>
              <a:rPr b="0" i="0" lang="en-US" sz="10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Tanaman tidak dapat berkembang sepenuhnya kerana dihimpit duri.</a:t>
            </a:r>
            <a:endParaRPr b="0" i="0" sz="1050" u="none" cap="none" strike="noStrike"/>
          </a:p>
        </p:txBody>
      </p:sp>
      <p:pic>
        <p:nvPicPr>
          <p:cNvPr descr="preencoded.png" id="332" name="Google Shape;33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2321" y="5773341"/>
            <a:ext cx="3374231" cy="208538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14"/>
          <p:cNvSpPr/>
          <p:nvPr/>
        </p:nvSpPr>
        <p:spPr>
          <a:xfrm>
            <a:off x="4015264" y="5773341"/>
            <a:ext cx="1687116" cy="210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300"/>
              <a:buFont typeface="Bricolage Grotesque SemiBold"/>
              <a:buNone/>
            </a:pPr>
            <a:r>
              <a:rPr b="1" i="0" lang="en-US" sz="13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Tiada Hasil</a:t>
            </a:r>
            <a:endParaRPr b="0" i="0" sz="1300" u="none" cap="none" strike="noStrike"/>
          </a:p>
        </p:txBody>
      </p:sp>
      <p:sp>
        <p:nvSpPr>
          <p:cNvPr id="334" name="Google Shape;334;p14"/>
          <p:cNvSpPr/>
          <p:nvPr/>
        </p:nvSpPr>
        <p:spPr>
          <a:xfrm>
            <a:off x="4015264" y="6065163"/>
            <a:ext cx="10142815" cy="2159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050"/>
              <a:buFont typeface="Inter"/>
              <a:buNone/>
            </a:pPr>
            <a:r>
              <a:rPr b="0" i="0" lang="en-US" sz="10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Walaupun hidup, tanaman tidak menghasilkan buah kerana ia tercekik.</a:t>
            </a:r>
            <a:endParaRPr b="0" i="0" sz="1050" u="none" cap="none" strike="noStrik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40" name="Google Shape;34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76072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15"/>
          <p:cNvSpPr/>
          <p:nvPr/>
        </p:nvSpPr>
        <p:spPr>
          <a:xfrm>
            <a:off x="6280190" y="1034534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450"/>
              <a:buFont typeface="Bricolage Grotesque SemiBold"/>
              <a:buNone/>
            </a:pPr>
            <a:r>
              <a:rPr b="1" i="0" lang="en-US" sz="44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Tanah Berduri</a:t>
            </a:r>
            <a:endParaRPr b="0" i="0" sz="4450" u="none" cap="none" strike="noStrike"/>
          </a:p>
        </p:txBody>
      </p:sp>
      <p:sp>
        <p:nvSpPr>
          <p:cNvPr id="342" name="Google Shape;342;p15"/>
          <p:cNvSpPr/>
          <p:nvPr/>
        </p:nvSpPr>
        <p:spPr>
          <a:xfrm>
            <a:off x="6280190" y="2083475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43" name="Google Shape;34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65260" y="2125980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15"/>
          <p:cNvSpPr/>
          <p:nvPr/>
        </p:nvSpPr>
        <p:spPr>
          <a:xfrm>
            <a:off x="7017306" y="216134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Kerisauan Duniawi</a:t>
            </a:r>
            <a:endParaRPr b="0" i="0" sz="2200" u="none" cap="none" strike="noStrike"/>
          </a:p>
        </p:txBody>
      </p:sp>
      <p:sp>
        <p:nvSpPr>
          <p:cNvPr id="345" name="Google Shape;345;p15"/>
          <p:cNvSpPr/>
          <p:nvPr/>
        </p:nvSpPr>
        <p:spPr>
          <a:xfrm>
            <a:off x="7017306" y="2651760"/>
            <a:ext cx="2899410" cy="145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Kebimbangan tentang kehidupan mengalihkan perhatian dari pertumbuhan rohani.</a:t>
            </a:r>
            <a:endParaRPr b="0" i="0" sz="1750" u="none" cap="none" strike="noStrike"/>
          </a:p>
        </p:txBody>
      </p:sp>
      <p:sp>
        <p:nvSpPr>
          <p:cNvPr id="346" name="Google Shape;346;p15"/>
          <p:cNvSpPr/>
          <p:nvPr/>
        </p:nvSpPr>
        <p:spPr>
          <a:xfrm>
            <a:off x="10200203" y="2083475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47" name="Google Shape;347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85274" y="2125980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15"/>
          <p:cNvSpPr/>
          <p:nvPr/>
        </p:nvSpPr>
        <p:spPr>
          <a:xfrm>
            <a:off x="10937319" y="216134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Kekayaan</a:t>
            </a:r>
            <a:endParaRPr b="0" i="0" sz="2200" u="none" cap="none" strike="noStrike"/>
          </a:p>
        </p:txBody>
      </p:sp>
      <p:sp>
        <p:nvSpPr>
          <p:cNvPr id="349" name="Google Shape;349;p15"/>
          <p:cNvSpPr/>
          <p:nvPr/>
        </p:nvSpPr>
        <p:spPr>
          <a:xfrm>
            <a:off x="10937319" y="2651760"/>
            <a:ext cx="2899410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Pengejaran kekayaan dan materialisme menghimpit iman dan kasih.</a:t>
            </a:r>
            <a:endParaRPr b="0" i="0" sz="1750" u="none" cap="none" strike="noStrike"/>
          </a:p>
        </p:txBody>
      </p:sp>
      <p:sp>
        <p:nvSpPr>
          <p:cNvPr id="350" name="Google Shape;350;p15"/>
          <p:cNvSpPr/>
          <p:nvPr/>
        </p:nvSpPr>
        <p:spPr>
          <a:xfrm>
            <a:off x="6280190" y="4556998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51" name="Google Shape;351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65260" y="4599503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15"/>
          <p:cNvSpPr/>
          <p:nvPr/>
        </p:nvSpPr>
        <p:spPr>
          <a:xfrm>
            <a:off x="7017306" y="463486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Kenikmatan Dunia</a:t>
            </a:r>
            <a:endParaRPr b="0" i="0" sz="2200" u="none" cap="none" strike="noStrike"/>
          </a:p>
        </p:txBody>
      </p:sp>
      <p:sp>
        <p:nvSpPr>
          <p:cNvPr id="353" name="Google Shape;353;p15"/>
          <p:cNvSpPr/>
          <p:nvPr/>
        </p:nvSpPr>
        <p:spPr>
          <a:xfrm>
            <a:off x="7017306" y="5125283"/>
            <a:ext cx="6819305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Keseronokan hidup mengambil alih keutamaan dan menghalang pertumbuhan rohani.</a:t>
            </a:r>
            <a:endParaRPr b="0" i="0" sz="1750" u="none" cap="none" strike="noStrike"/>
          </a:p>
        </p:txBody>
      </p:sp>
      <p:sp>
        <p:nvSpPr>
          <p:cNvPr id="354" name="Google Shape;354;p15"/>
          <p:cNvSpPr/>
          <p:nvPr/>
        </p:nvSpPr>
        <p:spPr>
          <a:xfrm>
            <a:off x="6280190" y="6106239"/>
            <a:ext cx="7556421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Tanah berduri mewakili hidup yang terlalu sibuk dengan kerisauan dan kenikmatan dunia. Firman tidak dapat berbuah kerana tertindas oleh banyak gangguan.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6"/>
          <p:cNvSpPr/>
          <p:nvPr/>
        </p:nvSpPr>
        <p:spPr>
          <a:xfrm>
            <a:off x="793804" y="1336725"/>
            <a:ext cx="94062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450"/>
              <a:buFont typeface="Bricolage Grotesque SemiBold"/>
              <a:buNone/>
            </a:pPr>
            <a:r>
              <a:rPr b="1" i="0" lang="en-US" sz="44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Tanah Subur: Penjelasan</a:t>
            </a:r>
            <a:endParaRPr b="0" i="0" sz="4450" u="none" cap="none" strike="noStrike"/>
          </a:p>
        </p:txBody>
      </p:sp>
      <p:pic>
        <p:nvPicPr>
          <p:cNvPr descr="preencoded.png" id="361" name="Google Shape;36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1410" y="2645093"/>
            <a:ext cx="3120747" cy="31207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62" name="Google Shape;36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3608" y="2645093"/>
            <a:ext cx="3120866" cy="31208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63" name="Google Shape;363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05926" y="2645093"/>
            <a:ext cx="3120747" cy="31207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64" name="Google Shape;364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708124" y="2645093"/>
            <a:ext cx="3120866" cy="3120866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16"/>
          <p:cNvSpPr/>
          <p:nvPr/>
        </p:nvSpPr>
        <p:spPr>
          <a:xfrm>
            <a:off x="793790" y="6167080"/>
            <a:ext cx="13042821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Tanah subur memiliki kedalaman yang mencukupi, kelembapan yang sesuai, dan bebas dari rumpai. Ia menghasilkan tuaian yang berlipat ganda.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71" name="Google Shape;37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76072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17"/>
          <p:cNvSpPr/>
          <p:nvPr/>
        </p:nvSpPr>
        <p:spPr>
          <a:xfrm>
            <a:off x="6214229" y="713899"/>
            <a:ext cx="5198864" cy="6498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050"/>
              <a:buFont typeface="Bricolage Grotesque SemiBold"/>
              <a:buNone/>
            </a:pPr>
            <a:r>
              <a:rPr b="1" i="0" lang="en-US" sz="40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Tanah Subur</a:t>
            </a:r>
            <a:endParaRPr b="0" i="0" sz="4050" u="none" cap="none" strike="noStrike"/>
          </a:p>
        </p:txBody>
      </p:sp>
      <p:pic>
        <p:nvPicPr>
          <p:cNvPr descr="preencoded.png" id="373" name="Google Shape;37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4229" y="1675567"/>
            <a:ext cx="1039773" cy="1530787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17"/>
          <p:cNvSpPr/>
          <p:nvPr/>
        </p:nvSpPr>
        <p:spPr>
          <a:xfrm>
            <a:off x="7565827" y="1883450"/>
            <a:ext cx="2599372" cy="3248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Mendengar</a:t>
            </a:r>
            <a:endParaRPr b="0" i="0" sz="2000" u="none" cap="none" strike="noStrike"/>
          </a:p>
        </p:txBody>
      </p:sp>
      <p:sp>
        <p:nvSpPr>
          <p:cNvPr id="375" name="Google Shape;375;p17"/>
          <p:cNvSpPr/>
          <p:nvPr/>
        </p:nvSpPr>
        <p:spPr>
          <a:xfrm>
            <a:off x="7565827" y="2332911"/>
            <a:ext cx="6336744" cy="6655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Menerima firman dengan perhatian sepenuhnya dan pemahaman mendalam.</a:t>
            </a:r>
            <a:endParaRPr b="0" i="0" sz="1600" u="none" cap="none" strike="noStrike"/>
          </a:p>
        </p:txBody>
      </p:sp>
      <p:pic>
        <p:nvPicPr>
          <p:cNvPr descr="preencoded.png" id="376" name="Google Shape;376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14229" y="3206353"/>
            <a:ext cx="1039773" cy="1530787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17"/>
          <p:cNvSpPr/>
          <p:nvPr/>
        </p:nvSpPr>
        <p:spPr>
          <a:xfrm>
            <a:off x="7565827" y="3414236"/>
            <a:ext cx="2599372" cy="3248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Menyimpan</a:t>
            </a:r>
            <a:endParaRPr b="0" i="0" sz="2000" u="none" cap="none" strike="noStrike"/>
          </a:p>
        </p:txBody>
      </p:sp>
      <p:sp>
        <p:nvSpPr>
          <p:cNvPr id="378" name="Google Shape;378;p17"/>
          <p:cNvSpPr/>
          <p:nvPr/>
        </p:nvSpPr>
        <p:spPr>
          <a:xfrm>
            <a:off x="7565827" y="3863697"/>
            <a:ext cx="6336744" cy="6655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Memelihara firman dalam hati, merenungkannya, dan menjaganya.</a:t>
            </a:r>
            <a:endParaRPr b="0" i="0" sz="1600" u="none" cap="none" strike="noStrike"/>
          </a:p>
        </p:txBody>
      </p:sp>
      <p:pic>
        <p:nvPicPr>
          <p:cNvPr descr="preencoded.png" id="379" name="Google Shape;379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14229" y="4737140"/>
            <a:ext cx="1039773" cy="1530787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17"/>
          <p:cNvSpPr/>
          <p:nvPr/>
        </p:nvSpPr>
        <p:spPr>
          <a:xfrm>
            <a:off x="7565827" y="4945023"/>
            <a:ext cx="2599372" cy="3248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Tekun</a:t>
            </a:r>
            <a:endParaRPr b="0" i="0" sz="2000" u="none" cap="none" strike="noStrike"/>
          </a:p>
        </p:txBody>
      </p:sp>
      <p:sp>
        <p:nvSpPr>
          <p:cNvPr id="381" name="Google Shape;381;p17"/>
          <p:cNvSpPr/>
          <p:nvPr/>
        </p:nvSpPr>
        <p:spPr>
          <a:xfrm>
            <a:off x="7565827" y="5394484"/>
            <a:ext cx="6336744" cy="6655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Bertahan dengan setia meskipun menghadapi cabaran dan rintangan.</a:t>
            </a:r>
            <a:endParaRPr b="0" i="0" sz="1600" u="none" cap="none" strike="noStrike"/>
          </a:p>
        </p:txBody>
      </p:sp>
      <p:pic>
        <p:nvPicPr>
          <p:cNvPr descr="preencoded.png" id="382" name="Google Shape;382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14229" y="6267926"/>
            <a:ext cx="1039773" cy="1247656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17"/>
          <p:cNvSpPr/>
          <p:nvPr/>
        </p:nvSpPr>
        <p:spPr>
          <a:xfrm>
            <a:off x="7565827" y="6475809"/>
            <a:ext cx="2599372" cy="3248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Berbuah</a:t>
            </a:r>
            <a:endParaRPr b="0" i="0" sz="2000" u="none" cap="none" strike="noStrike"/>
          </a:p>
        </p:txBody>
      </p:sp>
      <p:sp>
        <p:nvSpPr>
          <p:cNvPr id="384" name="Google Shape;384;p17"/>
          <p:cNvSpPr/>
          <p:nvPr/>
        </p:nvSpPr>
        <p:spPr>
          <a:xfrm>
            <a:off x="7565827" y="6925270"/>
            <a:ext cx="6336744" cy="332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Menghasilkan buah rohani berlipat ganda dalam kehidupan.</a:t>
            </a:r>
            <a:endParaRPr b="0" i="0" sz="1600" u="none" cap="none" strike="noStrik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90" name="Google Shape;39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76072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18"/>
          <p:cNvSpPr/>
          <p:nvPr/>
        </p:nvSpPr>
        <p:spPr>
          <a:xfrm>
            <a:off x="6228040" y="1086803"/>
            <a:ext cx="7660719" cy="13244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301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150"/>
              <a:buFont typeface="Bricolage Grotesque SemiBold"/>
              <a:buNone/>
            </a:pPr>
            <a:r>
              <a:rPr b="1" i="0" lang="en-US" sz="41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Analisis Perbandingan: 4 Tanah</a:t>
            </a:r>
            <a:endParaRPr b="0" i="0" sz="4150" u="none" cap="none" strike="noStrike"/>
          </a:p>
        </p:txBody>
      </p:sp>
      <p:sp>
        <p:nvSpPr>
          <p:cNvPr id="392" name="Google Shape;392;p18"/>
          <p:cNvSpPr/>
          <p:nvPr/>
        </p:nvSpPr>
        <p:spPr>
          <a:xfrm>
            <a:off x="6228040" y="2729032"/>
            <a:ext cx="7660719" cy="4413647"/>
          </a:xfrm>
          <a:prstGeom prst="roundRect">
            <a:avLst>
              <a:gd fmla="val 2017" name="adj"/>
            </a:avLst>
          </a:prstGeom>
          <a:noFill/>
          <a:ln cap="flat" cmpd="sng" w="9525">
            <a:solidFill>
              <a:srgbClr val="000000">
                <a:alpha val="784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18"/>
          <p:cNvSpPr/>
          <p:nvPr/>
        </p:nvSpPr>
        <p:spPr>
          <a:xfrm>
            <a:off x="6235660" y="2736652"/>
            <a:ext cx="7645479" cy="608409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18"/>
          <p:cNvSpPr/>
          <p:nvPr/>
        </p:nvSpPr>
        <p:spPr>
          <a:xfrm>
            <a:off x="6447711" y="2871311"/>
            <a:ext cx="1483876" cy="339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Jenis Tanah</a:t>
            </a:r>
            <a:endParaRPr b="0" i="0" sz="1650" u="none" cap="none" strike="noStrike"/>
          </a:p>
        </p:txBody>
      </p:sp>
      <p:sp>
        <p:nvSpPr>
          <p:cNvPr id="395" name="Google Shape;395;p18"/>
          <p:cNvSpPr/>
          <p:nvPr/>
        </p:nvSpPr>
        <p:spPr>
          <a:xfrm>
            <a:off x="8362831" y="2871311"/>
            <a:ext cx="1480066" cy="339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Respons Awal</a:t>
            </a:r>
            <a:endParaRPr b="0" i="0" sz="1650" u="none" cap="none" strike="noStrike"/>
          </a:p>
        </p:txBody>
      </p:sp>
      <p:sp>
        <p:nvSpPr>
          <p:cNvPr id="396" name="Google Shape;396;p18"/>
          <p:cNvSpPr/>
          <p:nvPr/>
        </p:nvSpPr>
        <p:spPr>
          <a:xfrm>
            <a:off x="10274141" y="2871311"/>
            <a:ext cx="1480066" cy="339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Cabaran</a:t>
            </a:r>
            <a:endParaRPr b="0" i="0" sz="1650" u="none" cap="none" strike="noStrike"/>
          </a:p>
        </p:txBody>
      </p:sp>
      <p:sp>
        <p:nvSpPr>
          <p:cNvPr id="397" name="Google Shape;397;p18"/>
          <p:cNvSpPr/>
          <p:nvPr/>
        </p:nvSpPr>
        <p:spPr>
          <a:xfrm>
            <a:off x="12185452" y="2871311"/>
            <a:ext cx="1483876" cy="339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Hasil</a:t>
            </a:r>
            <a:endParaRPr b="0" i="0" sz="1650" u="none" cap="none" strike="noStrike"/>
          </a:p>
        </p:txBody>
      </p:sp>
      <p:sp>
        <p:nvSpPr>
          <p:cNvPr id="398" name="Google Shape;398;p18"/>
          <p:cNvSpPr/>
          <p:nvPr/>
        </p:nvSpPr>
        <p:spPr>
          <a:xfrm>
            <a:off x="6235660" y="3345061"/>
            <a:ext cx="7645479" cy="947499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18"/>
          <p:cNvSpPr/>
          <p:nvPr/>
        </p:nvSpPr>
        <p:spPr>
          <a:xfrm>
            <a:off x="6447711" y="3479721"/>
            <a:ext cx="1483876" cy="339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Tepi Jalan</a:t>
            </a:r>
            <a:endParaRPr b="0" i="0" sz="1650" u="none" cap="none" strike="noStrike"/>
          </a:p>
        </p:txBody>
      </p:sp>
      <p:sp>
        <p:nvSpPr>
          <p:cNvPr id="400" name="Google Shape;400;p18"/>
          <p:cNvSpPr/>
          <p:nvPr/>
        </p:nvSpPr>
        <p:spPr>
          <a:xfrm>
            <a:off x="8362831" y="3479721"/>
            <a:ext cx="1480066" cy="339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Tidak faham</a:t>
            </a:r>
            <a:endParaRPr b="0" i="0" sz="1650" u="none" cap="none" strike="noStrike"/>
          </a:p>
        </p:txBody>
      </p:sp>
      <p:sp>
        <p:nvSpPr>
          <p:cNvPr id="401" name="Google Shape;401;p18"/>
          <p:cNvSpPr/>
          <p:nvPr/>
        </p:nvSpPr>
        <p:spPr>
          <a:xfrm>
            <a:off x="10274141" y="3479721"/>
            <a:ext cx="1480066" cy="339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Iblis mencuri</a:t>
            </a:r>
            <a:endParaRPr b="0" i="0" sz="1650" u="none" cap="none" strike="noStrike"/>
          </a:p>
        </p:txBody>
      </p:sp>
      <p:sp>
        <p:nvSpPr>
          <p:cNvPr id="402" name="Google Shape;402;p18"/>
          <p:cNvSpPr/>
          <p:nvPr/>
        </p:nvSpPr>
        <p:spPr>
          <a:xfrm>
            <a:off x="12185452" y="3479721"/>
            <a:ext cx="1483876" cy="678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Tiada pertumbuhan</a:t>
            </a:r>
            <a:endParaRPr b="0" i="0" sz="1650" u="none" cap="none" strike="noStrike"/>
          </a:p>
        </p:txBody>
      </p:sp>
      <p:sp>
        <p:nvSpPr>
          <p:cNvPr id="403" name="Google Shape;403;p18"/>
          <p:cNvSpPr/>
          <p:nvPr/>
        </p:nvSpPr>
        <p:spPr>
          <a:xfrm>
            <a:off x="6235660" y="4292560"/>
            <a:ext cx="7645479" cy="608409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18"/>
          <p:cNvSpPr/>
          <p:nvPr/>
        </p:nvSpPr>
        <p:spPr>
          <a:xfrm>
            <a:off x="6447711" y="4427220"/>
            <a:ext cx="1483876" cy="339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Berbatu</a:t>
            </a:r>
            <a:endParaRPr b="0" i="0" sz="1650" u="none" cap="none" strike="noStrike"/>
          </a:p>
        </p:txBody>
      </p:sp>
      <p:sp>
        <p:nvSpPr>
          <p:cNvPr id="405" name="Google Shape;405;p18"/>
          <p:cNvSpPr/>
          <p:nvPr/>
        </p:nvSpPr>
        <p:spPr>
          <a:xfrm>
            <a:off x="8362831" y="4427220"/>
            <a:ext cx="1480066" cy="339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Sukacita</a:t>
            </a:r>
            <a:endParaRPr b="0" i="0" sz="1650" u="none" cap="none" strike="noStrike"/>
          </a:p>
        </p:txBody>
      </p:sp>
      <p:sp>
        <p:nvSpPr>
          <p:cNvPr id="406" name="Google Shape;406;p18"/>
          <p:cNvSpPr/>
          <p:nvPr/>
        </p:nvSpPr>
        <p:spPr>
          <a:xfrm>
            <a:off x="10274141" y="4427220"/>
            <a:ext cx="1480066" cy="339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Penganiayaan</a:t>
            </a:r>
            <a:endParaRPr b="0" i="0" sz="1650" u="none" cap="none" strike="noStrike"/>
          </a:p>
        </p:txBody>
      </p:sp>
      <p:sp>
        <p:nvSpPr>
          <p:cNvPr id="407" name="Google Shape;407;p18"/>
          <p:cNvSpPr/>
          <p:nvPr/>
        </p:nvSpPr>
        <p:spPr>
          <a:xfrm>
            <a:off x="12185452" y="4427220"/>
            <a:ext cx="1483876" cy="339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Layu cepat</a:t>
            </a:r>
            <a:endParaRPr b="0" i="0" sz="1650" u="none" cap="none" strike="noStrike"/>
          </a:p>
        </p:txBody>
      </p:sp>
      <p:sp>
        <p:nvSpPr>
          <p:cNvPr id="408" name="Google Shape;408;p18"/>
          <p:cNvSpPr/>
          <p:nvPr/>
        </p:nvSpPr>
        <p:spPr>
          <a:xfrm>
            <a:off x="6235660" y="4900970"/>
            <a:ext cx="7645479" cy="947499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18"/>
          <p:cNvSpPr/>
          <p:nvPr/>
        </p:nvSpPr>
        <p:spPr>
          <a:xfrm>
            <a:off x="6447711" y="5035629"/>
            <a:ext cx="1483876" cy="339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Berduri</a:t>
            </a:r>
            <a:endParaRPr b="0" i="0" sz="1650" u="none" cap="none" strike="noStrike"/>
          </a:p>
        </p:txBody>
      </p:sp>
      <p:sp>
        <p:nvSpPr>
          <p:cNvPr id="410" name="Google Shape;410;p18"/>
          <p:cNvSpPr/>
          <p:nvPr/>
        </p:nvSpPr>
        <p:spPr>
          <a:xfrm>
            <a:off x="8362831" y="5035629"/>
            <a:ext cx="1480066" cy="678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Pertumbuhan awal</a:t>
            </a:r>
            <a:endParaRPr b="0" i="0" sz="1650" u="none" cap="none" strike="noStrike"/>
          </a:p>
        </p:txBody>
      </p:sp>
      <p:sp>
        <p:nvSpPr>
          <p:cNvPr id="411" name="Google Shape;411;p18"/>
          <p:cNvSpPr/>
          <p:nvPr/>
        </p:nvSpPr>
        <p:spPr>
          <a:xfrm>
            <a:off x="10274141" y="5035629"/>
            <a:ext cx="1480066" cy="678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Gangguan dunia</a:t>
            </a:r>
            <a:endParaRPr b="0" i="0" sz="1650" u="none" cap="none" strike="noStrike"/>
          </a:p>
        </p:txBody>
      </p:sp>
      <p:sp>
        <p:nvSpPr>
          <p:cNvPr id="412" name="Google Shape;412;p18"/>
          <p:cNvSpPr/>
          <p:nvPr/>
        </p:nvSpPr>
        <p:spPr>
          <a:xfrm>
            <a:off x="12185452" y="5035629"/>
            <a:ext cx="1483876" cy="339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Tidak berbuah</a:t>
            </a:r>
            <a:endParaRPr b="0" i="0" sz="1650" u="none" cap="none" strike="noStrike"/>
          </a:p>
        </p:txBody>
      </p:sp>
      <p:sp>
        <p:nvSpPr>
          <p:cNvPr id="413" name="Google Shape;413;p18"/>
          <p:cNvSpPr/>
          <p:nvPr/>
        </p:nvSpPr>
        <p:spPr>
          <a:xfrm>
            <a:off x="6235660" y="5848469"/>
            <a:ext cx="7645479" cy="1286589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18"/>
          <p:cNvSpPr/>
          <p:nvPr/>
        </p:nvSpPr>
        <p:spPr>
          <a:xfrm>
            <a:off x="6447711" y="5983129"/>
            <a:ext cx="1483876" cy="339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Subur</a:t>
            </a:r>
            <a:endParaRPr b="0" i="0" sz="1650" u="none" cap="none" strike="noStrike"/>
          </a:p>
        </p:txBody>
      </p:sp>
      <p:sp>
        <p:nvSpPr>
          <p:cNvPr id="415" name="Google Shape;415;p18"/>
          <p:cNvSpPr/>
          <p:nvPr/>
        </p:nvSpPr>
        <p:spPr>
          <a:xfrm>
            <a:off x="8362831" y="5983129"/>
            <a:ext cx="1480066" cy="678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Dengar dan faham</a:t>
            </a:r>
            <a:endParaRPr b="0" i="0" sz="1650" u="none" cap="none" strike="noStrike"/>
          </a:p>
        </p:txBody>
      </p:sp>
      <p:sp>
        <p:nvSpPr>
          <p:cNvPr id="416" name="Google Shape;416;p18"/>
          <p:cNvSpPr/>
          <p:nvPr/>
        </p:nvSpPr>
        <p:spPr>
          <a:xfrm>
            <a:off x="10274141" y="5983129"/>
            <a:ext cx="1480066" cy="10172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Diatasi dengan ketabahan</a:t>
            </a:r>
            <a:endParaRPr b="0" i="0" sz="1650" u="none" cap="none" strike="noStrike"/>
          </a:p>
        </p:txBody>
      </p:sp>
      <p:sp>
        <p:nvSpPr>
          <p:cNvPr id="417" name="Google Shape;417;p18"/>
          <p:cNvSpPr/>
          <p:nvPr/>
        </p:nvSpPr>
        <p:spPr>
          <a:xfrm>
            <a:off x="12185452" y="5983129"/>
            <a:ext cx="1483876" cy="678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Berbuah berlipat ganda</a:t>
            </a:r>
            <a:endParaRPr b="0" i="0" sz="1650" u="none" cap="none" strike="noStrik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9"/>
          <p:cNvSpPr/>
          <p:nvPr/>
        </p:nvSpPr>
        <p:spPr>
          <a:xfrm>
            <a:off x="793790" y="1025962"/>
            <a:ext cx="10398323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450"/>
              <a:buFont typeface="Bricolage Grotesque SemiBold"/>
              <a:buNone/>
            </a:pPr>
            <a:r>
              <a:rPr b="1" i="0" lang="en-US" sz="44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Pengajaran Utama dari Perumpamaan</a:t>
            </a:r>
            <a:endParaRPr b="0" i="0" sz="4450" u="none" cap="none" strike="noStrike"/>
          </a:p>
        </p:txBody>
      </p:sp>
      <p:pic>
        <p:nvPicPr>
          <p:cNvPr descr="preencoded.png" id="424" name="Google Shape;42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78348" y="2188369"/>
            <a:ext cx="2152055" cy="1306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25" name="Google Shape;42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94892" y="2804398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19"/>
          <p:cNvSpPr/>
          <p:nvPr/>
        </p:nvSpPr>
        <p:spPr>
          <a:xfrm>
            <a:off x="5357217" y="241518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Berbuah</a:t>
            </a:r>
            <a:endParaRPr b="0" i="0" sz="2200" u="none" cap="none" strike="noStrike"/>
          </a:p>
        </p:txBody>
      </p:sp>
      <p:sp>
        <p:nvSpPr>
          <p:cNvPr id="427" name="Google Shape;427;p19"/>
          <p:cNvSpPr/>
          <p:nvPr/>
        </p:nvSpPr>
        <p:spPr>
          <a:xfrm>
            <a:off x="5357217" y="2905601"/>
            <a:ext cx="638484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Menghasilkan perubahan hidup dan karakter seperti Kristus</a:t>
            </a:r>
            <a:endParaRPr b="0" i="0" sz="1750" u="none" cap="none" strike="noStrike"/>
          </a:p>
        </p:txBody>
      </p:sp>
      <p:sp>
        <p:nvSpPr>
          <p:cNvPr id="428" name="Google Shape;428;p19"/>
          <p:cNvSpPr/>
          <p:nvPr/>
        </p:nvSpPr>
        <p:spPr>
          <a:xfrm>
            <a:off x="5187077" y="3508415"/>
            <a:ext cx="8592860" cy="15240"/>
          </a:xfrm>
          <a:prstGeom prst="roundRect">
            <a:avLst>
              <a:gd fmla="val 625116" name="adj"/>
            </a:avLst>
          </a:prstGeom>
          <a:solidFill>
            <a:srgbClr val="F8EC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29" name="Google Shape;429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02381" y="3551992"/>
            <a:ext cx="4304109" cy="1306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30" name="Google Shape;430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94892" y="4006096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19"/>
          <p:cNvSpPr/>
          <p:nvPr/>
        </p:nvSpPr>
        <p:spPr>
          <a:xfrm>
            <a:off x="6433304" y="377880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Hati yang Baik</a:t>
            </a:r>
            <a:endParaRPr b="0" i="0" sz="2200" u="none" cap="none" strike="noStrike"/>
          </a:p>
        </p:txBody>
      </p:sp>
      <p:sp>
        <p:nvSpPr>
          <p:cNvPr id="432" name="Google Shape;432;p19"/>
          <p:cNvSpPr/>
          <p:nvPr/>
        </p:nvSpPr>
        <p:spPr>
          <a:xfrm>
            <a:off x="6433304" y="4269224"/>
            <a:ext cx="4607362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Menjaga hati dari gangguan dan kekerasan</a:t>
            </a:r>
            <a:endParaRPr b="0" i="0" sz="1750" u="none" cap="none" strike="noStrike"/>
          </a:p>
        </p:txBody>
      </p:sp>
      <p:sp>
        <p:nvSpPr>
          <p:cNvPr id="433" name="Google Shape;433;p19"/>
          <p:cNvSpPr/>
          <p:nvPr/>
        </p:nvSpPr>
        <p:spPr>
          <a:xfrm>
            <a:off x="6263164" y="4872038"/>
            <a:ext cx="7516773" cy="15240"/>
          </a:xfrm>
          <a:prstGeom prst="roundRect">
            <a:avLst>
              <a:gd fmla="val 625116" name="adj"/>
            </a:avLst>
          </a:prstGeom>
          <a:solidFill>
            <a:srgbClr val="F8EC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34" name="Google Shape;434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6294" y="4915614"/>
            <a:ext cx="6456164" cy="1306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35" name="Google Shape;435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894773" y="5369719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19"/>
          <p:cNvSpPr/>
          <p:nvPr/>
        </p:nvSpPr>
        <p:spPr>
          <a:xfrm>
            <a:off x="7509272" y="5142428"/>
            <a:ext cx="3319701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Mendengar dengan Baik</a:t>
            </a:r>
            <a:endParaRPr b="0" i="0" sz="2200" u="none" cap="none" strike="noStrike"/>
          </a:p>
        </p:txBody>
      </p:sp>
      <p:sp>
        <p:nvSpPr>
          <p:cNvPr id="437" name="Google Shape;437;p19"/>
          <p:cNvSpPr/>
          <p:nvPr/>
        </p:nvSpPr>
        <p:spPr>
          <a:xfrm>
            <a:off x="7509272" y="5632847"/>
            <a:ext cx="5197197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Memberi perhatian dan memahami firman Tuhan</a:t>
            </a:r>
            <a:endParaRPr b="0" i="0" sz="1750" u="none" cap="none" strike="noStrike"/>
          </a:p>
        </p:txBody>
      </p:sp>
      <p:sp>
        <p:nvSpPr>
          <p:cNvPr id="438" name="Google Shape;438;p19"/>
          <p:cNvSpPr/>
          <p:nvPr/>
        </p:nvSpPr>
        <p:spPr>
          <a:xfrm>
            <a:off x="793790" y="6477714"/>
            <a:ext cx="13042821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None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Perumpamaan ini mengajar kita untuk menjadi pendengar yang baik dan mempunyai hati yang subur untuk firman Tuhan. Buah rohani adalah hasil semulajadi dari hati yang menerima dan memelihara kebenaran.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44" name="Google Shape;44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9680" y="0"/>
            <a:ext cx="576072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20"/>
          <p:cNvSpPr/>
          <p:nvPr/>
        </p:nvSpPr>
        <p:spPr>
          <a:xfrm>
            <a:off x="669846" y="526494"/>
            <a:ext cx="7804309" cy="11961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333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3750"/>
              <a:buFont typeface="Bricolage Grotesque SemiBold"/>
              <a:buNone/>
            </a:pPr>
            <a:r>
              <a:rPr b="1" i="0" lang="en-US" sz="37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Remaja Kristian Mendengar Firman Tuhan</a:t>
            </a:r>
            <a:endParaRPr b="0" i="0" sz="3750" u="none" cap="none" strike="noStrike"/>
          </a:p>
        </p:txBody>
      </p:sp>
      <p:sp>
        <p:nvSpPr>
          <p:cNvPr id="446" name="Google Shape;446;p20"/>
          <p:cNvSpPr/>
          <p:nvPr/>
        </p:nvSpPr>
        <p:spPr>
          <a:xfrm>
            <a:off x="669846" y="2105263"/>
            <a:ext cx="3758565" cy="6316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950"/>
              <a:buFont typeface="Bricolage Grotesque SemiBold"/>
              <a:buNone/>
            </a:pPr>
            <a:r>
              <a:rPr b="1" i="0" lang="en-US" sz="49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15-20</a:t>
            </a:r>
            <a:endParaRPr b="0" i="0" sz="4950" u="none" cap="none" strike="noStrike"/>
          </a:p>
        </p:txBody>
      </p:sp>
      <p:sp>
        <p:nvSpPr>
          <p:cNvPr id="447" name="Google Shape;447;p20"/>
          <p:cNvSpPr/>
          <p:nvPr/>
        </p:nvSpPr>
        <p:spPr>
          <a:xfrm>
            <a:off x="1352788" y="2975967"/>
            <a:ext cx="2392561" cy="2990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702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850"/>
              <a:buFont typeface="Bricolage Grotesque SemiBold"/>
              <a:buNone/>
            </a:pPr>
            <a:r>
              <a:rPr b="1" i="0" lang="en-US" sz="18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Minit Harian</a:t>
            </a:r>
            <a:endParaRPr b="0" i="0" sz="1850" u="none" cap="none" strike="noStrike"/>
          </a:p>
        </p:txBody>
      </p:sp>
      <p:sp>
        <p:nvSpPr>
          <p:cNvPr id="448" name="Google Shape;448;p20"/>
          <p:cNvSpPr/>
          <p:nvPr/>
        </p:nvSpPr>
        <p:spPr>
          <a:xfrm>
            <a:off x="669846" y="3389828"/>
            <a:ext cx="3758565" cy="6124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500"/>
              <a:buFont typeface="Inter"/>
              <a:buNone/>
            </a:pPr>
            <a:r>
              <a:rPr b="0" i="0" lang="en-US" sz="15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Masa yang dicadangkan untuk remaja membaca Alkitab setiap hari.</a:t>
            </a:r>
            <a:endParaRPr b="0" i="0" sz="1500" u="none" cap="none" strike="noStrike"/>
          </a:p>
        </p:txBody>
      </p:sp>
      <p:sp>
        <p:nvSpPr>
          <p:cNvPr id="449" name="Google Shape;449;p20"/>
          <p:cNvSpPr/>
          <p:nvPr/>
        </p:nvSpPr>
        <p:spPr>
          <a:xfrm>
            <a:off x="4715470" y="2105263"/>
            <a:ext cx="3758684" cy="6316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950"/>
              <a:buFont typeface="Bricolage Grotesque SemiBold"/>
              <a:buNone/>
            </a:pPr>
            <a:r>
              <a:rPr b="1" i="0" lang="en-US" sz="49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7</a:t>
            </a:r>
            <a:endParaRPr b="0" i="0" sz="4950" u="none" cap="none" strike="noStrike"/>
          </a:p>
        </p:txBody>
      </p:sp>
      <p:sp>
        <p:nvSpPr>
          <p:cNvPr id="450" name="Google Shape;450;p20"/>
          <p:cNvSpPr/>
          <p:nvPr/>
        </p:nvSpPr>
        <p:spPr>
          <a:xfrm>
            <a:off x="5398532" y="2975967"/>
            <a:ext cx="2392561" cy="2990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702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850"/>
              <a:buFont typeface="Bricolage Grotesque SemiBold"/>
              <a:buNone/>
            </a:pPr>
            <a:r>
              <a:rPr b="1" i="0" lang="en-US" sz="18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Hari Seminggu</a:t>
            </a:r>
            <a:endParaRPr b="0" i="0" sz="1850" u="none" cap="none" strike="noStrike"/>
          </a:p>
        </p:txBody>
      </p:sp>
      <p:sp>
        <p:nvSpPr>
          <p:cNvPr id="451" name="Google Shape;451;p20"/>
          <p:cNvSpPr/>
          <p:nvPr/>
        </p:nvSpPr>
        <p:spPr>
          <a:xfrm>
            <a:off x="4715470" y="3389828"/>
            <a:ext cx="3758684" cy="6124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500"/>
              <a:buFont typeface="Inter"/>
              <a:buNone/>
            </a:pPr>
            <a:r>
              <a:rPr b="0" i="0" lang="en-US" sz="15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Kekerapan untuk konsisten dalam pemahaman firman Tuhan.</a:t>
            </a:r>
            <a:endParaRPr b="0" i="0" sz="1500" u="none" cap="none" strike="noStrike"/>
          </a:p>
        </p:txBody>
      </p:sp>
      <p:sp>
        <p:nvSpPr>
          <p:cNvPr id="452" name="Google Shape;452;p20"/>
          <p:cNvSpPr/>
          <p:nvPr/>
        </p:nvSpPr>
        <p:spPr>
          <a:xfrm>
            <a:off x="2692598" y="4672132"/>
            <a:ext cx="3758684" cy="6316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950"/>
              <a:buFont typeface="Bricolage Grotesque SemiBold"/>
              <a:buNone/>
            </a:pPr>
            <a:r>
              <a:rPr b="1" i="0" lang="en-US" sz="49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31%</a:t>
            </a:r>
            <a:endParaRPr b="0" i="0" sz="4950" u="none" cap="none" strike="noStrike"/>
          </a:p>
        </p:txBody>
      </p:sp>
      <p:sp>
        <p:nvSpPr>
          <p:cNvPr id="453" name="Google Shape;453;p20"/>
          <p:cNvSpPr/>
          <p:nvPr/>
        </p:nvSpPr>
        <p:spPr>
          <a:xfrm>
            <a:off x="3375660" y="5542836"/>
            <a:ext cx="2392561" cy="2990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702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850"/>
              <a:buFont typeface="Bricolage Grotesque SemiBold"/>
              <a:buNone/>
            </a:pPr>
            <a:r>
              <a:rPr b="1" i="0" lang="en-US" sz="18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Remaja Aktif</a:t>
            </a:r>
            <a:endParaRPr b="0" i="0" sz="1850" u="none" cap="none" strike="noStrike"/>
          </a:p>
        </p:txBody>
      </p:sp>
      <p:sp>
        <p:nvSpPr>
          <p:cNvPr id="454" name="Google Shape;454;p20"/>
          <p:cNvSpPr/>
          <p:nvPr/>
        </p:nvSpPr>
        <p:spPr>
          <a:xfrm>
            <a:off x="2692598" y="5956697"/>
            <a:ext cx="3758684" cy="6124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500"/>
              <a:buFont typeface="Inter"/>
              <a:buNone/>
            </a:pPr>
            <a:r>
              <a:rPr b="0" i="0" lang="en-US" sz="15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Peratusan remaja yang konsisten membaca Alkitab setiap minggu.</a:t>
            </a:r>
            <a:endParaRPr b="0" i="0" sz="1500" u="none" cap="none" strike="noStrike"/>
          </a:p>
        </p:txBody>
      </p:sp>
      <p:sp>
        <p:nvSpPr>
          <p:cNvPr id="455" name="Google Shape;455;p20"/>
          <p:cNvSpPr/>
          <p:nvPr/>
        </p:nvSpPr>
        <p:spPr>
          <a:xfrm>
            <a:off x="669846" y="6784419"/>
            <a:ext cx="7804309" cy="9186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500"/>
              <a:buFont typeface="Inter"/>
              <a:buNone/>
            </a:pPr>
            <a:r>
              <a:rPr b="0" i="0" lang="en-US" sz="15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Banyak remaja Kristian ingin mempunyai kehidupan rohani yang kuat. Namun cabaran dunia moden menyebabkan kesukaran mendengar dan memahami firman secara mendalam.</a:t>
            </a:r>
            <a:endParaRPr b="0" i="0" sz="1500" u="none" cap="none" strike="noStrik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1"/>
          <p:cNvSpPr/>
          <p:nvPr/>
        </p:nvSpPr>
        <p:spPr>
          <a:xfrm>
            <a:off x="793790" y="2341602"/>
            <a:ext cx="6537246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450"/>
              <a:buFont typeface="Bricolage Grotesque SemiBold"/>
              <a:buNone/>
            </a:pPr>
            <a:r>
              <a:rPr b="1" i="0" lang="en-US" sz="44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Cabaran Remaja Hari Ini</a:t>
            </a:r>
            <a:endParaRPr b="0" i="0" sz="4450" u="none" cap="none" strike="noStrike"/>
          </a:p>
        </p:txBody>
      </p:sp>
      <p:sp>
        <p:nvSpPr>
          <p:cNvPr id="462" name="Google Shape;462;p21"/>
          <p:cNvSpPr/>
          <p:nvPr/>
        </p:nvSpPr>
        <p:spPr>
          <a:xfrm>
            <a:off x="793790" y="361735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Gangguan Digital</a:t>
            </a:r>
            <a:endParaRPr b="0" i="0" sz="2200" u="none" cap="none" strike="noStrike"/>
          </a:p>
        </p:txBody>
      </p:sp>
      <p:sp>
        <p:nvSpPr>
          <p:cNvPr id="463" name="Google Shape;463;p21"/>
          <p:cNvSpPr/>
          <p:nvPr/>
        </p:nvSpPr>
        <p:spPr>
          <a:xfrm>
            <a:off x="793790" y="4198501"/>
            <a:ext cx="3978116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Char char="•"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Media sosial yang menuntut perhatian</a:t>
            </a:r>
            <a:endParaRPr b="0" i="0" sz="1750" u="none" cap="none" strike="noStrike"/>
          </a:p>
        </p:txBody>
      </p:sp>
      <p:sp>
        <p:nvSpPr>
          <p:cNvPr id="464" name="Google Shape;464;p21"/>
          <p:cNvSpPr/>
          <p:nvPr/>
        </p:nvSpPr>
        <p:spPr>
          <a:xfrm>
            <a:off x="793790" y="5003602"/>
            <a:ext cx="397811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Char char="•"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Notifikasi berterusan dari telefon</a:t>
            </a:r>
            <a:endParaRPr b="0" i="0" sz="1750" u="none" cap="none" strike="noStrike"/>
          </a:p>
        </p:txBody>
      </p:sp>
      <p:sp>
        <p:nvSpPr>
          <p:cNvPr id="465" name="Google Shape;465;p21"/>
          <p:cNvSpPr/>
          <p:nvPr/>
        </p:nvSpPr>
        <p:spPr>
          <a:xfrm>
            <a:off x="793790" y="5445800"/>
            <a:ext cx="397811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Char char="•"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Permainan dalam talian</a:t>
            </a:r>
            <a:endParaRPr b="0" i="0" sz="1750" u="none" cap="none" strike="noStrike"/>
          </a:p>
        </p:txBody>
      </p:sp>
      <p:sp>
        <p:nvSpPr>
          <p:cNvPr id="466" name="Google Shape;466;p21"/>
          <p:cNvSpPr/>
          <p:nvPr/>
        </p:nvSpPr>
        <p:spPr>
          <a:xfrm>
            <a:off x="5332928" y="361735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Tekanan Sosial</a:t>
            </a:r>
            <a:endParaRPr b="0" i="0" sz="2200" u="none" cap="none" strike="noStrike"/>
          </a:p>
        </p:txBody>
      </p:sp>
      <p:sp>
        <p:nvSpPr>
          <p:cNvPr id="467" name="Google Shape;467;p21"/>
          <p:cNvSpPr/>
          <p:nvPr/>
        </p:nvSpPr>
        <p:spPr>
          <a:xfrm>
            <a:off x="5332928" y="4198501"/>
            <a:ext cx="397811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Char char="•"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Pengaruh rakan sebaya</a:t>
            </a:r>
            <a:endParaRPr b="0" i="0" sz="1750" u="none" cap="none" strike="noStrike"/>
          </a:p>
        </p:txBody>
      </p:sp>
      <p:sp>
        <p:nvSpPr>
          <p:cNvPr id="468" name="Google Shape;468;p21"/>
          <p:cNvSpPr/>
          <p:nvPr/>
        </p:nvSpPr>
        <p:spPr>
          <a:xfrm>
            <a:off x="5332928" y="4640699"/>
            <a:ext cx="397811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Char char="•"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Takut ditolak atau diejek</a:t>
            </a:r>
            <a:endParaRPr b="0" i="0" sz="1750" u="none" cap="none" strike="noStrike"/>
          </a:p>
        </p:txBody>
      </p:sp>
      <p:sp>
        <p:nvSpPr>
          <p:cNvPr id="469" name="Google Shape;469;p21"/>
          <p:cNvSpPr/>
          <p:nvPr/>
        </p:nvSpPr>
        <p:spPr>
          <a:xfrm>
            <a:off x="5332928" y="5082897"/>
            <a:ext cx="3978116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Char char="•"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Budaya popular yang berlawanan dengan nilai Kristian</a:t>
            </a:r>
            <a:endParaRPr b="0" i="0" sz="1750" u="none" cap="none" strike="noStrike"/>
          </a:p>
        </p:txBody>
      </p:sp>
      <p:sp>
        <p:nvSpPr>
          <p:cNvPr id="470" name="Google Shape;470;p21"/>
          <p:cNvSpPr/>
          <p:nvPr/>
        </p:nvSpPr>
        <p:spPr>
          <a:xfrm>
            <a:off x="9872067" y="361735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200"/>
              <a:buFont typeface="Bricolage Grotesque SemiBold"/>
              <a:buNone/>
            </a:pPr>
            <a:r>
              <a:rPr b="1" i="0" lang="en-US" sz="22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Strategi Mengatasi</a:t>
            </a:r>
            <a:endParaRPr b="0" i="0" sz="2200" u="none" cap="none" strike="noStrike"/>
          </a:p>
        </p:txBody>
      </p:sp>
      <p:sp>
        <p:nvSpPr>
          <p:cNvPr id="471" name="Google Shape;471;p21"/>
          <p:cNvSpPr/>
          <p:nvPr/>
        </p:nvSpPr>
        <p:spPr>
          <a:xfrm>
            <a:off x="9872067" y="4198501"/>
            <a:ext cx="3978116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Char char="•"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Tetapkan masa khusus untuk Alkitab</a:t>
            </a:r>
            <a:endParaRPr b="0" i="0" sz="1750" u="none" cap="none" strike="noStrike"/>
          </a:p>
        </p:txBody>
      </p:sp>
      <p:sp>
        <p:nvSpPr>
          <p:cNvPr id="472" name="Google Shape;472;p21"/>
          <p:cNvSpPr/>
          <p:nvPr/>
        </p:nvSpPr>
        <p:spPr>
          <a:xfrm>
            <a:off x="9872067" y="5003602"/>
            <a:ext cx="397811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Char char="•"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Cari kumpulan sokongan seiman</a:t>
            </a:r>
            <a:endParaRPr b="0" i="0" sz="1750" u="none" cap="none" strike="noStrike"/>
          </a:p>
        </p:txBody>
      </p:sp>
      <p:sp>
        <p:nvSpPr>
          <p:cNvPr id="473" name="Google Shape;473;p21"/>
          <p:cNvSpPr/>
          <p:nvPr/>
        </p:nvSpPr>
        <p:spPr>
          <a:xfrm>
            <a:off x="9872067" y="5445800"/>
            <a:ext cx="397811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750"/>
              <a:buFont typeface="Inter"/>
              <a:buChar char="•"/>
            </a:pPr>
            <a:r>
              <a:rPr b="0" i="0" lang="en-US" sz="17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Amalkan disiplin rohani harian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79" name="Google Shape;47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2745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22"/>
          <p:cNvSpPr/>
          <p:nvPr/>
        </p:nvSpPr>
        <p:spPr>
          <a:xfrm>
            <a:off x="732115" y="3522940"/>
            <a:ext cx="9243774" cy="6537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100"/>
              <a:buFont typeface="Bricolage Grotesque SemiBold"/>
              <a:buNone/>
            </a:pPr>
            <a:r>
              <a:rPr b="1" i="0" lang="en-US" sz="41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Latihan Interaktif: Kuis Pilihan Ganda</a:t>
            </a:r>
            <a:endParaRPr b="0" i="0" sz="4100" u="none" cap="none" strike="noStrike"/>
          </a:p>
        </p:txBody>
      </p:sp>
      <p:sp>
        <p:nvSpPr>
          <p:cNvPr id="481" name="Google Shape;481;p22"/>
          <p:cNvSpPr/>
          <p:nvPr/>
        </p:nvSpPr>
        <p:spPr>
          <a:xfrm>
            <a:off x="732115" y="4490442"/>
            <a:ext cx="4249222" cy="2831068"/>
          </a:xfrm>
          <a:prstGeom prst="roundRect">
            <a:avLst>
              <a:gd fmla="val 3104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22"/>
          <p:cNvSpPr/>
          <p:nvPr/>
        </p:nvSpPr>
        <p:spPr>
          <a:xfrm>
            <a:off x="948928" y="4707255"/>
            <a:ext cx="2614970" cy="3268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50"/>
              <a:buFont typeface="Bricolage Grotesque SemiBold"/>
              <a:buNone/>
            </a:pPr>
            <a:r>
              <a:rPr b="1" i="0" lang="en-US" sz="20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Soalan 1</a:t>
            </a:r>
            <a:endParaRPr b="0" i="0" sz="2050" u="none" cap="none" strike="noStrike"/>
          </a:p>
        </p:txBody>
      </p:sp>
      <p:sp>
        <p:nvSpPr>
          <p:cNvPr id="483" name="Google Shape;483;p22"/>
          <p:cNvSpPr/>
          <p:nvPr/>
        </p:nvSpPr>
        <p:spPr>
          <a:xfrm>
            <a:off x="948928" y="5159573"/>
            <a:ext cx="3815596" cy="669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Apakah yang dilambangkan oleh benih dalam perumpamaan ini?</a:t>
            </a:r>
            <a:endParaRPr b="0" i="0" sz="1600" u="none" cap="none" strike="noStrike"/>
          </a:p>
        </p:txBody>
      </p:sp>
      <p:sp>
        <p:nvSpPr>
          <p:cNvPr id="484" name="Google Shape;484;p22"/>
          <p:cNvSpPr/>
          <p:nvPr/>
        </p:nvSpPr>
        <p:spPr>
          <a:xfrm>
            <a:off x="948928" y="5954435"/>
            <a:ext cx="3815596" cy="334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Calibri"/>
              <a:buAutoNum type="arabicPeriod"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Berkat Tuhan</a:t>
            </a:r>
            <a:endParaRPr b="0" i="0" sz="1600" u="none" cap="none" strike="noStrike"/>
          </a:p>
        </p:txBody>
      </p:sp>
      <p:sp>
        <p:nvSpPr>
          <p:cNvPr id="485" name="Google Shape;485;p22"/>
          <p:cNvSpPr/>
          <p:nvPr/>
        </p:nvSpPr>
        <p:spPr>
          <a:xfrm>
            <a:off x="948928" y="6362224"/>
            <a:ext cx="3815596" cy="334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Calibri"/>
              <a:buAutoNum type="arabicPeriod" startAt="2"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Firman Tuhan</a:t>
            </a:r>
            <a:endParaRPr b="0" i="0" sz="1600" u="none" cap="none" strike="noStrike"/>
          </a:p>
        </p:txBody>
      </p:sp>
      <p:sp>
        <p:nvSpPr>
          <p:cNvPr id="486" name="Google Shape;486;p22"/>
          <p:cNvSpPr/>
          <p:nvPr/>
        </p:nvSpPr>
        <p:spPr>
          <a:xfrm>
            <a:off x="948928" y="6770013"/>
            <a:ext cx="3815596" cy="334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Calibri"/>
              <a:buAutoNum type="arabicPeriod" startAt="3"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Pengetahuan duniawi</a:t>
            </a:r>
            <a:endParaRPr b="0" i="0" sz="1600" u="none" cap="none" strike="noStrike"/>
          </a:p>
        </p:txBody>
      </p:sp>
      <p:sp>
        <p:nvSpPr>
          <p:cNvPr id="487" name="Google Shape;487;p22"/>
          <p:cNvSpPr/>
          <p:nvPr/>
        </p:nvSpPr>
        <p:spPr>
          <a:xfrm>
            <a:off x="5190530" y="4490442"/>
            <a:ext cx="4249222" cy="2831068"/>
          </a:xfrm>
          <a:prstGeom prst="roundRect">
            <a:avLst>
              <a:gd fmla="val 3104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22"/>
          <p:cNvSpPr/>
          <p:nvPr/>
        </p:nvSpPr>
        <p:spPr>
          <a:xfrm>
            <a:off x="5407343" y="4707255"/>
            <a:ext cx="2614970" cy="3268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50"/>
              <a:buFont typeface="Bricolage Grotesque SemiBold"/>
              <a:buNone/>
            </a:pPr>
            <a:r>
              <a:rPr b="1" i="0" lang="en-US" sz="20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Soalan 2</a:t>
            </a:r>
            <a:endParaRPr b="0" i="0" sz="2050" u="none" cap="none" strike="noStrike"/>
          </a:p>
        </p:txBody>
      </p:sp>
      <p:sp>
        <p:nvSpPr>
          <p:cNvPr id="489" name="Google Shape;489;p22"/>
          <p:cNvSpPr/>
          <p:nvPr/>
        </p:nvSpPr>
        <p:spPr>
          <a:xfrm>
            <a:off x="5407343" y="5159573"/>
            <a:ext cx="3815596" cy="669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Manakah tanah yang mewakili orang yang tergoda dengan kekayaan?</a:t>
            </a:r>
            <a:endParaRPr b="0" i="0" sz="1600" u="none" cap="none" strike="noStrike"/>
          </a:p>
        </p:txBody>
      </p:sp>
      <p:sp>
        <p:nvSpPr>
          <p:cNvPr id="490" name="Google Shape;490;p22"/>
          <p:cNvSpPr/>
          <p:nvPr/>
        </p:nvSpPr>
        <p:spPr>
          <a:xfrm>
            <a:off x="5407343" y="5954435"/>
            <a:ext cx="3815596" cy="334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Calibri"/>
              <a:buAutoNum type="arabicPeriod"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Tanah berbatu</a:t>
            </a:r>
            <a:endParaRPr b="0" i="0" sz="1600" u="none" cap="none" strike="noStrike"/>
          </a:p>
        </p:txBody>
      </p:sp>
      <p:sp>
        <p:nvSpPr>
          <p:cNvPr id="491" name="Google Shape;491;p22"/>
          <p:cNvSpPr/>
          <p:nvPr/>
        </p:nvSpPr>
        <p:spPr>
          <a:xfrm>
            <a:off x="5407343" y="6362224"/>
            <a:ext cx="3815596" cy="334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Calibri"/>
              <a:buAutoNum type="arabicPeriod" startAt="2"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Tanah berduri</a:t>
            </a:r>
            <a:endParaRPr b="0" i="0" sz="1600" u="none" cap="none" strike="noStrike"/>
          </a:p>
        </p:txBody>
      </p:sp>
      <p:sp>
        <p:nvSpPr>
          <p:cNvPr id="492" name="Google Shape;492;p22"/>
          <p:cNvSpPr/>
          <p:nvPr/>
        </p:nvSpPr>
        <p:spPr>
          <a:xfrm>
            <a:off x="5407343" y="6770013"/>
            <a:ext cx="3815596" cy="334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Calibri"/>
              <a:buAutoNum type="arabicPeriod" startAt="3"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Tanah di tepi jalan</a:t>
            </a:r>
            <a:endParaRPr b="0" i="0" sz="1600" u="none" cap="none" strike="noStrike"/>
          </a:p>
        </p:txBody>
      </p:sp>
      <p:sp>
        <p:nvSpPr>
          <p:cNvPr id="493" name="Google Shape;493;p22"/>
          <p:cNvSpPr/>
          <p:nvPr/>
        </p:nvSpPr>
        <p:spPr>
          <a:xfrm>
            <a:off x="9648944" y="4490442"/>
            <a:ext cx="4249222" cy="2831068"/>
          </a:xfrm>
          <a:prstGeom prst="roundRect">
            <a:avLst>
              <a:gd fmla="val 3104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22"/>
          <p:cNvSpPr/>
          <p:nvPr/>
        </p:nvSpPr>
        <p:spPr>
          <a:xfrm>
            <a:off x="9865757" y="4707255"/>
            <a:ext cx="2614970" cy="3268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50"/>
              <a:buFont typeface="Bricolage Grotesque SemiBold"/>
              <a:buNone/>
            </a:pPr>
            <a:r>
              <a:rPr b="1" i="0" lang="en-US" sz="20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Soalan 3</a:t>
            </a:r>
            <a:endParaRPr b="0" i="0" sz="2050" u="none" cap="none" strike="noStrike"/>
          </a:p>
        </p:txBody>
      </p:sp>
      <p:sp>
        <p:nvSpPr>
          <p:cNvPr id="495" name="Google Shape;495;p22"/>
          <p:cNvSpPr/>
          <p:nvPr/>
        </p:nvSpPr>
        <p:spPr>
          <a:xfrm>
            <a:off x="9865757" y="5159573"/>
            <a:ext cx="3815596" cy="669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Mengapa tanah berbatu tidak menghasilkan buah?</a:t>
            </a:r>
            <a:endParaRPr b="0" i="0" sz="1600" u="none" cap="none" strike="noStrike"/>
          </a:p>
        </p:txBody>
      </p:sp>
      <p:sp>
        <p:nvSpPr>
          <p:cNvPr id="496" name="Google Shape;496;p22"/>
          <p:cNvSpPr/>
          <p:nvPr/>
        </p:nvSpPr>
        <p:spPr>
          <a:xfrm>
            <a:off x="9865757" y="5954435"/>
            <a:ext cx="3815596" cy="334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Calibri"/>
              <a:buAutoNum type="arabicPeriod"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Kerana tiada akar yang mendalam</a:t>
            </a:r>
            <a:endParaRPr b="0" i="0" sz="1600" u="none" cap="none" strike="noStrike"/>
          </a:p>
        </p:txBody>
      </p:sp>
      <p:sp>
        <p:nvSpPr>
          <p:cNvPr id="497" name="Google Shape;497;p22"/>
          <p:cNvSpPr/>
          <p:nvPr/>
        </p:nvSpPr>
        <p:spPr>
          <a:xfrm>
            <a:off x="9865757" y="6362224"/>
            <a:ext cx="3815596" cy="334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Calibri"/>
              <a:buAutoNum type="arabicPeriod" startAt="2"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Kerana dimakan burung</a:t>
            </a:r>
            <a:endParaRPr b="0" i="0" sz="1600" u="none" cap="none" strike="noStrike"/>
          </a:p>
        </p:txBody>
      </p:sp>
      <p:sp>
        <p:nvSpPr>
          <p:cNvPr id="498" name="Google Shape;498;p22"/>
          <p:cNvSpPr/>
          <p:nvPr/>
        </p:nvSpPr>
        <p:spPr>
          <a:xfrm>
            <a:off x="9865757" y="6770013"/>
            <a:ext cx="3815596" cy="334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Calibri"/>
              <a:buAutoNum type="arabicPeriod" startAt="3"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Kerana terlalu banyak gangguan</a:t>
            </a:r>
            <a:endParaRPr b="0" i="0" sz="1600" u="none" cap="none" strike="noStrik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04" name="Google Shape;50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76072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23"/>
          <p:cNvSpPr/>
          <p:nvPr/>
        </p:nvSpPr>
        <p:spPr>
          <a:xfrm>
            <a:off x="6202442" y="653058"/>
            <a:ext cx="7711916" cy="12787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000"/>
              <a:buFont typeface="Bricolage Grotesque SemiBold"/>
              <a:buNone/>
            </a:pPr>
            <a:r>
              <a:rPr b="1" i="0" lang="en-US" sz="4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Refleksi Diri: Tanah Mana dalam Hatiku?</a:t>
            </a:r>
            <a:endParaRPr b="0" i="0" sz="4000" u="none" cap="none" strike="noStrike"/>
          </a:p>
        </p:txBody>
      </p:sp>
      <p:pic>
        <p:nvPicPr>
          <p:cNvPr descr="preencoded.png" id="506" name="Google Shape;50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02442" y="2238613"/>
            <a:ext cx="511492" cy="511493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23"/>
          <p:cNvSpPr/>
          <p:nvPr/>
        </p:nvSpPr>
        <p:spPr>
          <a:xfrm>
            <a:off x="6202442" y="2954655"/>
            <a:ext cx="2400062" cy="319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Tanyakan Diri</a:t>
            </a:r>
            <a:endParaRPr b="0" i="0" sz="2000" u="none" cap="none" strike="noStrike"/>
          </a:p>
        </p:txBody>
      </p:sp>
      <p:sp>
        <p:nvSpPr>
          <p:cNvPr id="508" name="Google Shape;508;p23"/>
          <p:cNvSpPr/>
          <p:nvPr/>
        </p:nvSpPr>
        <p:spPr>
          <a:xfrm>
            <a:off x="6202442" y="3397091"/>
            <a:ext cx="2400062" cy="1309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Bagaimana saya bertindak balas terhadap firman Tuhan yang saya dengar?</a:t>
            </a:r>
            <a:endParaRPr b="0" i="0" sz="1600" u="none" cap="none" strike="noStrike"/>
          </a:p>
        </p:txBody>
      </p:sp>
      <p:pic>
        <p:nvPicPr>
          <p:cNvPr descr="preencoded.png" id="509" name="Google Shape;509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58250" y="2238613"/>
            <a:ext cx="511492" cy="511493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23"/>
          <p:cNvSpPr/>
          <p:nvPr/>
        </p:nvSpPr>
        <p:spPr>
          <a:xfrm>
            <a:off x="8858250" y="2954655"/>
            <a:ext cx="2400181" cy="319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Kenali Corak</a:t>
            </a:r>
            <a:endParaRPr b="0" i="0" sz="2000" u="none" cap="none" strike="noStrike"/>
          </a:p>
        </p:txBody>
      </p:sp>
      <p:sp>
        <p:nvSpPr>
          <p:cNvPr id="511" name="Google Shape;511;p23"/>
          <p:cNvSpPr/>
          <p:nvPr/>
        </p:nvSpPr>
        <p:spPr>
          <a:xfrm>
            <a:off x="8858250" y="3397091"/>
            <a:ext cx="2400181" cy="1309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Adakah saya cepat lupa? Mudah berputus asa? Atau tekun berpegang?</a:t>
            </a:r>
            <a:endParaRPr b="0" i="0" sz="1600" u="none" cap="none" strike="noStrike"/>
          </a:p>
        </p:txBody>
      </p:sp>
      <p:pic>
        <p:nvPicPr>
          <p:cNvPr descr="preencoded.png" id="512" name="Google Shape;512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514177" y="2238613"/>
            <a:ext cx="511492" cy="511493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23"/>
          <p:cNvSpPr/>
          <p:nvPr/>
        </p:nvSpPr>
        <p:spPr>
          <a:xfrm>
            <a:off x="11514177" y="2954655"/>
            <a:ext cx="2400181" cy="319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Catatan Refleksi</a:t>
            </a:r>
            <a:endParaRPr b="0" i="0" sz="2000" u="none" cap="none" strike="noStrike"/>
          </a:p>
        </p:txBody>
      </p:sp>
      <p:sp>
        <p:nvSpPr>
          <p:cNvPr id="514" name="Google Shape;514;p23"/>
          <p:cNvSpPr/>
          <p:nvPr/>
        </p:nvSpPr>
        <p:spPr>
          <a:xfrm>
            <a:off x="11514177" y="3397091"/>
            <a:ext cx="2400181" cy="1309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Tulis jenis tanah yang paling menyerupai keadaan hati anda sekarang.</a:t>
            </a:r>
            <a:endParaRPr b="0" i="0" sz="1600" u="none" cap="none" strike="noStrike"/>
          </a:p>
        </p:txBody>
      </p:sp>
      <p:pic>
        <p:nvPicPr>
          <p:cNvPr descr="preencoded.png" id="515" name="Google Shape;515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02442" y="5115997"/>
            <a:ext cx="511492" cy="511493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23"/>
          <p:cNvSpPr/>
          <p:nvPr/>
        </p:nvSpPr>
        <p:spPr>
          <a:xfrm>
            <a:off x="6202442" y="5832038"/>
            <a:ext cx="2400062" cy="6393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Rancang Perubahan</a:t>
            </a:r>
            <a:endParaRPr b="0" i="0" sz="2000" u="none" cap="none" strike="noStrike"/>
          </a:p>
        </p:txBody>
      </p:sp>
      <p:sp>
        <p:nvSpPr>
          <p:cNvPr id="517" name="Google Shape;517;p23"/>
          <p:cNvSpPr/>
          <p:nvPr/>
        </p:nvSpPr>
        <p:spPr>
          <a:xfrm>
            <a:off x="6202442" y="6594158"/>
            <a:ext cx="2400062" cy="9822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Langkah spesifik untuk menjadi tanah yang lebih subur minggu ini.</a:t>
            </a:r>
            <a:endParaRPr b="0" i="0" sz="1600" u="none" cap="none" strike="noStrik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23" name="Google Shape;52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9680" y="0"/>
            <a:ext cx="576072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24"/>
          <p:cNvSpPr/>
          <p:nvPr/>
        </p:nvSpPr>
        <p:spPr>
          <a:xfrm>
            <a:off x="744260" y="585192"/>
            <a:ext cx="7655481" cy="13289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301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150"/>
              <a:buFont typeface="Bricolage Grotesque SemiBold"/>
              <a:buNone/>
            </a:pPr>
            <a:r>
              <a:rPr b="1" i="0" lang="en-US" sz="41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Kesimpulan &amp; Tindakan Praktikal</a:t>
            </a:r>
            <a:endParaRPr b="0" i="0" sz="4150" u="none" cap="none" strike="noStrike"/>
          </a:p>
        </p:txBody>
      </p:sp>
      <p:sp>
        <p:nvSpPr>
          <p:cNvPr id="525" name="Google Shape;525;p24"/>
          <p:cNvSpPr/>
          <p:nvPr/>
        </p:nvSpPr>
        <p:spPr>
          <a:xfrm>
            <a:off x="744260" y="2233136"/>
            <a:ext cx="159425" cy="1140143"/>
          </a:xfrm>
          <a:prstGeom prst="roundRect">
            <a:avLst>
              <a:gd fmla="val 56022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24"/>
          <p:cNvSpPr/>
          <p:nvPr/>
        </p:nvSpPr>
        <p:spPr>
          <a:xfrm>
            <a:off x="1222653" y="2233136"/>
            <a:ext cx="2658070" cy="332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82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50"/>
              <a:buFont typeface="Bricolage Grotesque SemiBold"/>
              <a:buNone/>
            </a:pPr>
            <a:r>
              <a:rPr b="1" i="0" lang="en-US" sz="20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Perkukuh Akar</a:t>
            </a:r>
            <a:endParaRPr b="0" i="0" sz="2050" u="none" cap="none" strike="noStrike"/>
          </a:p>
        </p:txBody>
      </p:sp>
      <p:sp>
        <p:nvSpPr>
          <p:cNvPr id="527" name="Google Shape;527;p24"/>
          <p:cNvSpPr/>
          <p:nvPr/>
        </p:nvSpPr>
        <p:spPr>
          <a:xfrm>
            <a:off x="1222653" y="2692956"/>
            <a:ext cx="7177088" cy="6803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Dalami pemahaman Alkitab melalui kajian teratur dan renungan peribadi.</a:t>
            </a:r>
            <a:endParaRPr b="0" i="0" sz="1650" u="none" cap="none" strike="noStrike"/>
          </a:p>
        </p:txBody>
      </p:sp>
      <p:sp>
        <p:nvSpPr>
          <p:cNvPr id="528" name="Google Shape;528;p24"/>
          <p:cNvSpPr/>
          <p:nvPr/>
        </p:nvSpPr>
        <p:spPr>
          <a:xfrm>
            <a:off x="1063228" y="3585924"/>
            <a:ext cx="159425" cy="1140143"/>
          </a:xfrm>
          <a:prstGeom prst="roundRect">
            <a:avLst>
              <a:gd fmla="val 56022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24"/>
          <p:cNvSpPr/>
          <p:nvPr/>
        </p:nvSpPr>
        <p:spPr>
          <a:xfrm>
            <a:off x="1541621" y="3585924"/>
            <a:ext cx="2658070" cy="332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82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50"/>
              <a:buFont typeface="Bricolage Grotesque SemiBold"/>
              <a:buNone/>
            </a:pPr>
            <a:r>
              <a:rPr b="1" i="0" lang="en-US" sz="20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Buang Duri</a:t>
            </a:r>
            <a:endParaRPr b="0" i="0" sz="2050" u="none" cap="none" strike="noStrike"/>
          </a:p>
        </p:txBody>
      </p:sp>
      <p:sp>
        <p:nvSpPr>
          <p:cNvPr id="530" name="Google Shape;530;p24"/>
          <p:cNvSpPr/>
          <p:nvPr/>
        </p:nvSpPr>
        <p:spPr>
          <a:xfrm>
            <a:off x="1541621" y="4045744"/>
            <a:ext cx="6858119" cy="6803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Kenal pasti dan kurangkan gangguan yang menghalang pertumbuhan rohani anda.</a:t>
            </a:r>
            <a:endParaRPr b="0" i="0" sz="1650" u="none" cap="none" strike="noStrike"/>
          </a:p>
        </p:txBody>
      </p:sp>
      <p:sp>
        <p:nvSpPr>
          <p:cNvPr id="531" name="Google Shape;531;p24"/>
          <p:cNvSpPr/>
          <p:nvPr/>
        </p:nvSpPr>
        <p:spPr>
          <a:xfrm>
            <a:off x="1382197" y="4938713"/>
            <a:ext cx="159425" cy="1140143"/>
          </a:xfrm>
          <a:prstGeom prst="roundRect">
            <a:avLst>
              <a:gd fmla="val 56022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4"/>
          <p:cNvSpPr/>
          <p:nvPr/>
        </p:nvSpPr>
        <p:spPr>
          <a:xfrm>
            <a:off x="1860590" y="4938713"/>
            <a:ext cx="2658070" cy="332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82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50"/>
              <a:buFont typeface="Bricolage Grotesque SemiBold"/>
              <a:buNone/>
            </a:pPr>
            <a:r>
              <a:rPr b="1" i="0" lang="en-US" sz="20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Jaga Tanah</a:t>
            </a:r>
            <a:endParaRPr b="0" i="0" sz="2050" u="none" cap="none" strike="noStrike"/>
          </a:p>
        </p:txBody>
      </p:sp>
      <p:sp>
        <p:nvSpPr>
          <p:cNvPr id="533" name="Google Shape;533;p24"/>
          <p:cNvSpPr/>
          <p:nvPr/>
        </p:nvSpPr>
        <p:spPr>
          <a:xfrm>
            <a:off x="1860590" y="5398532"/>
            <a:ext cx="6539151" cy="6803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Lindungi hati anda dengan doa, persekutuan, dan disiplin rohani yang konsisten.</a:t>
            </a:r>
            <a:endParaRPr b="0" i="0" sz="1650" u="none" cap="none" strike="noStrike"/>
          </a:p>
        </p:txBody>
      </p:sp>
      <p:sp>
        <p:nvSpPr>
          <p:cNvPr id="534" name="Google Shape;534;p24"/>
          <p:cNvSpPr/>
          <p:nvPr/>
        </p:nvSpPr>
        <p:spPr>
          <a:xfrm>
            <a:off x="1701165" y="6291501"/>
            <a:ext cx="159425" cy="1140143"/>
          </a:xfrm>
          <a:prstGeom prst="roundRect">
            <a:avLst>
              <a:gd fmla="val 56022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24"/>
          <p:cNvSpPr/>
          <p:nvPr/>
        </p:nvSpPr>
        <p:spPr>
          <a:xfrm>
            <a:off x="2179558" y="6291501"/>
            <a:ext cx="2658070" cy="332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829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50"/>
              <a:buFont typeface="Bricolage Grotesque SemiBold"/>
              <a:buNone/>
            </a:pPr>
            <a:r>
              <a:rPr b="1" i="0" lang="en-US" sz="205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Hasilkan Buah</a:t>
            </a:r>
            <a:endParaRPr b="0" i="0" sz="2050" u="none" cap="none" strike="noStrike"/>
          </a:p>
        </p:txBody>
      </p:sp>
      <p:sp>
        <p:nvSpPr>
          <p:cNvPr id="536" name="Google Shape;536;p24"/>
          <p:cNvSpPr/>
          <p:nvPr/>
        </p:nvSpPr>
        <p:spPr>
          <a:xfrm>
            <a:off x="2179558" y="6751320"/>
            <a:ext cx="6220182" cy="6803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50"/>
              <a:buFont typeface="Inter"/>
              <a:buNone/>
            </a:pPr>
            <a:r>
              <a:rPr b="0" i="0" lang="en-US" sz="165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Praktikkan apa yang anda pelajari dengan tindakan kasih dan perkhidmatan.</a:t>
            </a:r>
            <a:endParaRPr b="0" i="0" sz="1650" u="none" cap="none" strike="noStrike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42" name="Google Shape;54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76072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25"/>
          <p:cNvSpPr/>
          <p:nvPr/>
        </p:nvSpPr>
        <p:spPr>
          <a:xfrm>
            <a:off x="6198275" y="720209"/>
            <a:ext cx="7720251" cy="1271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4000"/>
              <a:buFont typeface="Bricolage Grotesque SemiBold"/>
              <a:buNone/>
            </a:pPr>
            <a:r>
              <a:rPr b="1" i="0" lang="en-US" sz="4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Doa Penutup &amp; Syukur Kepada Tuhan</a:t>
            </a:r>
            <a:endParaRPr b="0" i="0" sz="4000" u="none" cap="none" strike="noStrike"/>
          </a:p>
        </p:txBody>
      </p:sp>
      <p:sp>
        <p:nvSpPr>
          <p:cNvPr id="544" name="Google Shape;544;p25"/>
          <p:cNvSpPr/>
          <p:nvPr/>
        </p:nvSpPr>
        <p:spPr>
          <a:xfrm>
            <a:off x="6198275" y="2296358"/>
            <a:ext cx="457676" cy="457676"/>
          </a:xfrm>
          <a:prstGeom prst="roundRect">
            <a:avLst>
              <a:gd fmla="val 18667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45" name="Google Shape;54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74594" y="2334518"/>
            <a:ext cx="305038" cy="381357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25"/>
          <p:cNvSpPr/>
          <p:nvPr/>
        </p:nvSpPr>
        <p:spPr>
          <a:xfrm>
            <a:off x="6859310" y="2366248"/>
            <a:ext cx="2542699" cy="3178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Ucapan Syukur</a:t>
            </a:r>
            <a:endParaRPr b="0" i="0" sz="2000" u="none" cap="none" strike="noStrike"/>
          </a:p>
        </p:txBody>
      </p:sp>
      <p:sp>
        <p:nvSpPr>
          <p:cNvPr id="547" name="Google Shape;547;p25"/>
          <p:cNvSpPr/>
          <p:nvPr/>
        </p:nvSpPr>
        <p:spPr>
          <a:xfrm>
            <a:off x="6859310" y="2806184"/>
            <a:ext cx="7059216" cy="651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Ya Tuhan, terima kasih atas firman-Mu yang ditaburkan dalam hidup kami hari ini.</a:t>
            </a:r>
            <a:endParaRPr b="0" i="0" sz="1600" u="none" cap="none" strike="noStrike"/>
          </a:p>
        </p:txBody>
      </p:sp>
      <p:sp>
        <p:nvSpPr>
          <p:cNvPr id="548" name="Google Shape;548;p25"/>
          <p:cNvSpPr/>
          <p:nvPr/>
        </p:nvSpPr>
        <p:spPr>
          <a:xfrm>
            <a:off x="6198275" y="3864054"/>
            <a:ext cx="457676" cy="457676"/>
          </a:xfrm>
          <a:prstGeom prst="roundRect">
            <a:avLst>
              <a:gd fmla="val 18667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49" name="Google Shape;549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74594" y="3902214"/>
            <a:ext cx="305038" cy="381357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25"/>
          <p:cNvSpPr/>
          <p:nvPr/>
        </p:nvSpPr>
        <p:spPr>
          <a:xfrm>
            <a:off x="6859310" y="3933944"/>
            <a:ext cx="2542699" cy="3178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Permohonan</a:t>
            </a:r>
            <a:endParaRPr b="0" i="0" sz="2000" u="none" cap="none" strike="noStrike"/>
          </a:p>
        </p:txBody>
      </p:sp>
      <p:sp>
        <p:nvSpPr>
          <p:cNvPr id="551" name="Google Shape;551;p25"/>
          <p:cNvSpPr/>
          <p:nvPr/>
        </p:nvSpPr>
        <p:spPr>
          <a:xfrm>
            <a:off x="6859310" y="4373880"/>
            <a:ext cx="7059216" cy="3255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Buatlah hati kami menjadi tanah yang subur untuk firman-Mu bertumbuh.</a:t>
            </a:r>
            <a:endParaRPr b="0" i="0" sz="1600" u="none" cap="none" strike="noStrike"/>
          </a:p>
        </p:txBody>
      </p:sp>
      <p:sp>
        <p:nvSpPr>
          <p:cNvPr id="552" name="Google Shape;552;p25"/>
          <p:cNvSpPr/>
          <p:nvPr/>
        </p:nvSpPr>
        <p:spPr>
          <a:xfrm>
            <a:off x="6198275" y="5106233"/>
            <a:ext cx="457676" cy="457676"/>
          </a:xfrm>
          <a:prstGeom prst="roundRect">
            <a:avLst>
              <a:gd fmla="val 18667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53" name="Google Shape;55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74594" y="5144393"/>
            <a:ext cx="305038" cy="381357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25"/>
          <p:cNvSpPr/>
          <p:nvPr/>
        </p:nvSpPr>
        <p:spPr>
          <a:xfrm>
            <a:off x="6859310" y="5176123"/>
            <a:ext cx="2542699" cy="3178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Komitmen</a:t>
            </a:r>
            <a:endParaRPr b="0" i="0" sz="2000" u="none" cap="none" strike="noStrike"/>
          </a:p>
        </p:txBody>
      </p:sp>
      <p:sp>
        <p:nvSpPr>
          <p:cNvPr id="555" name="Google Shape;555;p25"/>
          <p:cNvSpPr/>
          <p:nvPr/>
        </p:nvSpPr>
        <p:spPr>
          <a:xfrm>
            <a:off x="6859310" y="5616059"/>
            <a:ext cx="7059216" cy="651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Kami berjanji untuk menjaga hati kami dan menghasilkan buah untuk kemuliaan-Mu.</a:t>
            </a:r>
            <a:endParaRPr b="0" i="0" sz="1600" u="none" cap="none" strike="noStrike"/>
          </a:p>
        </p:txBody>
      </p:sp>
      <p:sp>
        <p:nvSpPr>
          <p:cNvPr id="556" name="Google Shape;556;p25"/>
          <p:cNvSpPr/>
          <p:nvPr/>
        </p:nvSpPr>
        <p:spPr>
          <a:xfrm>
            <a:off x="6198275" y="6673929"/>
            <a:ext cx="457676" cy="457676"/>
          </a:xfrm>
          <a:prstGeom prst="roundRect">
            <a:avLst>
              <a:gd fmla="val 18667" name="adj"/>
            </a:avLst>
          </a:prstGeom>
          <a:solidFill>
            <a:srgbClr val="FFFFFF"/>
          </a:solidFill>
          <a:ln cap="flat" cmpd="sng" w="9525">
            <a:solidFill>
              <a:srgbClr val="F8E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57" name="Google Shape;557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74594" y="6712089"/>
            <a:ext cx="305038" cy="381357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25"/>
          <p:cNvSpPr/>
          <p:nvPr/>
        </p:nvSpPr>
        <p:spPr>
          <a:xfrm>
            <a:off x="6859310" y="6743819"/>
            <a:ext cx="2542699" cy="3178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2000"/>
              <a:buFont typeface="Bricolage Grotesque SemiBold"/>
              <a:buNone/>
            </a:pPr>
            <a:r>
              <a:rPr b="1" i="0" lang="en-US" sz="2000" u="none" cap="none" strike="noStrike">
                <a:solidFill>
                  <a:srgbClr val="2C292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Penutup</a:t>
            </a:r>
            <a:endParaRPr b="0" i="0" sz="2000" u="none" cap="none" strike="noStrike"/>
          </a:p>
        </p:txBody>
      </p:sp>
      <p:sp>
        <p:nvSpPr>
          <p:cNvPr id="559" name="Google Shape;559;p25"/>
          <p:cNvSpPr/>
          <p:nvPr/>
        </p:nvSpPr>
        <p:spPr>
          <a:xfrm>
            <a:off x="6859310" y="7183755"/>
            <a:ext cx="7059216" cy="3255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2C2926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2C2926"/>
                </a:solidFill>
                <a:latin typeface="Inter"/>
                <a:ea typeface="Inter"/>
                <a:cs typeface="Inter"/>
                <a:sym typeface="Inter"/>
              </a:rPr>
              <a:t>Dalam nama Tuhan Yesus kami berdoa, Amin.</a:t>
            </a:r>
            <a:endParaRPr b="0" i="0" sz="1600" u="none" cap="none" strike="noStrik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2025-05-08T01:33:45Z</dcterms:created>
  <dc:creator>PptxGenJS</dc:creator>
</cp:coreProperties>
</file>