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</p:sldIdLst>
  <p:sldSz cy="8229600" cx="14630400"/>
  <p:notesSz cx="8229600" cy="14630400"/>
  <p:embeddedFontLst>
    <p:embeddedFont>
      <p:font typeface="Anton"/>
      <p:regular r:id="rId38"/>
    </p:embeddedFont>
    <p:embeddedFont>
      <p:font typeface="Fira Sans Medium"/>
      <p:regular r:id="rId39"/>
      <p:bold r:id="rId40"/>
      <p:italic r:id="rId41"/>
      <p:boldItalic r:id="rId42"/>
    </p:embeddedFont>
    <p:embeddedFont>
      <p:font typeface="Fira Sans"/>
      <p:regular r:id="rId43"/>
      <p:bold r:id="rId44"/>
      <p:italic r:id="rId45"/>
      <p:boldItalic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7" roundtripDataSignature="AMtx7mj68NyyUm8/EUVigQnsUcG79Buk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FiraSansMedium-bold.fntdata"/><Relationship Id="rId20" Type="http://schemas.openxmlformats.org/officeDocument/2006/relationships/slide" Target="slides/slide16.xml"/><Relationship Id="rId42" Type="http://schemas.openxmlformats.org/officeDocument/2006/relationships/font" Target="fonts/FiraSansMedium-boldItalic.fntdata"/><Relationship Id="rId41" Type="http://schemas.openxmlformats.org/officeDocument/2006/relationships/font" Target="fonts/FiraSansMedium-italic.fntdata"/><Relationship Id="rId22" Type="http://schemas.openxmlformats.org/officeDocument/2006/relationships/slide" Target="slides/slide18.xml"/><Relationship Id="rId44" Type="http://schemas.openxmlformats.org/officeDocument/2006/relationships/font" Target="fonts/FiraSans-bold.fntdata"/><Relationship Id="rId21" Type="http://schemas.openxmlformats.org/officeDocument/2006/relationships/slide" Target="slides/slide17.xml"/><Relationship Id="rId43" Type="http://schemas.openxmlformats.org/officeDocument/2006/relationships/font" Target="fonts/FiraSans-regular.fntdata"/><Relationship Id="rId24" Type="http://schemas.openxmlformats.org/officeDocument/2006/relationships/slide" Target="slides/slide20.xml"/><Relationship Id="rId46" Type="http://schemas.openxmlformats.org/officeDocument/2006/relationships/font" Target="fonts/FiraSans-boldItalic.fntdata"/><Relationship Id="rId23" Type="http://schemas.openxmlformats.org/officeDocument/2006/relationships/slide" Target="slides/slide19.xml"/><Relationship Id="rId45" Type="http://schemas.openxmlformats.org/officeDocument/2006/relationships/font" Target="fonts/FiraSans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47" Type="http://customschemas.google.com/relationships/presentationmetadata" Target="metadata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slide" Target="slides/slide31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37" Type="http://schemas.openxmlformats.org/officeDocument/2006/relationships/slide" Target="slides/slide33.xml"/><Relationship Id="rId14" Type="http://schemas.openxmlformats.org/officeDocument/2006/relationships/slide" Target="slides/slide10.xml"/><Relationship Id="rId36" Type="http://schemas.openxmlformats.org/officeDocument/2006/relationships/slide" Target="slides/slide32.xml"/><Relationship Id="rId17" Type="http://schemas.openxmlformats.org/officeDocument/2006/relationships/slide" Target="slides/slide13.xml"/><Relationship Id="rId39" Type="http://schemas.openxmlformats.org/officeDocument/2006/relationships/font" Target="fonts/FiraSansMedium-regular.fntdata"/><Relationship Id="rId16" Type="http://schemas.openxmlformats.org/officeDocument/2006/relationships/slide" Target="slides/slide12.xml"/><Relationship Id="rId38" Type="http://schemas.openxmlformats.org/officeDocument/2006/relationships/font" Target="fonts/Anton-regular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/>
              <a:t>‹#›</a:t>
            </a:fld>
            <a:endParaRPr b="0" i="0" sz="1200" u="none" cap="none" strike="noStrike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7" name="Google Shape;27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7" name="Google Shape;30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1" name="Google Shape;32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8" name="Google Shape;33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4" name="Google Shape;354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3" name="Google Shape;37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8" name="Google Shape;398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5" name="Google Shape;415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4" name="Google Shape;434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4" name="Google Shape;454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1" name="Google Shape;471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7" name="Google Shape;487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3" name="Google Shape;503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2" name="Google Shape;522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2" name="Google Shape;542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2" name="Google Shape;562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5" name="Google Shape;585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4" name="Google Shape;604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2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4" name="Google Shape;634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2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1" name="Google Shape;661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2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7" name="Google Shape;677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3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2" name="Google Shape;692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3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8" name="Google Shape;718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3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7" name="Google Shape;737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8" name="Google Shape;738;p3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4" name="Google Shape;754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5" name="Google Shape;755;p3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 master">
  <p:cSld name="Slide 1 master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3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 master">
  <p:cSld name="Slide 2 mast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3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 master">
  <p:cSld name="Slide 3 mast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4 master">
  <p:cSld name="Slide 4 mast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5 master">
  <p:cSld name="Slide 5 mast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4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6 master">
  <p:cSld name="Slide 6 mast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7 master">
  <p:cSld name="Slide 7 mast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4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8 master">
  <p:cSld name="Slide 8 mast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4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9 master">
  <p:cSld name="Slide 9 mast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4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0 master">
  <p:cSld name="Slide 10 master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4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1 master">
  <p:cSld name="Slide 11 master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4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2 master">
  <p:cSld name="Slide 12 master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4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3 master">
  <p:cSld name="Slide 13 mast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4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4 master">
  <p:cSld name="Slide 14 mast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5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5 master">
  <p:cSld name="Slide 15 mast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5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5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6 master">
  <p:cSld name="Slide 16 mast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5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5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7 master">
  <p:cSld name="Slide 17 mast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8 master">
  <p:cSld name="Slide 18 master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5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9 master">
  <p:cSld name="Slide 19 master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5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5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0 master">
  <p:cSld name="Slide 20 master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5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5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1 master">
  <p:cSld name="Slide 21 mast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5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2 master">
  <p:cSld name="Slide 22 master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5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5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3 master">
  <p:cSld name="Slide 23 master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5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4 master">
  <p:cSld name="Slide 24 mast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6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6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5 master">
  <p:cSld name="Slide 25 master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6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6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6 master">
  <p:cSld name="Slide 26 master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6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7 master">
  <p:cSld name="Slide 27 master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6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6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8 master">
  <p:cSld name="Slide 28 master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6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9 master">
  <p:cSld name="Slide 29 mast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6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0 master">
  <p:cSld name="Slide 30 master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6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1 master">
  <p:cSld name="Slide 31 master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6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6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2 master">
  <p:cSld name="Slide 32 master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6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3 master">
  <p:cSld name="Slide 33 mast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6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6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4 master">
  <p:cSld name="Slide 34 master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7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7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5 master">
  <p:cSld name="Slide 35 master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7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0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11.png"/><Relationship Id="rId7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6.png"/><Relationship Id="rId4" Type="http://schemas.openxmlformats.org/officeDocument/2006/relationships/image" Target="../media/image4.png"/><Relationship Id="rId5" Type="http://schemas.openxmlformats.org/officeDocument/2006/relationships/image" Target="../media/image14.png"/><Relationship Id="rId6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image" Target="../media/image9.png"/><Relationship Id="rId9" Type="http://schemas.openxmlformats.org/officeDocument/2006/relationships/image" Target="../media/image6.png"/><Relationship Id="rId5" Type="http://schemas.openxmlformats.org/officeDocument/2006/relationships/image" Target="../media/image22.png"/><Relationship Id="rId6" Type="http://schemas.openxmlformats.org/officeDocument/2006/relationships/image" Target="../media/image12.png"/><Relationship Id="rId7" Type="http://schemas.openxmlformats.org/officeDocument/2006/relationships/image" Target="../media/image2.png"/><Relationship Id="rId8" Type="http://schemas.openxmlformats.org/officeDocument/2006/relationships/image" Target="../media/image7.png"/><Relationship Id="rId11" Type="http://schemas.openxmlformats.org/officeDocument/2006/relationships/image" Target="../media/image21.png"/><Relationship Id="rId10" Type="http://schemas.openxmlformats.org/officeDocument/2006/relationships/image" Target="../media/image5.png"/><Relationship Id="rId12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5.png"/><Relationship Id="rId4" Type="http://schemas.openxmlformats.org/officeDocument/2006/relationships/image" Target="../media/image19.png"/><Relationship Id="rId5" Type="http://schemas.openxmlformats.org/officeDocument/2006/relationships/image" Target="../media/image23.png"/><Relationship Id="rId6" Type="http://schemas.openxmlformats.org/officeDocument/2006/relationships/image" Target="../media/image20.png"/><Relationship Id="rId7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0.png"/><Relationship Id="rId4" Type="http://schemas.openxmlformats.org/officeDocument/2006/relationships/image" Target="../media/image28.png"/><Relationship Id="rId5" Type="http://schemas.openxmlformats.org/officeDocument/2006/relationships/image" Target="../media/image2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7.png"/><Relationship Id="rId4" Type="http://schemas.openxmlformats.org/officeDocument/2006/relationships/image" Target="../media/image33.png"/><Relationship Id="rId9" Type="http://schemas.openxmlformats.org/officeDocument/2006/relationships/image" Target="../media/image32.png"/><Relationship Id="rId5" Type="http://schemas.openxmlformats.org/officeDocument/2006/relationships/image" Target="../media/image29.png"/><Relationship Id="rId6" Type="http://schemas.openxmlformats.org/officeDocument/2006/relationships/image" Target="../media/image31.png"/><Relationship Id="rId7" Type="http://schemas.openxmlformats.org/officeDocument/2006/relationships/image" Target="../media/image42.png"/><Relationship Id="rId8" Type="http://schemas.openxmlformats.org/officeDocument/2006/relationships/image" Target="../media/image41.png"/><Relationship Id="rId11" Type="http://schemas.openxmlformats.org/officeDocument/2006/relationships/image" Target="../media/image38.png"/><Relationship Id="rId10" Type="http://schemas.openxmlformats.org/officeDocument/2006/relationships/image" Target="../media/image53.png"/><Relationship Id="rId13" Type="http://schemas.openxmlformats.org/officeDocument/2006/relationships/image" Target="../media/image34.png"/><Relationship Id="rId12" Type="http://schemas.openxmlformats.org/officeDocument/2006/relationships/image" Target="../media/image37.png"/><Relationship Id="rId14" Type="http://schemas.openxmlformats.org/officeDocument/2006/relationships/image" Target="../media/image3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9.png"/><Relationship Id="rId4" Type="http://schemas.openxmlformats.org/officeDocument/2006/relationships/image" Target="../media/image47.png"/><Relationship Id="rId5" Type="http://schemas.openxmlformats.org/officeDocument/2006/relationships/image" Target="../media/image44.png"/><Relationship Id="rId6" Type="http://schemas.openxmlformats.org/officeDocument/2006/relationships/image" Target="../media/image52.png"/><Relationship Id="rId7" Type="http://schemas.openxmlformats.org/officeDocument/2006/relationships/image" Target="../media/image3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9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5" Type="http://schemas.openxmlformats.org/officeDocument/2006/relationships/image" Target="../media/image46.png"/><Relationship Id="rId6" Type="http://schemas.openxmlformats.org/officeDocument/2006/relationships/image" Target="../media/image58.png"/><Relationship Id="rId7" Type="http://schemas.openxmlformats.org/officeDocument/2006/relationships/image" Target="../media/image63.png"/><Relationship Id="rId8" Type="http://schemas.openxmlformats.org/officeDocument/2006/relationships/image" Target="../media/image48.png"/><Relationship Id="rId10" Type="http://schemas.openxmlformats.org/officeDocument/2006/relationships/image" Target="../media/image5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1.png"/><Relationship Id="rId4" Type="http://schemas.openxmlformats.org/officeDocument/2006/relationships/image" Target="../media/image59.png"/><Relationship Id="rId5" Type="http://schemas.openxmlformats.org/officeDocument/2006/relationships/image" Target="../media/image51.png"/><Relationship Id="rId6" Type="http://schemas.openxmlformats.org/officeDocument/2006/relationships/image" Target="../media/image5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4.png"/><Relationship Id="rId4" Type="http://schemas.openxmlformats.org/officeDocument/2006/relationships/image" Target="../media/image61.png"/><Relationship Id="rId5" Type="http://schemas.openxmlformats.org/officeDocument/2006/relationships/image" Target="../media/image68.png"/><Relationship Id="rId6" Type="http://schemas.openxmlformats.org/officeDocument/2006/relationships/image" Target="../media/image6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0.png"/><Relationship Id="rId4" Type="http://schemas.openxmlformats.org/officeDocument/2006/relationships/image" Target="../media/image73.png"/><Relationship Id="rId5" Type="http://schemas.openxmlformats.org/officeDocument/2006/relationships/image" Target="../media/image7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4.png"/><Relationship Id="rId4" Type="http://schemas.openxmlformats.org/officeDocument/2006/relationships/image" Target="../media/image92.png"/><Relationship Id="rId5" Type="http://schemas.openxmlformats.org/officeDocument/2006/relationships/image" Target="../media/image69.png"/><Relationship Id="rId6" Type="http://schemas.openxmlformats.org/officeDocument/2006/relationships/image" Target="../media/image86.png"/><Relationship Id="rId7" Type="http://schemas.openxmlformats.org/officeDocument/2006/relationships/image" Target="../media/image7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9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7.png"/><Relationship Id="rId4" Type="http://schemas.openxmlformats.org/officeDocument/2006/relationships/image" Target="../media/image76.png"/><Relationship Id="rId9" Type="http://schemas.openxmlformats.org/officeDocument/2006/relationships/image" Target="../media/image32.png"/><Relationship Id="rId5" Type="http://schemas.openxmlformats.org/officeDocument/2006/relationships/image" Target="../media/image29.png"/><Relationship Id="rId6" Type="http://schemas.openxmlformats.org/officeDocument/2006/relationships/image" Target="../media/image82.png"/><Relationship Id="rId7" Type="http://schemas.openxmlformats.org/officeDocument/2006/relationships/image" Target="../media/image42.png"/><Relationship Id="rId8" Type="http://schemas.openxmlformats.org/officeDocument/2006/relationships/image" Target="../media/image88.png"/><Relationship Id="rId11" Type="http://schemas.openxmlformats.org/officeDocument/2006/relationships/image" Target="../media/image38.png"/><Relationship Id="rId10" Type="http://schemas.openxmlformats.org/officeDocument/2006/relationships/image" Target="../media/image80.png"/><Relationship Id="rId13" Type="http://schemas.openxmlformats.org/officeDocument/2006/relationships/image" Target="../media/image34.png"/><Relationship Id="rId12" Type="http://schemas.openxmlformats.org/officeDocument/2006/relationships/image" Target="../media/image90.png"/><Relationship Id="rId14" Type="http://schemas.openxmlformats.org/officeDocument/2006/relationships/image" Target="../media/image8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05.png"/><Relationship Id="rId4" Type="http://schemas.openxmlformats.org/officeDocument/2006/relationships/image" Target="../media/image93.png"/><Relationship Id="rId5" Type="http://schemas.openxmlformats.org/officeDocument/2006/relationships/image" Target="../media/image85.png"/><Relationship Id="rId6" Type="http://schemas.openxmlformats.org/officeDocument/2006/relationships/image" Target="../media/image91.png"/><Relationship Id="rId7" Type="http://schemas.openxmlformats.org/officeDocument/2006/relationships/image" Target="../media/image11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9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95.png"/><Relationship Id="rId4" Type="http://schemas.openxmlformats.org/officeDocument/2006/relationships/image" Target="../media/image89.png"/><Relationship Id="rId9" Type="http://schemas.openxmlformats.org/officeDocument/2006/relationships/image" Target="../media/image111.png"/><Relationship Id="rId5" Type="http://schemas.openxmlformats.org/officeDocument/2006/relationships/image" Target="../media/image87.png"/><Relationship Id="rId6" Type="http://schemas.openxmlformats.org/officeDocument/2006/relationships/image" Target="../media/image97.png"/><Relationship Id="rId7" Type="http://schemas.openxmlformats.org/officeDocument/2006/relationships/image" Target="../media/image96.png"/><Relationship Id="rId8" Type="http://schemas.openxmlformats.org/officeDocument/2006/relationships/image" Target="../media/image102.png"/><Relationship Id="rId11" Type="http://schemas.openxmlformats.org/officeDocument/2006/relationships/image" Target="../media/image99.png"/><Relationship Id="rId10" Type="http://schemas.openxmlformats.org/officeDocument/2006/relationships/image" Target="../media/image100.png"/><Relationship Id="rId12" Type="http://schemas.openxmlformats.org/officeDocument/2006/relationships/image" Target="../media/image10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06.png"/><Relationship Id="rId4" Type="http://schemas.openxmlformats.org/officeDocument/2006/relationships/image" Target="../media/image103.png"/><Relationship Id="rId5" Type="http://schemas.openxmlformats.org/officeDocument/2006/relationships/image" Target="../media/image10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1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08.png"/><Relationship Id="rId4" Type="http://schemas.openxmlformats.org/officeDocument/2006/relationships/image" Target="../media/image107.png"/><Relationship Id="rId5" Type="http://schemas.openxmlformats.org/officeDocument/2006/relationships/image" Target="../media/image109.png"/><Relationship Id="rId6" Type="http://schemas.openxmlformats.org/officeDocument/2006/relationships/image" Target="../media/image1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21" name="Google Shape;12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"/>
          <p:cNvSpPr/>
          <p:nvPr/>
        </p:nvSpPr>
        <p:spPr>
          <a:xfrm>
            <a:off x="6280190" y="1875115"/>
            <a:ext cx="7556421" cy="14175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4450"/>
              <a:buFont typeface="Anton"/>
              <a:buNone/>
            </a:pPr>
            <a:r>
              <a:rPr b="0" i="0" lang="en-US" sz="445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Tuhan Yesus: Mesias Yang Dinantikan</a:t>
            </a:r>
            <a:endParaRPr b="0" i="0" sz="4450" u="none" cap="none" strike="noStrike"/>
          </a:p>
        </p:txBody>
      </p:sp>
      <p:sp>
        <p:nvSpPr>
          <p:cNvPr id="123" name="Google Shape;123;p1"/>
          <p:cNvSpPr/>
          <p:nvPr/>
        </p:nvSpPr>
        <p:spPr>
          <a:xfrm>
            <a:off x="6280190" y="3632835"/>
            <a:ext cx="7556421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Pelajaran Alkitab ini berdasarkan Lukas 7:18-35</a:t>
            </a:r>
            <a:r>
              <a:rPr lang="en-US" sz="1750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. </a:t>
            </a: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Kita akan meneroka perjalanan iman bersama Yohanes Pembaptis dan Yesus.</a:t>
            </a:r>
            <a:endParaRPr b="0" i="0" sz="1750" u="none" cap="none" strike="noStrike"/>
          </a:p>
        </p:txBody>
      </p:sp>
      <p:sp>
        <p:nvSpPr>
          <p:cNvPr id="124" name="Google Shape;124;p1"/>
          <p:cNvSpPr/>
          <p:nvPr/>
        </p:nvSpPr>
        <p:spPr>
          <a:xfrm>
            <a:off x="6280190" y="4976693"/>
            <a:ext cx="7556421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Kajian ini dilengkapi dengan peta minda dan ilustrasi untuk pemahaman lebih mendalam.</a:t>
            </a:r>
            <a:endParaRPr b="0" i="0" sz="1750" u="none" cap="none" strike="noStrike"/>
          </a:p>
        </p:txBody>
      </p:sp>
      <p:sp>
        <p:nvSpPr>
          <p:cNvPr id="125" name="Google Shape;125;p1"/>
          <p:cNvSpPr/>
          <p:nvPr/>
        </p:nvSpPr>
        <p:spPr>
          <a:xfrm>
            <a:off x="6280190" y="5974556"/>
            <a:ext cx="362903" cy="362903"/>
          </a:xfrm>
          <a:prstGeom prst="roundRect">
            <a:avLst>
              <a:gd fmla="val 25194296" name="adj"/>
            </a:avLst>
          </a:prstGeom>
          <a:solidFill>
            <a:srgbClr val="205CE6"/>
          </a:solidFill>
          <a:ln cap="flat" cmpd="sng" w="9525">
            <a:solidFill>
              <a:srgbClr val="4D4D5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"/>
          <p:cNvSpPr/>
          <p:nvPr/>
        </p:nvSpPr>
        <p:spPr>
          <a:xfrm>
            <a:off x="6411873" y="6107192"/>
            <a:ext cx="99536" cy="975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50"/>
              <a:buFont typeface="Fira Sans Medium"/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33</a:t>
            </a:r>
            <a:endParaRPr b="0" i="0" sz="750" u="none" cap="none" strike="noStrike"/>
          </a:p>
        </p:txBody>
      </p:sp>
      <p:sp>
        <p:nvSpPr>
          <p:cNvPr id="127" name="Google Shape;127;p1"/>
          <p:cNvSpPr/>
          <p:nvPr/>
        </p:nvSpPr>
        <p:spPr>
          <a:xfrm>
            <a:off x="6756464" y="5957650"/>
            <a:ext cx="24885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909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Fira Sans"/>
              <a:buNone/>
            </a:pPr>
            <a:r>
              <a:rPr b="1" lang="en-US" sz="2200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Pr Rikho Jafry</a:t>
            </a:r>
            <a:endParaRPr b="0" i="0" sz="2200" u="none" cap="none" strike="noStrik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33" name="Google Shape;13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400" cy="283523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"/>
          <p:cNvSpPr/>
          <p:nvPr/>
        </p:nvSpPr>
        <p:spPr>
          <a:xfrm>
            <a:off x="793790" y="3486983"/>
            <a:ext cx="5670590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4450"/>
              <a:buFont typeface="Anton"/>
              <a:buNone/>
            </a:pPr>
            <a:r>
              <a:rPr b="0" i="0" lang="en-US" sz="445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Objektif Pembelajaran</a:t>
            </a:r>
            <a:endParaRPr b="0" i="0" sz="4450" u="none" cap="none" strike="noStrike"/>
          </a:p>
        </p:txBody>
      </p:sp>
      <p:sp>
        <p:nvSpPr>
          <p:cNvPr id="135" name="Google Shape;135;p2"/>
          <p:cNvSpPr/>
          <p:nvPr/>
        </p:nvSpPr>
        <p:spPr>
          <a:xfrm>
            <a:off x="793790" y="4535924"/>
            <a:ext cx="510302" cy="510302"/>
          </a:xfrm>
          <a:prstGeom prst="roundRect">
            <a:avLst>
              <a:gd fmla="val 6667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36" name="Google Shape;13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8860" y="4578429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"/>
          <p:cNvSpPr/>
          <p:nvPr/>
        </p:nvSpPr>
        <p:spPr>
          <a:xfrm>
            <a:off x="1530906" y="4613791"/>
            <a:ext cx="3171587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Memahami Konteks Sejarah</a:t>
            </a:r>
            <a:endParaRPr b="0" i="0" sz="2200" u="none" cap="none" strike="noStrike"/>
          </a:p>
        </p:txBody>
      </p:sp>
      <p:sp>
        <p:nvSpPr>
          <p:cNvPr id="138" name="Google Shape;138;p2"/>
          <p:cNvSpPr/>
          <p:nvPr/>
        </p:nvSpPr>
        <p:spPr>
          <a:xfrm>
            <a:off x="1530906" y="5104209"/>
            <a:ext cx="5642610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Mengkaji latar belakang ketika Yohanes Pembaptis mengutus murid-muridnya kepada Yesus.</a:t>
            </a:r>
            <a:endParaRPr b="0" i="0" sz="1750" u="none" cap="none" strike="noStrike"/>
          </a:p>
        </p:txBody>
      </p:sp>
      <p:sp>
        <p:nvSpPr>
          <p:cNvPr id="139" name="Google Shape;139;p2"/>
          <p:cNvSpPr/>
          <p:nvPr/>
        </p:nvSpPr>
        <p:spPr>
          <a:xfrm>
            <a:off x="7457003" y="4535924"/>
            <a:ext cx="510302" cy="510302"/>
          </a:xfrm>
          <a:prstGeom prst="roundRect">
            <a:avLst>
              <a:gd fmla="val 6667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40" name="Google Shape;140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42074" y="4578429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"/>
          <p:cNvSpPr/>
          <p:nvPr/>
        </p:nvSpPr>
        <p:spPr>
          <a:xfrm>
            <a:off x="8194119" y="4613791"/>
            <a:ext cx="3300770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Menganalisis Respons Yesus</a:t>
            </a:r>
            <a:endParaRPr b="0" i="0" sz="2200" u="none" cap="none" strike="noStrike"/>
          </a:p>
        </p:txBody>
      </p:sp>
      <p:sp>
        <p:nvSpPr>
          <p:cNvPr id="142" name="Google Shape;142;p2"/>
          <p:cNvSpPr/>
          <p:nvPr/>
        </p:nvSpPr>
        <p:spPr>
          <a:xfrm>
            <a:off x="8194119" y="5104209"/>
            <a:ext cx="5642610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Meneliti bagaimana Yesus menjawab keraguan Yohanes tentang kemesiasan-Nya.</a:t>
            </a:r>
            <a:endParaRPr b="0" i="0" sz="1750" u="none" cap="none" strike="noStrike"/>
          </a:p>
        </p:txBody>
      </p:sp>
      <p:sp>
        <p:nvSpPr>
          <p:cNvPr id="143" name="Google Shape;143;p2"/>
          <p:cNvSpPr/>
          <p:nvPr/>
        </p:nvSpPr>
        <p:spPr>
          <a:xfrm>
            <a:off x="793790" y="6283643"/>
            <a:ext cx="510302" cy="510302"/>
          </a:xfrm>
          <a:prstGeom prst="roundRect">
            <a:avLst>
              <a:gd fmla="val 6667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44" name="Google Shape;144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8860" y="6326148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"/>
          <p:cNvSpPr/>
          <p:nvPr/>
        </p:nvSpPr>
        <p:spPr>
          <a:xfrm>
            <a:off x="1530906" y="6361509"/>
            <a:ext cx="3272552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Mengenali Bukti Kemesiasan</a:t>
            </a:r>
            <a:endParaRPr b="0" i="0" sz="2200" u="none" cap="none" strike="noStrike"/>
          </a:p>
        </p:txBody>
      </p:sp>
      <p:sp>
        <p:nvSpPr>
          <p:cNvPr id="146" name="Google Shape;146;p2"/>
          <p:cNvSpPr/>
          <p:nvPr/>
        </p:nvSpPr>
        <p:spPr>
          <a:xfrm>
            <a:off x="1530906" y="6851928"/>
            <a:ext cx="5642610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Menemukan bukti-bukti kemesiasan Yesus dalam teks Lukas 7:18-35.</a:t>
            </a:r>
            <a:endParaRPr b="0" i="0" sz="1750" u="none" cap="none" strike="noStrike"/>
          </a:p>
        </p:txBody>
      </p:sp>
      <p:sp>
        <p:nvSpPr>
          <p:cNvPr id="147" name="Google Shape;147;p2"/>
          <p:cNvSpPr/>
          <p:nvPr/>
        </p:nvSpPr>
        <p:spPr>
          <a:xfrm>
            <a:off x="7457003" y="6283643"/>
            <a:ext cx="510302" cy="510302"/>
          </a:xfrm>
          <a:prstGeom prst="roundRect">
            <a:avLst>
              <a:gd fmla="val 6667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48" name="Google Shape;148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542074" y="6326148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"/>
          <p:cNvSpPr/>
          <p:nvPr/>
        </p:nvSpPr>
        <p:spPr>
          <a:xfrm>
            <a:off x="8194119" y="636150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Mengaplikasikan Ajaran</a:t>
            </a:r>
            <a:endParaRPr b="0" i="0" sz="2200" u="none" cap="none" strike="noStrike"/>
          </a:p>
        </p:txBody>
      </p:sp>
      <p:sp>
        <p:nvSpPr>
          <p:cNvPr id="150" name="Google Shape;150;p2"/>
          <p:cNvSpPr/>
          <p:nvPr/>
        </p:nvSpPr>
        <p:spPr>
          <a:xfrm>
            <a:off x="8194119" y="6851928"/>
            <a:ext cx="5642610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Menerapkan pengajaran Yesus dalam kehidupan harian remaja masa kini.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56" name="Google Shape;15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3"/>
          <p:cNvSpPr/>
          <p:nvPr/>
        </p:nvSpPr>
        <p:spPr>
          <a:xfrm>
            <a:off x="793790" y="698540"/>
            <a:ext cx="7316152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4450"/>
              <a:buFont typeface="Anton"/>
              <a:buNone/>
            </a:pPr>
            <a:r>
              <a:rPr b="0" i="0" lang="en-US" sz="445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Pengenalan: Pertanyaan Penting</a:t>
            </a:r>
            <a:endParaRPr b="0" i="0" sz="4450" u="none" cap="none" strike="noStrike"/>
          </a:p>
        </p:txBody>
      </p:sp>
      <p:sp>
        <p:nvSpPr>
          <p:cNvPr id="158" name="Google Shape;158;p3"/>
          <p:cNvSpPr/>
          <p:nvPr/>
        </p:nvSpPr>
        <p:spPr>
          <a:xfrm>
            <a:off x="1133951" y="2002631"/>
            <a:ext cx="7216259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"Engkaukah yang akan datang itu atau haruskah kami menantikan orang lain?"</a:t>
            </a:r>
            <a:endParaRPr b="0" i="0" sz="1750" u="none" cap="none" strike="noStrike"/>
          </a:p>
        </p:txBody>
      </p:sp>
      <p:sp>
        <p:nvSpPr>
          <p:cNvPr id="159" name="Google Shape;159;p3"/>
          <p:cNvSpPr/>
          <p:nvPr/>
        </p:nvSpPr>
        <p:spPr>
          <a:xfrm>
            <a:off x="793790" y="1747480"/>
            <a:ext cx="30480" cy="1236107"/>
          </a:xfrm>
          <a:prstGeom prst="rect">
            <a:avLst/>
          </a:prstGeom>
          <a:solidFill>
            <a:srgbClr val="FA95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3"/>
          <p:cNvSpPr/>
          <p:nvPr/>
        </p:nvSpPr>
        <p:spPr>
          <a:xfrm>
            <a:off x="793790" y="3238738"/>
            <a:ext cx="3664863" cy="2395657"/>
          </a:xfrm>
          <a:prstGeom prst="roundRect">
            <a:avLst>
              <a:gd fmla="val 1420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3"/>
          <p:cNvSpPr/>
          <p:nvPr/>
        </p:nvSpPr>
        <p:spPr>
          <a:xfrm>
            <a:off x="1020604" y="3465552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Persoalan Universal</a:t>
            </a:r>
            <a:endParaRPr b="0" i="0" sz="2200" u="none" cap="none" strike="noStrike"/>
          </a:p>
        </p:txBody>
      </p:sp>
      <p:sp>
        <p:nvSpPr>
          <p:cNvPr id="162" name="Google Shape;162;p3"/>
          <p:cNvSpPr/>
          <p:nvPr/>
        </p:nvSpPr>
        <p:spPr>
          <a:xfrm>
            <a:off x="1020604" y="3955971"/>
            <a:ext cx="3211235" cy="14516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Pertanyaan Yohanes Pembaptis ini mencerminkan keraguan yang sering kita alami.</a:t>
            </a:r>
            <a:endParaRPr b="0" i="0" sz="1750" u="none" cap="none" strike="noStrike"/>
          </a:p>
        </p:txBody>
      </p:sp>
      <p:sp>
        <p:nvSpPr>
          <p:cNvPr id="163" name="Google Shape;163;p3"/>
          <p:cNvSpPr/>
          <p:nvPr/>
        </p:nvSpPr>
        <p:spPr>
          <a:xfrm>
            <a:off x="4685467" y="3238738"/>
            <a:ext cx="3664863" cy="2395657"/>
          </a:xfrm>
          <a:prstGeom prst="roundRect">
            <a:avLst>
              <a:gd fmla="val 1420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3"/>
          <p:cNvSpPr/>
          <p:nvPr/>
        </p:nvSpPr>
        <p:spPr>
          <a:xfrm>
            <a:off x="4912281" y="3465552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Mencari Kepastian</a:t>
            </a:r>
            <a:endParaRPr b="0" i="0" sz="2200" u="none" cap="none" strike="noStrike"/>
          </a:p>
        </p:txBody>
      </p:sp>
      <p:sp>
        <p:nvSpPr>
          <p:cNvPr id="165" name="Google Shape;165;p3"/>
          <p:cNvSpPr/>
          <p:nvPr/>
        </p:nvSpPr>
        <p:spPr>
          <a:xfrm>
            <a:off x="4912281" y="3955971"/>
            <a:ext cx="3211235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Seperti Yohanes, kita semua ingin kepastian tentang siapa yang harus kita ikuti.</a:t>
            </a:r>
            <a:endParaRPr b="0" i="0" sz="1750" u="none" cap="none" strike="noStrike"/>
          </a:p>
        </p:txBody>
      </p:sp>
      <p:sp>
        <p:nvSpPr>
          <p:cNvPr id="166" name="Google Shape;166;p3"/>
          <p:cNvSpPr/>
          <p:nvPr/>
        </p:nvSpPr>
        <p:spPr>
          <a:xfrm>
            <a:off x="793790" y="5861209"/>
            <a:ext cx="7556421" cy="1669852"/>
          </a:xfrm>
          <a:prstGeom prst="roundRect">
            <a:avLst>
              <a:gd fmla="val 2038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3"/>
          <p:cNvSpPr/>
          <p:nvPr/>
        </p:nvSpPr>
        <p:spPr>
          <a:xfrm>
            <a:off x="1020604" y="608802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Mengenali Kebenaran</a:t>
            </a:r>
            <a:endParaRPr b="0" i="0" sz="2200" u="none" cap="none" strike="noStrike"/>
          </a:p>
        </p:txBody>
      </p:sp>
      <p:sp>
        <p:nvSpPr>
          <p:cNvPr id="168" name="Google Shape;168;p3"/>
          <p:cNvSpPr/>
          <p:nvPr/>
        </p:nvSpPr>
        <p:spPr>
          <a:xfrm>
            <a:off x="1020604" y="6578441"/>
            <a:ext cx="7102793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Bagaimana kita boleh mengenali Mesias yang sejati dalam dunia yang penuh pilihan?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74" name="Google Shape;17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4"/>
          <p:cNvSpPr/>
          <p:nvPr/>
        </p:nvSpPr>
        <p:spPr>
          <a:xfrm>
            <a:off x="793790" y="1195507"/>
            <a:ext cx="5670590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4450"/>
              <a:buFont typeface="Anton"/>
              <a:buNone/>
            </a:pPr>
            <a:r>
              <a:rPr b="0" i="0" lang="en-US" sz="445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Konteks Sejarah</a:t>
            </a:r>
            <a:endParaRPr b="0" i="0" sz="4450" u="none" cap="none" strike="noStrike"/>
          </a:p>
        </p:txBody>
      </p:sp>
      <p:sp>
        <p:nvSpPr>
          <p:cNvPr id="176" name="Google Shape;176;p4"/>
          <p:cNvSpPr/>
          <p:nvPr/>
        </p:nvSpPr>
        <p:spPr>
          <a:xfrm>
            <a:off x="1048941" y="2244447"/>
            <a:ext cx="30480" cy="4789527"/>
          </a:xfrm>
          <a:prstGeom prst="roundRect">
            <a:avLst>
              <a:gd fmla="val 111628" name="adj"/>
            </a:avLst>
          </a:prstGeom>
          <a:solidFill>
            <a:srgbClr val="57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4"/>
          <p:cNvSpPr/>
          <p:nvPr/>
        </p:nvSpPr>
        <p:spPr>
          <a:xfrm>
            <a:off x="1273612" y="2484358"/>
            <a:ext cx="680442" cy="30480"/>
          </a:xfrm>
          <a:prstGeom prst="roundRect">
            <a:avLst>
              <a:gd fmla="val 111628" name="adj"/>
            </a:avLst>
          </a:prstGeom>
          <a:solidFill>
            <a:srgbClr val="57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4"/>
          <p:cNvSpPr/>
          <p:nvPr/>
        </p:nvSpPr>
        <p:spPr>
          <a:xfrm>
            <a:off x="793790" y="2244447"/>
            <a:ext cx="510302" cy="510302"/>
          </a:xfrm>
          <a:prstGeom prst="roundRect">
            <a:avLst>
              <a:gd fmla="val 6667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79" name="Google Shape;17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8860" y="2286953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4"/>
          <p:cNvSpPr/>
          <p:nvPr/>
        </p:nvSpPr>
        <p:spPr>
          <a:xfrm>
            <a:off x="2183011" y="2322314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Harapan Mesianik</a:t>
            </a:r>
            <a:endParaRPr b="0" i="0" sz="2200" u="none" cap="none" strike="noStrike"/>
          </a:p>
        </p:txBody>
      </p:sp>
      <p:sp>
        <p:nvSpPr>
          <p:cNvPr id="181" name="Google Shape;181;p4"/>
          <p:cNvSpPr/>
          <p:nvPr/>
        </p:nvSpPr>
        <p:spPr>
          <a:xfrm>
            <a:off x="2183011" y="2812733"/>
            <a:ext cx="6167199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Masyarakat Yahudi abad pertama sangat merindukan kedatangan Mesias yang dijanjikan.</a:t>
            </a:r>
            <a:endParaRPr b="0" i="0" sz="1750" u="none" cap="none" strike="noStrike"/>
          </a:p>
        </p:txBody>
      </p:sp>
      <p:sp>
        <p:nvSpPr>
          <p:cNvPr id="182" name="Google Shape;182;p4"/>
          <p:cNvSpPr/>
          <p:nvPr/>
        </p:nvSpPr>
        <p:spPr>
          <a:xfrm>
            <a:off x="1273612" y="4232077"/>
            <a:ext cx="680442" cy="30480"/>
          </a:xfrm>
          <a:prstGeom prst="roundRect">
            <a:avLst>
              <a:gd fmla="val 111628" name="adj"/>
            </a:avLst>
          </a:prstGeom>
          <a:solidFill>
            <a:srgbClr val="57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4"/>
          <p:cNvSpPr/>
          <p:nvPr/>
        </p:nvSpPr>
        <p:spPr>
          <a:xfrm>
            <a:off x="793790" y="3992166"/>
            <a:ext cx="510302" cy="510302"/>
          </a:xfrm>
          <a:prstGeom prst="roundRect">
            <a:avLst>
              <a:gd fmla="val 6667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84" name="Google Shape;184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8860" y="4034671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4"/>
          <p:cNvSpPr/>
          <p:nvPr/>
        </p:nvSpPr>
        <p:spPr>
          <a:xfrm>
            <a:off x="2183011" y="407003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Peranan Yohanes</a:t>
            </a:r>
            <a:endParaRPr b="0" i="0" sz="2200" u="none" cap="none" strike="noStrike"/>
          </a:p>
        </p:txBody>
      </p:sp>
      <p:sp>
        <p:nvSpPr>
          <p:cNvPr id="186" name="Google Shape;186;p4"/>
          <p:cNvSpPr/>
          <p:nvPr/>
        </p:nvSpPr>
        <p:spPr>
          <a:xfrm>
            <a:off x="2183011" y="4560451"/>
            <a:ext cx="6167199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Yohanes Pembaptis diutus sebagai pendahulu untuk mempersiapkan jalan bagi Mesias.</a:t>
            </a:r>
            <a:endParaRPr b="0" i="0" sz="1750" u="none" cap="none" strike="noStrike"/>
          </a:p>
        </p:txBody>
      </p:sp>
      <p:sp>
        <p:nvSpPr>
          <p:cNvPr id="187" name="Google Shape;187;p4"/>
          <p:cNvSpPr/>
          <p:nvPr/>
        </p:nvSpPr>
        <p:spPr>
          <a:xfrm>
            <a:off x="1273612" y="5979795"/>
            <a:ext cx="680442" cy="30480"/>
          </a:xfrm>
          <a:prstGeom prst="roundRect">
            <a:avLst>
              <a:gd fmla="val 111628" name="adj"/>
            </a:avLst>
          </a:prstGeom>
          <a:solidFill>
            <a:srgbClr val="57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4"/>
          <p:cNvSpPr/>
          <p:nvPr/>
        </p:nvSpPr>
        <p:spPr>
          <a:xfrm>
            <a:off x="793790" y="5739884"/>
            <a:ext cx="510302" cy="510302"/>
          </a:xfrm>
          <a:prstGeom prst="roundRect">
            <a:avLst>
              <a:gd fmla="val 6667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89" name="Google Shape;189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8860" y="5782389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4"/>
          <p:cNvSpPr/>
          <p:nvPr/>
        </p:nvSpPr>
        <p:spPr>
          <a:xfrm>
            <a:off x="2183011" y="581775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Dalam Penjara</a:t>
            </a:r>
            <a:endParaRPr b="0" i="0" sz="2200" u="none" cap="none" strike="noStrike"/>
          </a:p>
        </p:txBody>
      </p:sp>
      <p:sp>
        <p:nvSpPr>
          <p:cNvPr id="191" name="Google Shape;191;p4"/>
          <p:cNvSpPr/>
          <p:nvPr/>
        </p:nvSpPr>
        <p:spPr>
          <a:xfrm>
            <a:off x="2183011" y="6308169"/>
            <a:ext cx="6167199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Yohanes ditangkap dan dipenjarakan oleh Raja Herodes Antipas karena kritikannya.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"/>
          <p:cNvSpPr/>
          <p:nvPr/>
        </p:nvSpPr>
        <p:spPr>
          <a:xfrm>
            <a:off x="793790" y="824746"/>
            <a:ext cx="8892302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4450"/>
              <a:buFont typeface="Anton"/>
              <a:buNone/>
            </a:pPr>
            <a:r>
              <a:rPr b="0" i="0" lang="en-US" sz="445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Peta Minda: Siapa Yohanes Pembaptis?</a:t>
            </a:r>
            <a:endParaRPr b="0" i="0" sz="4450" u="none" cap="none" strike="noStrike"/>
          </a:p>
        </p:txBody>
      </p:sp>
      <p:sp>
        <p:nvSpPr>
          <p:cNvPr id="198" name="Google Shape;198;p5"/>
          <p:cNvSpPr/>
          <p:nvPr/>
        </p:nvSpPr>
        <p:spPr>
          <a:xfrm>
            <a:off x="2313861" y="2648426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Nabi Terakhir</a:t>
            </a:r>
            <a:endParaRPr b="0" i="0" sz="2200" u="none" cap="none" strike="noStrike"/>
          </a:p>
        </p:txBody>
      </p:sp>
      <p:sp>
        <p:nvSpPr>
          <p:cNvPr id="199" name="Google Shape;199;p5"/>
          <p:cNvSpPr/>
          <p:nvPr/>
        </p:nvSpPr>
        <p:spPr>
          <a:xfrm>
            <a:off x="793790" y="3138845"/>
            <a:ext cx="4355306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Yohanes dianggap sebagai nabi terakhir dalam tradisi Perjanjian Lama.</a:t>
            </a:r>
            <a:endParaRPr b="0" i="0" sz="1750" u="none" cap="none" strike="noStrike"/>
          </a:p>
        </p:txBody>
      </p:sp>
      <p:pic>
        <p:nvPicPr>
          <p:cNvPr descr="preencoded.png" id="200" name="Google Shape;20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9258" y="2870002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5"/>
          <p:cNvSpPr/>
          <p:nvPr/>
        </p:nvSpPr>
        <p:spPr>
          <a:xfrm>
            <a:off x="5609868" y="3379351"/>
            <a:ext cx="566976" cy="566976"/>
          </a:xfrm>
          <a:prstGeom prst="roundRect">
            <a:avLst>
              <a:gd fmla="val 1611154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02" name="Google Shape;202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65721" y="3503295"/>
            <a:ext cx="255151" cy="318968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5"/>
          <p:cNvSpPr/>
          <p:nvPr/>
        </p:nvSpPr>
        <p:spPr>
          <a:xfrm>
            <a:off x="9481304" y="198715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Pendahulu Mesias</a:t>
            </a:r>
            <a:endParaRPr b="0" i="0" sz="2200" u="none" cap="none" strike="noStrike"/>
          </a:p>
        </p:txBody>
      </p:sp>
      <p:sp>
        <p:nvSpPr>
          <p:cNvPr id="204" name="Google Shape;204;p5"/>
          <p:cNvSpPr/>
          <p:nvPr/>
        </p:nvSpPr>
        <p:spPr>
          <a:xfrm>
            <a:off x="9481304" y="2477572"/>
            <a:ext cx="4355306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Tugasnya meratakan jalan bagi kedatangan Mesias seperti diramalkan dalam Yesaya.</a:t>
            </a:r>
            <a:endParaRPr b="0" i="0" sz="1750" u="none" cap="none" strike="noStrike"/>
          </a:p>
        </p:txBody>
      </p:sp>
      <p:pic>
        <p:nvPicPr>
          <p:cNvPr descr="preencoded.png" id="205" name="Google Shape;205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89258" y="2870002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5"/>
          <p:cNvSpPr/>
          <p:nvPr/>
        </p:nvSpPr>
        <p:spPr>
          <a:xfrm>
            <a:off x="7574756" y="2740938"/>
            <a:ext cx="566976" cy="566976"/>
          </a:xfrm>
          <a:prstGeom prst="roundRect">
            <a:avLst>
              <a:gd fmla="val 1611154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07" name="Google Shape;207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730609" y="2864882"/>
            <a:ext cx="255151" cy="318968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5"/>
          <p:cNvSpPr/>
          <p:nvPr/>
        </p:nvSpPr>
        <p:spPr>
          <a:xfrm>
            <a:off x="9594771" y="390644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Pengkhotbah Pertobatan</a:t>
            </a:r>
            <a:endParaRPr b="0" i="0" sz="2200" u="none" cap="none" strike="noStrike"/>
          </a:p>
        </p:txBody>
      </p:sp>
      <p:sp>
        <p:nvSpPr>
          <p:cNvPr id="209" name="Google Shape;209;p5"/>
          <p:cNvSpPr/>
          <p:nvPr/>
        </p:nvSpPr>
        <p:spPr>
          <a:xfrm>
            <a:off x="9594771" y="4396859"/>
            <a:ext cx="4241840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Dia menyeru orang untuk bertobat dan dibaptis sebagai tanda pertobatan mereka.</a:t>
            </a:r>
            <a:endParaRPr b="0" i="0" sz="1750" u="none" cap="none" strike="noStrike"/>
          </a:p>
        </p:txBody>
      </p:sp>
      <p:pic>
        <p:nvPicPr>
          <p:cNvPr descr="preencoded.png" id="210" name="Google Shape;210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489258" y="2870002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5"/>
          <p:cNvSpPr/>
          <p:nvPr/>
        </p:nvSpPr>
        <p:spPr>
          <a:xfrm>
            <a:off x="8789075" y="4412456"/>
            <a:ext cx="566976" cy="566976"/>
          </a:xfrm>
          <a:prstGeom prst="roundRect">
            <a:avLst>
              <a:gd fmla="val 1611154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12" name="Google Shape;212;p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944928" y="4536400"/>
            <a:ext cx="255151" cy="318968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5"/>
          <p:cNvSpPr/>
          <p:nvPr/>
        </p:nvSpPr>
        <p:spPr>
          <a:xfrm>
            <a:off x="9481304" y="582572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Dipenjarakan</a:t>
            </a:r>
            <a:endParaRPr b="0" i="0" sz="2200" u="none" cap="none" strike="noStrike"/>
          </a:p>
        </p:txBody>
      </p:sp>
      <p:sp>
        <p:nvSpPr>
          <p:cNvPr id="214" name="Google Shape;214;p5"/>
          <p:cNvSpPr/>
          <p:nvPr/>
        </p:nvSpPr>
        <p:spPr>
          <a:xfrm>
            <a:off x="9481304" y="6316147"/>
            <a:ext cx="4355306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Ditangkap oleh Herodes Antipas setelah mengkritik pernikahannya dengan Herodias.</a:t>
            </a:r>
            <a:endParaRPr b="0" i="0" sz="1750" u="none" cap="none" strike="noStrike"/>
          </a:p>
        </p:txBody>
      </p:sp>
      <p:pic>
        <p:nvPicPr>
          <p:cNvPr descr="preencoded.png" id="215" name="Google Shape;215;p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489258" y="2870002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5"/>
          <p:cNvSpPr/>
          <p:nvPr/>
        </p:nvSpPr>
        <p:spPr>
          <a:xfrm>
            <a:off x="7574756" y="6083856"/>
            <a:ext cx="566976" cy="566976"/>
          </a:xfrm>
          <a:prstGeom prst="roundRect">
            <a:avLst>
              <a:gd fmla="val 1611154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17" name="Google Shape;217;p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730609" y="6207800"/>
            <a:ext cx="255151" cy="318968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5"/>
          <p:cNvSpPr/>
          <p:nvPr/>
        </p:nvSpPr>
        <p:spPr>
          <a:xfrm>
            <a:off x="2313861" y="552735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Mengalami Krisis Iman</a:t>
            </a:r>
            <a:endParaRPr b="0" i="0" sz="2200" u="none" cap="none" strike="noStrike"/>
          </a:p>
        </p:txBody>
      </p:sp>
      <p:sp>
        <p:nvSpPr>
          <p:cNvPr id="219" name="Google Shape;219;p5"/>
          <p:cNvSpPr/>
          <p:nvPr/>
        </p:nvSpPr>
        <p:spPr>
          <a:xfrm>
            <a:off x="793790" y="6017776"/>
            <a:ext cx="4355306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Dalam penjara, Yohanes mulai bertanya-tanya tentang Yesus sebagai Mesias.</a:t>
            </a:r>
            <a:endParaRPr b="0" i="0" sz="1750" u="none" cap="none" strike="noStrike"/>
          </a:p>
        </p:txBody>
      </p:sp>
      <p:pic>
        <p:nvPicPr>
          <p:cNvPr descr="preencoded.png" id="220" name="Google Shape;220;p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489258" y="2870002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5"/>
          <p:cNvSpPr/>
          <p:nvPr/>
        </p:nvSpPr>
        <p:spPr>
          <a:xfrm>
            <a:off x="5609868" y="5445443"/>
            <a:ext cx="566976" cy="566976"/>
          </a:xfrm>
          <a:prstGeom prst="roundRect">
            <a:avLst>
              <a:gd fmla="val 1611154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22" name="Google Shape;222;p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5765721" y="5569387"/>
            <a:ext cx="255151" cy="3189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6"/>
          <p:cNvSpPr/>
          <p:nvPr/>
        </p:nvSpPr>
        <p:spPr>
          <a:xfrm>
            <a:off x="793790" y="2256473"/>
            <a:ext cx="6024205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4450"/>
              <a:buFont typeface="Anton"/>
              <a:buNone/>
            </a:pPr>
            <a:r>
              <a:rPr b="0" i="0" lang="en-US" sz="445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Momen Keraguan Yohanes</a:t>
            </a:r>
            <a:endParaRPr b="0" i="0" sz="4450" u="none" cap="none" strike="noStrike"/>
          </a:p>
        </p:txBody>
      </p:sp>
      <p:sp>
        <p:nvSpPr>
          <p:cNvPr id="229" name="Google Shape;229;p6"/>
          <p:cNvSpPr/>
          <p:nvPr/>
        </p:nvSpPr>
        <p:spPr>
          <a:xfrm>
            <a:off x="793790" y="353222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Sebab Keraguan</a:t>
            </a:r>
            <a:endParaRPr b="0" i="0" sz="2200" u="none" cap="none" strike="noStrike"/>
          </a:p>
        </p:txBody>
      </p:sp>
      <p:sp>
        <p:nvSpPr>
          <p:cNvPr id="230" name="Google Shape;230;p6"/>
          <p:cNvSpPr/>
          <p:nvPr/>
        </p:nvSpPr>
        <p:spPr>
          <a:xfrm>
            <a:off x="793790" y="4113371"/>
            <a:ext cx="6244709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Yohanes mungkin bingung karena Yesus tidak bertindak seperti Mesias yang dia bayangkan.</a:t>
            </a:r>
            <a:endParaRPr b="0" i="0" sz="1750" u="none" cap="none" strike="noStrike"/>
          </a:p>
        </p:txBody>
      </p:sp>
      <p:sp>
        <p:nvSpPr>
          <p:cNvPr id="231" name="Google Shape;231;p6"/>
          <p:cNvSpPr/>
          <p:nvPr/>
        </p:nvSpPr>
        <p:spPr>
          <a:xfrm>
            <a:off x="793790" y="5043249"/>
            <a:ext cx="6244709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Harapan tentang Mesias sebagai pembebas politik tidak sesuai dengan realitas pelayanan Yesus.</a:t>
            </a:r>
            <a:endParaRPr b="0" i="0" sz="1750" u="none" cap="none" strike="noStrike"/>
          </a:p>
        </p:txBody>
      </p:sp>
      <p:sp>
        <p:nvSpPr>
          <p:cNvPr id="232" name="Google Shape;232;p6"/>
          <p:cNvSpPr/>
          <p:nvPr/>
        </p:nvSpPr>
        <p:spPr>
          <a:xfrm>
            <a:off x="7599521" y="3532227"/>
            <a:ext cx="3179207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Keberanian dalam Keraguan</a:t>
            </a:r>
            <a:endParaRPr b="0" i="0" sz="2200" u="none" cap="none" strike="noStrike"/>
          </a:p>
        </p:txBody>
      </p:sp>
      <p:sp>
        <p:nvSpPr>
          <p:cNvPr id="233" name="Google Shape;233;p6"/>
          <p:cNvSpPr/>
          <p:nvPr/>
        </p:nvSpPr>
        <p:spPr>
          <a:xfrm>
            <a:off x="7599521" y="4113371"/>
            <a:ext cx="6244709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Yohanes berani mengakui keraguannya dan mencari jawaban langsung dari Yesus.</a:t>
            </a:r>
            <a:endParaRPr b="0" i="0" sz="1750" u="none" cap="none" strike="noStrike"/>
          </a:p>
        </p:txBody>
      </p:sp>
      <p:sp>
        <p:nvSpPr>
          <p:cNvPr id="234" name="Google Shape;234;p6"/>
          <p:cNvSpPr/>
          <p:nvPr/>
        </p:nvSpPr>
        <p:spPr>
          <a:xfrm>
            <a:off x="7599521" y="5043249"/>
            <a:ext cx="6244709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Ini contoh kerendahan hati yang boleh kita tiru ketika menghadapi ketidakpastian.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40" name="Google Shape;24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400" cy="2729151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7"/>
          <p:cNvSpPr/>
          <p:nvPr/>
        </p:nvSpPr>
        <p:spPr>
          <a:xfrm>
            <a:off x="764143" y="3330297"/>
            <a:ext cx="6950750" cy="6823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882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4250"/>
              <a:buFont typeface="Anton"/>
              <a:buNone/>
            </a:pPr>
            <a:r>
              <a:rPr b="0" i="0" lang="en-US" sz="425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Pertanyaan Para Murid Yohanes</a:t>
            </a:r>
            <a:endParaRPr b="0" i="0" sz="4250" u="none" cap="none" strike="noStrike"/>
          </a:p>
        </p:txBody>
      </p:sp>
      <p:pic>
        <p:nvPicPr>
          <p:cNvPr descr="preencoded.png" id="242" name="Google Shape;242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4143" y="4340066"/>
            <a:ext cx="3275528" cy="873323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7"/>
          <p:cNvSpPr/>
          <p:nvPr/>
        </p:nvSpPr>
        <p:spPr>
          <a:xfrm>
            <a:off x="982385" y="5540812"/>
            <a:ext cx="2729151" cy="3411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19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100"/>
              <a:buFont typeface="Anton"/>
              <a:buNone/>
            </a:pPr>
            <a:r>
              <a:rPr b="0" i="0" lang="en-US" sz="21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Pertanyaan Langsung</a:t>
            </a:r>
            <a:endParaRPr b="0" i="0" sz="2100" u="none" cap="none" strike="noStrike"/>
          </a:p>
        </p:txBody>
      </p:sp>
      <p:sp>
        <p:nvSpPr>
          <p:cNvPr id="244" name="Google Shape;244;p7"/>
          <p:cNvSpPr/>
          <p:nvPr/>
        </p:nvSpPr>
        <p:spPr>
          <a:xfrm>
            <a:off x="982385" y="6012894"/>
            <a:ext cx="2839045" cy="13973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00"/>
              <a:buFont typeface="Fira Sans"/>
              <a:buNone/>
            </a:pPr>
            <a:r>
              <a:rPr b="0" i="0" lang="en-US" sz="170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"Engkaukah yang akan datang itu atau haruskah kami menantikan orang lain?"</a:t>
            </a:r>
            <a:endParaRPr b="0" i="0" sz="1700" u="none" cap="none" strike="noStrike"/>
          </a:p>
        </p:txBody>
      </p:sp>
      <p:pic>
        <p:nvPicPr>
          <p:cNvPr descr="preencoded.png" id="245" name="Google Shape;245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39672" y="4340066"/>
            <a:ext cx="3275528" cy="873323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7"/>
          <p:cNvSpPr/>
          <p:nvPr/>
        </p:nvSpPr>
        <p:spPr>
          <a:xfrm>
            <a:off x="4257913" y="5540812"/>
            <a:ext cx="2729151" cy="3411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19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100"/>
              <a:buFont typeface="Anton"/>
              <a:buNone/>
            </a:pPr>
            <a:r>
              <a:rPr b="0" i="0" lang="en-US" sz="21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Tentang Identitas</a:t>
            </a:r>
            <a:endParaRPr b="0" i="0" sz="2100" u="none" cap="none" strike="noStrike"/>
          </a:p>
        </p:txBody>
      </p:sp>
      <p:sp>
        <p:nvSpPr>
          <p:cNvPr id="247" name="Google Shape;247;p7"/>
          <p:cNvSpPr/>
          <p:nvPr/>
        </p:nvSpPr>
        <p:spPr>
          <a:xfrm>
            <a:off x="4257913" y="6012894"/>
            <a:ext cx="2839045" cy="10479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00"/>
              <a:buFont typeface="Fira Sans"/>
              <a:buNone/>
            </a:pPr>
            <a:r>
              <a:rPr b="0" i="0" lang="en-US" sz="170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Mereka mencari kepastian tentang siapa Yesus sebenarnya.</a:t>
            </a:r>
            <a:endParaRPr b="0" i="0" sz="1700" u="none" cap="none" strike="noStrike"/>
          </a:p>
        </p:txBody>
      </p:sp>
      <p:pic>
        <p:nvPicPr>
          <p:cNvPr descr="preencoded.png" id="248" name="Google Shape;248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315200" y="4340066"/>
            <a:ext cx="3275528" cy="873323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7"/>
          <p:cNvSpPr/>
          <p:nvPr/>
        </p:nvSpPr>
        <p:spPr>
          <a:xfrm>
            <a:off x="7533442" y="5540812"/>
            <a:ext cx="2729151" cy="3411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19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100"/>
              <a:buFont typeface="Anton"/>
              <a:buNone/>
            </a:pPr>
            <a:r>
              <a:rPr b="0" i="0" lang="en-US" sz="21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Tentang Misi</a:t>
            </a:r>
            <a:endParaRPr b="0" i="0" sz="2100" u="none" cap="none" strike="noStrike"/>
          </a:p>
        </p:txBody>
      </p:sp>
      <p:sp>
        <p:nvSpPr>
          <p:cNvPr id="250" name="Google Shape;250;p7"/>
          <p:cNvSpPr/>
          <p:nvPr/>
        </p:nvSpPr>
        <p:spPr>
          <a:xfrm>
            <a:off x="7533442" y="6012894"/>
            <a:ext cx="2839045" cy="10479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00"/>
              <a:buFont typeface="Fira Sans"/>
              <a:buNone/>
            </a:pPr>
            <a:r>
              <a:rPr b="0" i="0" lang="en-US" sz="170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Apakah Yesus benar-benar Mesias yang dijanjikan dalam nubuat?</a:t>
            </a:r>
            <a:endParaRPr b="0" i="0" sz="1700" u="none" cap="none" strike="noStrike"/>
          </a:p>
        </p:txBody>
      </p:sp>
      <p:pic>
        <p:nvPicPr>
          <p:cNvPr descr="preencoded.png" id="251" name="Google Shape;251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90728" y="4340066"/>
            <a:ext cx="3275528" cy="873323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7"/>
          <p:cNvSpPr/>
          <p:nvPr/>
        </p:nvSpPr>
        <p:spPr>
          <a:xfrm>
            <a:off x="10808970" y="5540812"/>
            <a:ext cx="2729151" cy="3411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19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100"/>
              <a:buFont typeface="Anton"/>
              <a:buNone/>
            </a:pPr>
            <a:r>
              <a:rPr b="0" i="0" lang="en-US" sz="21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Mencari Kepastian</a:t>
            </a:r>
            <a:endParaRPr b="0" i="0" sz="2100" u="none" cap="none" strike="noStrike"/>
          </a:p>
        </p:txBody>
      </p:sp>
      <p:sp>
        <p:nvSpPr>
          <p:cNvPr id="253" name="Google Shape;253;p7"/>
          <p:cNvSpPr/>
          <p:nvPr/>
        </p:nvSpPr>
        <p:spPr>
          <a:xfrm>
            <a:off x="10808970" y="6012894"/>
            <a:ext cx="2839045" cy="13973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00"/>
              <a:buFont typeface="Fira Sans"/>
              <a:buNone/>
            </a:pPr>
            <a:r>
              <a:rPr b="0" i="0" lang="en-US" sz="170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Pertanyaan ini mencerminkan keraguan yang muncul di tengah kesulitan.</a:t>
            </a:r>
            <a:endParaRPr b="0" i="0" sz="1700" u="none" cap="none" strike="noStrik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8"/>
          <p:cNvSpPr/>
          <p:nvPr/>
        </p:nvSpPr>
        <p:spPr>
          <a:xfrm>
            <a:off x="793790" y="969288"/>
            <a:ext cx="6695480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4450"/>
              <a:buFont typeface="Anton"/>
              <a:buNone/>
            </a:pPr>
            <a:r>
              <a:rPr b="0" i="0" lang="en-US" sz="445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Respon Yesus (Lukas 7:21-23)</a:t>
            </a:r>
            <a:endParaRPr b="0" i="0" sz="4450" u="none" cap="none" strike="noStrike"/>
          </a:p>
        </p:txBody>
      </p:sp>
      <p:sp>
        <p:nvSpPr>
          <p:cNvPr id="260" name="Google Shape;260;p8"/>
          <p:cNvSpPr/>
          <p:nvPr/>
        </p:nvSpPr>
        <p:spPr>
          <a:xfrm>
            <a:off x="793790" y="2131695"/>
            <a:ext cx="2173724" cy="1306949"/>
          </a:xfrm>
          <a:prstGeom prst="roundRect">
            <a:avLst>
              <a:gd fmla="val 2603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61" name="Google Shape;26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21167" y="2585799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8"/>
          <p:cNvSpPr/>
          <p:nvPr/>
        </p:nvSpPr>
        <p:spPr>
          <a:xfrm>
            <a:off x="3194328" y="235850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Menunjukkan Bukti</a:t>
            </a:r>
            <a:endParaRPr b="0" i="0" sz="2200" u="none" cap="none" strike="noStrike"/>
          </a:p>
        </p:txBody>
      </p:sp>
      <p:sp>
        <p:nvSpPr>
          <p:cNvPr id="263" name="Google Shape;263;p8"/>
          <p:cNvSpPr/>
          <p:nvPr/>
        </p:nvSpPr>
        <p:spPr>
          <a:xfrm>
            <a:off x="3194328" y="2848928"/>
            <a:ext cx="5044440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Yesus tidak langsung menjawab "ya" atau "tidak".</a:t>
            </a:r>
            <a:endParaRPr b="0" i="0" sz="1750" u="none" cap="none" strike="noStrike"/>
          </a:p>
        </p:txBody>
      </p:sp>
      <p:sp>
        <p:nvSpPr>
          <p:cNvPr id="264" name="Google Shape;264;p8"/>
          <p:cNvSpPr/>
          <p:nvPr/>
        </p:nvSpPr>
        <p:spPr>
          <a:xfrm>
            <a:off x="3080861" y="3423404"/>
            <a:ext cx="10642402" cy="15240"/>
          </a:xfrm>
          <a:prstGeom prst="roundRect">
            <a:avLst>
              <a:gd fmla="val 223256" name="adj"/>
            </a:avLst>
          </a:prstGeom>
          <a:solidFill>
            <a:srgbClr val="57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8"/>
          <p:cNvSpPr/>
          <p:nvPr/>
        </p:nvSpPr>
        <p:spPr>
          <a:xfrm>
            <a:off x="793790" y="3551992"/>
            <a:ext cx="4347567" cy="1306949"/>
          </a:xfrm>
          <a:prstGeom prst="roundRect">
            <a:avLst>
              <a:gd fmla="val 2603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66" name="Google Shape;26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08089" y="4006096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8"/>
          <p:cNvSpPr/>
          <p:nvPr/>
        </p:nvSpPr>
        <p:spPr>
          <a:xfrm>
            <a:off x="5368171" y="3778806"/>
            <a:ext cx="3429357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Menyembuhkan Banyak Orang</a:t>
            </a:r>
            <a:endParaRPr b="0" i="0" sz="2200" u="none" cap="none" strike="noStrike"/>
          </a:p>
        </p:txBody>
      </p:sp>
      <p:sp>
        <p:nvSpPr>
          <p:cNvPr id="268" name="Google Shape;268;p8"/>
          <p:cNvSpPr/>
          <p:nvPr/>
        </p:nvSpPr>
        <p:spPr>
          <a:xfrm>
            <a:off x="5368171" y="4269224"/>
            <a:ext cx="8165425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Dia melakukan banyak mukjizat penyembuhan di hadapan para murid Yohanes.</a:t>
            </a:r>
            <a:endParaRPr b="0" i="0" sz="1750" u="none" cap="none" strike="noStrike"/>
          </a:p>
        </p:txBody>
      </p:sp>
      <p:sp>
        <p:nvSpPr>
          <p:cNvPr id="269" name="Google Shape;269;p8"/>
          <p:cNvSpPr/>
          <p:nvPr/>
        </p:nvSpPr>
        <p:spPr>
          <a:xfrm>
            <a:off x="5254704" y="4843701"/>
            <a:ext cx="8468558" cy="15240"/>
          </a:xfrm>
          <a:prstGeom prst="roundRect">
            <a:avLst>
              <a:gd fmla="val 223256" name="adj"/>
            </a:avLst>
          </a:prstGeom>
          <a:solidFill>
            <a:srgbClr val="57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8"/>
          <p:cNvSpPr/>
          <p:nvPr/>
        </p:nvSpPr>
        <p:spPr>
          <a:xfrm>
            <a:off x="793790" y="4972288"/>
            <a:ext cx="6521410" cy="1669852"/>
          </a:xfrm>
          <a:prstGeom prst="roundRect">
            <a:avLst>
              <a:gd fmla="val 2038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71" name="Google Shape;271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95011" y="5607844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8"/>
          <p:cNvSpPr/>
          <p:nvPr/>
        </p:nvSpPr>
        <p:spPr>
          <a:xfrm>
            <a:off x="7542014" y="5199102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Menyampaikan Pesan</a:t>
            </a:r>
            <a:endParaRPr b="0" i="0" sz="2200" u="none" cap="none" strike="noStrike"/>
          </a:p>
        </p:txBody>
      </p:sp>
      <p:sp>
        <p:nvSpPr>
          <p:cNvPr id="273" name="Google Shape;273;p8"/>
          <p:cNvSpPr/>
          <p:nvPr/>
        </p:nvSpPr>
        <p:spPr>
          <a:xfrm>
            <a:off x="7542014" y="5689521"/>
            <a:ext cx="6067782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"Pergilah, katakanlah kepada Yohanes apa yang kamu lihat dan dengar."</a:t>
            </a:r>
            <a:endParaRPr b="0" i="0" sz="1750" u="none" cap="none" strike="noStrike"/>
          </a:p>
        </p:txBody>
      </p:sp>
      <p:sp>
        <p:nvSpPr>
          <p:cNvPr id="274" name="Google Shape;274;p8"/>
          <p:cNvSpPr/>
          <p:nvPr/>
        </p:nvSpPr>
        <p:spPr>
          <a:xfrm>
            <a:off x="793790" y="6897291"/>
            <a:ext cx="13042821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Respon Yesus mengajar kita bahawa bukti lebih kuat daripada pengakuan semata-mata.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9"/>
          <p:cNvSpPr/>
          <p:nvPr/>
        </p:nvSpPr>
        <p:spPr>
          <a:xfrm>
            <a:off x="793803" y="1251100"/>
            <a:ext cx="109821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4450"/>
              <a:buFont typeface="Anton"/>
              <a:buNone/>
            </a:pPr>
            <a:r>
              <a:rPr b="0" i="0" lang="en-US" sz="445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Peta Minda: Bukti Yesus Sebagai Mesias</a:t>
            </a:r>
            <a:endParaRPr b="0" i="0" sz="4450" u="none" cap="none" strike="noStrike"/>
          </a:p>
        </p:txBody>
      </p:sp>
      <p:sp>
        <p:nvSpPr>
          <p:cNvPr id="281" name="Google Shape;281;p9"/>
          <p:cNvSpPr/>
          <p:nvPr/>
        </p:nvSpPr>
        <p:spPr>
          <a:xfrm>
            <a:off x="1970603" y="245280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Orang Buta Melihat</a:t>
            </a:r>
            <a:endParaRPr b="0" i="0" sz="2200" u="none" cap="none" strike="noStrike"/>
          </a:p>
        </p:txBody>
      </p:sp>
      <p:sp>
        <p:nvSpPr>
          <p:cNvPr id="282" name="Google Shape;282;p9"/>
          <p:cNvSpPr/>
          <p:nvPr/>
        </p:nvSpPr>
        <p:spPr>
          <a:xfrm>
            <a:off x="793790" y="2943225"/>
            <a:ext cx="4012049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Pemulihan penglihatan sebagai tanda kuasa ilahi.</a:t>
            </a:r>
            <a:endParaRPr b="0" i="0" sz="1750" u="none" cap="none" strike="noStrike"/>
          </a:p>
        </p:txBody>
      </p:sp>
      <p:pic>
        <p:nvPicPr>
          <p:cNvPr descr="preencoded.png" id="283" name="Google Shape;28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84" name="Google Shape;28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96301" y="2983349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9"/>
          <p:cNvSpPr/>
          <p:nvPr/>
        </p:nvSpPr>
        <p:spPr>
          <a:xfrm>
            <a:off x="9824442" y="245280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Orang Lumpuh Berjalan</a:t>
            </a:r>
            <a:endParaRPr b="0" i="0" sz="2200" u="none" cap="none" strike="noStrike"/>
          </a:p>
        </p:txBody>
      </p:sp>
      <p:sp>
        <p:nvSpPr>
          <p:cNvPr id="286" name="Google Shape;286;p9"/>
          <p:cNvSpPr/>
          <p:nvPr/>
        </p:nvSpPr>
        <p:spPr>
          <a:xfrm>
            <a:off x="9824442" y="2943225"/>
            <a:ext cx="4012168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Pemulihan kebolehan bergerak sebagai tanda pembaharuan.</a:t>
            </a:r>
            <a:endParaRPr b="0" i="0" sz="1750" u="none" cap="none" strike="noStrike"/>
          </a:p>
        </p:txBody>
      </p:sp>
      <p:pic>
        <p:nvPicPr>
          <p:cNvPr descr="preencoded.png" id="287" name="Google Shape;287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88" name="Google Shape;288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170307" y="3258026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9"/>
          <p:cNvSpPr/>
          <p:nvPr/>
        </p:nvSpPr>
        <p:spPr>
          <a:xfrm>
            <a:off x="10051256" y="408777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Orang Kusta Ditahirkan</a:t>
            </a:r>
            <a:endParaRPr b="0" i="0" sz="2200" u="none" cap="none" strike="noStrike"/>
          </a:p>
        </p:txBody>
      </p:sp>
      <p:sp>
        <p:nvSpPr>
          <p:cNvPr id="290" name="Google Shape;290;p9"/>
          <p:cNvSpPr/>
          <p:nvPr/>
        </p:nvSpPr>
        <p:spPr>
          <a:xfrm>
            <a:off x="10051256" y="4578191"/>
            <a:ext cx="3785354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Penyucian penyakit yang dianggap najis dalam masyarakat Yahudi.</a:t>
            </a:r>
            <a:endParaRPr b="0" i="0" sz="1750" u="none" cap="none" strike="noStrike"/>
          </a:p>
        </p:txBody>
      </p:sp>
      <p:pic>
        <p:nvPicPr>
          <p:cNvPr descr="preencoded.png" id="291" name="Google Shape;291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92" name="Google Shape;292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719423" y="4758452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9"/>
          <p:cNvSpPr/>
          <p:nvPr/>
        </p:nvSpPr>
        <p:spPr>
          <a:xfrm>
            <a:off x="9824442" y="572285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Orang Tuli Mendengar</a:t>
            </a:r>
            <a:endParaRPr b="0" i="0" sz="2200" u="none" cap="none" strike="noStrike"/>
          </a:p>
        </p:txBody>
      </p:sp>
      <p:sp>
        <p:nvSpPr>
          <p:cNvPr id="294" name="Google Shape;294;p9"/>
          <p:cNvSpPr/>
          <p:nvPr/>
        </p:nvSpPr>
        <p:spPr>
          <a:xfrm>
            <a:off x="9824442" y="6213277"/>
            <a:ext cx="4012168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Pemulihan pendengaran sebagai tanda keterbukaan kepada kebenaran.</a:t>
            </a:r>
            <a:endParaRPr b="0" i="0" sz="1750" u="none" cap="none" strike="noStrike"/>
          </a:p>
        </p:txBody>
      </p:sp>
      <p:pic>
        <p:nvPicPr>
          <p:cNvPr descr="preencoded.png" id="295" name="Google Shape;295;p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96" name="Google Shape;296;p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694533" y="5984200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9"/>
          <p:cNvSpPr/>
          <p:nvPr/>
        </p:nvSpPr>
        <p:spPr>
          <a:xfrm>
            <a:off x="1970603" y="572285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Orang Mati Dibangkitkan</a:t>
            </a:r>
            <a:endParaRPr b="0" i="0" sz="2200" u="none" cap="none" strike="noStrike"/>
          </a:p>
        </p:txBody>
      </p:sp>
      <p:sp>
        <p:nvSpPr>
          <p:cNvPr id="298" name="Google Shape;298;p9"/>
          <p:cNvSpPr/>
          <p:nvPr/>
        </p:nvSpPr>
        <p:spPr>
          <a:xfrm>
            <a:off x="793790" y="6213277"/>
            <a:ext cx="4012049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Kuasa tertinggi atas kematian, hanya dimiliki oleh Allah.</a:t>
            </a:r>
            <a:endParaRPr b="0" i="0" sz="1750" u="none" cap="none" strike="noStrike"/>
          </a:p>
        </p:txBody>
      </p:sp>
      <p:pic>
        <p:nvPicPr>
          <p:cNvPr descr="preencoded.png" id="299" name="Google Shape;299;p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00" name="Google Shape;300;p9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6120527" y="5709523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9"/>
          <p:cNvSpPr/>
          <p:nvPr/>
        </p:nvSpPr>
        <p:spPr>
          <a:xfrm>
            <a:off x="1113949" y="4087773"/>
            <a:ext cx="3465076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Kabar Baik untuk Orang Miskin</a:t>
            </a:r>
            <a:endParaRPr b="0" i="0" sz="2200" u="none" cap="none" strike="noStrike"/>
          </a:p>
        </p:txBody>
      </p:sp>
      <p:sp>
        <p:nvSpPr>
          <p:cNvPr id="302" name="Google Shape;302;p9"/>
          <p:cNvSpPr/>
          <p:nvPr/>
        </p:nvSpPr>
        <p:spPr>
          <a:xfrm>
            <a:off x="793790" y="4578191"/>
            <a:ext cx="3785235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Perhatian khusus kepada mereka yang terpinggir dalam masyarakat.</a:t>
            </a:r>
            <a:endParaRPr b="0" i="0" sz="1750" u="none" cap="none" strike="noStrike"/>
          </a:p>
        </p:txBody>
      </p:sp>
      <p:pic>
        <p:nvPicPr>
          <p:cNvPr descr="preencoded.png" id="303" name="Google Shape;303;p9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04" name="Google Shape;304;p9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5571411" y="4209098"/>
            <a:ext cx="339328" cy="424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0"/>
          <p:cNvSpPr/>
          <p:nvPr/>
        </p:nvSpPr>
        <p:spPr>
          <a:xfrm>
            <a:off x="793790" y="2035254"/>
            <a:ext cx="8894207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4450"/>
              <a:buFont typeface="Anton"/>
              <a:buNone/>
            </a:pPr>
            <a:r>
              <a:rPr b="0" i="0" lang="en-US" sz="445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Nubuatan Mesianik dalam Kitab Yesaya</a:t>
            </a:r>
            <a:endParaRPr b="0" i="0" sz="4450" u="none" cap="none" strike="noStrike"/>
          </a:p>
        </p:txBody>
      </p:sp>
      <p:sp>
        <p:nvSpPr>
          <p:cNvPr id="311" name="Google Shape;311;p10"/>
          <p:cNvSpPr/>
          <p:nvPr/>
        </p:nvSpPr>
        <p:spPr>
          <a:xfrm>
            <a:off x="793790" y="331100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Yesaya 35:5-6</a:t>
            </a:r>
            <a:endParaRPr b="0" i="0" sz="2200" u="none" cap="none" strike="noStrike"/>
          </a:p>
        </p:txBody>
      </p:sp>
      <p:sp>
        <p:nvSpPr>
          <p:cNvPr id="312" name="Google Shape;312;p10"/>
          <p:cNvSpPr/>
          <p:nvPr/>
        </p:nvSpPr>
        <p:spPr>
          <a:xfrm>
            <a:off x="1133951" y="3920490"/>
            <a:ext cx="5904548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"Mata orang-orang buta akan dicelikkan, dan telinga orang-orang tuli akan dibuka. Orang lumpuh akan melompat seperti rusa..."</a:t>
            </a:r>
            <a:endParaRPr b="0" i="0" sz="1750" u="none" cap="none" strike="noStrike"/>
          </a:p>
        </p:txBody>
      </p:sp>
      <p:sp>
        <p:nvSpPr>
          <p:cNvPr id="313" name="Google Shape;313;p10"/>
          <p:cNvSpPr/>
          <p:nvPr/>
        </p:nvSpPr>
        <p:spPr>
          <a:xfrm>
            <a:off x="793790" y="3920490"/>
            <a:ext cx="30480" cy="1088708"/>
          </a:xfrm>
          <a:prstGeom prst="rect">
            <a:avLst/>
          </a:prstGeom>
          <a:solidFill>
            <a:srgbClr val="FA95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10"/>
          <p:cNvSpPr/>
          <p:nvPr/>
        </p:nvSpPr>
        <p:spPr>
          <a:xfrm>
            <a:off x="793790" y="5264348"/>
            <a:ext cx="6244709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Nubuatan ini digenapi dalam mukjizat-mukjizat Yesus yang disaksikan oleh murid-murid Yohanes.</a:t>
            </a:r>
            <a:endParaRPr b="0" i="0" sz="1750" u="none" cap="none" strike="noStrike"/>
          </a:p>
        </p:txBody>
      </p:sp>
      <p:sp>
        <p:nvSpPr>
          <p:cNvPr id="315" name="Google Shape;315;p10"/>
          <p:cNvSpPr/>
          <p:nvPr/>
        </p:nvSpPr>
        <p:spPr>
          <a:xfrm>
            <a:off x="7599521" y="331100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Yesaya 61:1</a:t>
            </a:r>
            <a:endParaRPr b="0" i="0" sz="2200" u="none" cap="none" strike="noStrike"/>
          </a:p>
        </p:txBody>
      </p:sp>
      <p:sp>
        <p:nvSpPr>
          <p:cNvPr id="316" name="Google Shape;316;p10"/>
          <p:cNvSpPr/>
          <p:nvPr/>
        </p:nvSpPr>
        <p:spPr>
          <a:xfrm>
            <a:off x="7939683" y="3920490"/>
            <a:ext cx="5904548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"...untuk menyampaikan kabar baik kepada orang-orang sengsara; Ia telah mengutus aku untuk membalut orang-orang yang remuk hati..."</a:t>
            </a:r>
            <a:endParaRPr b="0" i="0" sz="1750" u="none" cap="none" strike="noStrike"/>
          </a:p>
        </p:txBody>
      </p:sp>
      <p:sp>
        <p:nvSpPr>
          <p:cNvPr id="317" name="Google Shape;317;p10"/>
          <p:cNvSpPr/>
          <p:nvPr/>
        </p:nvSpPr>
        <p:spPr>
          <a:xfrm>
            <a:off x="7599521" y="3920490"/>
            <a:ext cx="30480" cy="1088708"/>
          </a:xfrm>
          <a:prstGeom prst="rect">
            <a:avLst/>
          </a:prstGeom>
          <a:solidFill>
            <a:srgbClr val="FA95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10"/>
          <p:cNvSpPr/>
          <p:nvPr/>
        </p:nvSpPr>
        <p:spPr>
          <a:xfrm>
            <a:off x="7599521" y="5264348"/>
            <a:ext cx="6244709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Yesus mengutip ayat ini dalam pelayanan-Nya, menegaskan identitas-Nya sebagai Mesias.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24" name="Google Shape;32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11"/>
          <p:cNvSpPr/>
          <p:nvPr/>
        </p:nvSpPr>
        <p:spPr>
          <a:xfrm>
            <a:off x="6280190" y="1089779"/>
            <a:ext cx="7556421" cy="14175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4450"/>
              <a:buFont typeface="Anton"/>
              <a:buNone/>
            </a:pPr>
            <a:r>
              <a:rPr b="0" i="0" lang="en-US" sz="445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Berkat untuk yang Tidak Tersandung</a:t>
            </a:r>
            <a:endParaRPr b="0" i="0" sz="4450" u="none" cap="none" strike="noStrike"/>
          </a:p>
        </p:txBody>
      </p:sp>
      <p:sp>
        <p:nvSpPr>
          <p:cNvPr id="326" name="Google Shape;326;p11"/>
          <p:cNvSpPr/>
          <p:nvPr/>
        </p:nvSpPr>
        <p:spPr>
          <a:xfrm>
            <a:off x="6280190" y="2847499"/>
            <a:ext cx="3664863" cy="2395657"/>
          </a:xfrm>
          <a:prstGeom prst="roundRect">
            <a:avLst>
              <a:gd fmla="val 1420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11"/>
          <p:cNvSpPr/>
          <p:nvPr/>
        </p:nvSpPr>
        <p:spPr>
          <a:xfrm>
            <a:off x="6507004" y="307431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Pernyataan Yesus</a:t>
            </a:r>
            <a:endParaRPr b="0" i="0" sz="2200" u="none" cap="none" strike="noStrike"/>
          </a:p>
        </p:txBody>
      </p:sp>
      <p:sp>
        <p:nvSpPr>
          <p:cNvPr id="328" name="Google Shape;328;p11"/>
          <p:cNvSpPr/>
          <p:nvPr/>
        </p:nvSpPr>
        <p:spPr>
          <a:xfrm>
            <a:off x="6847165" y="3683794"/>
            <a:ext cx="2871073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"Berbahagialah orang yang tidak menjadi kecewa dan menolak Aku."</a:t>
            </a:r>
            <a:endParaRPr b="0" i="0" sz="1750" u="none" cap="none" strike="noStrike"/>
          </a:p>
        </p:txBody>
      </p:sp>
      <p:sp>
        <p:nvSpPr>
          <p:cNvPr id="329" name="Google Shape;329;p11"/>
          <p:cNvSpPr/>
          <p:nvPr/>
        </p:nvSpPr>
        <p:spPr>
          <a:xfrm>
            <a:off x="6507004" y="3683794"/>
            <a:ext cx="30480" cy="1088708"/>
          </a:xfrm>
          <a:prstGeom prst="rect">
            <a:avLst/>
          </a:prstGeom>
          <a:solidFill>
            <a:srgbClr val="FA95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11"/>
          <p:cNvSpPr/>
          <p:nvPr/>
        </p:nvSpPr>
        <p:spPr>
          <a:xfrm>
            <a:off x="10171867" y="2847499"/>
            <a:ext cx="3664863" cy="2395657"/>
          </a:xfrm>
          <a:prstGeom prst="roundRect">
            <a:avLst>
              <a:gd fmla="val 1420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11"/>
          <p:cNvSpPr/>
          <p:nvPr/>
        </p:nvSpPr>
        <p:spPr>
          <a:xfrm>
            <a:off x="10398681" y="307431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Tantangan Iman</a:t>
            </a:r>
            <a:endParaRPr b="0" i="0" sz="2200" u="none" cap="none" strike="noStrike"/>
          </a:p>
        </p:txBody>
      </p:sp>
      <p:sp>
        <p:nvSpPr>
          <p:cNvPr id="332" name="Google Shape;332;p11"/>
          <p:cNvSpPr/>
          <p:nvPr/>
        </p:nvSpPr>
        <p:spPr>
          <a:xfrm>
            <a:off x="10398681" y="3564731"/>
            <a:ext cx="3211235" cy="14516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Iman sering diuji ketika realitas berbeza dengan harapan kita tentang bagaimana Tuhan bekerja.</a:t>
            </a:r>
            <a:endParaRPr b="0" i="0" sz="1750" u="none" cap="none" strike="noStrike"/>
          </a:p>
        </p:txBody>
      </p:sp>
      <p:sp>
        <p:nvSpPr>
          <p:cNvPr id="333" name="Google Shape;333;p11"/>
          <p:cNvSpPr/>
          <p:nvPr/>
        </p:nvSpPr>
        <p:spPr>
          <a:xfrm>
            <a:off x="6280190" y="5469969"/>
            <a:ext cx="7556421" cy="1669852"/>
          </a:xfrm>
          <a:prstGeom prst="roundRect">
            <a:avLst>
              <a:gd fmla="val 2038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11"/>
          <p:cNvSpPr/>
          <p:nvPr/>
        </p:nvSpPr>
        <p:spPr>
          <a:xfrm>
            <a:off x="6507004" y="569678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Berkat Keteguhan</a:t>
            </a:r>
            <a:endParaRPr b="0" i="0" sz="2200" u="none" cap="none" strike="noStrike"/>
          </a:p>
        </p:txBody>
      </p:sp>
      <p:sp>
        <p:nvSpPr>
          <p:cNvPr id="335" name="Google Shape;335;p11"/>
          <p:cNvSpPr/>
          <p:nvPr/>
        </p:nvSpPr>
        <p:spPr>
          <a:xfrm>
            <a:off x="6507004" y="6187202"/>
            <a:ext cx="7102793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Tuhan memberkati mereka yang tetap setia meskipun menghadapi keraguan dan ketidakpastian.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41" name="Google Shape;34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12"/>
          <p:cNvSpPr/>
          <p:nvPr/>
        </p:nvSpPr>
        <p:spPr>
          <a:xfrm>
            <a:off x="6261628" y="610075"/>
            <a:ext cx="8212200" cy="6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287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4350"/>
              <a:buFont typeface="Anton"/>
              <a:buNone/>
            </a:pPr>
            <a:r>
              <a:rPr b="0" i="0" lang="en-US" sz="435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Aktivit</a:t>
            </a:r>
            <a:r>
              <a:rPr lang="en-US" sz="4350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i</a:t>
            </a:r>
            <a:r>
              <a:rPr b="0" i="0" lang="en-US" sz="435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4350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Perbincangan</a:t>
            </a:r>
            <a:r>
              <a:rPr b="0" i="0" lang="en-US" sz="435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 Kelompok</a:t>
            </a:r>
            <a:endParaRPr b="0" i="0" sz="4350" u="none" cap="none" strike="noStrike"/>
          </a:p>
        </p:txBody>
      </p:sp>
      <p:sp>
        <p:nvSpPr>
          <p:cNvPr id="343" name="Google Shape;343;p12"/>
          <p:cNvSpPr/>
          <p:nvPr/>
        </p:nvSpPr>
        <p:spPr>
          <a:xfrm>
            <a:off x="6261616" y="1745099"/>
            <a:ext cx="3630692" cy="730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5750"/>
              <a:buFont typeface="Anton"/>
              <a:buNone/>
            </a:pPr>
            <a:r>
              <a:rPr b="0" i="0" lang="en-US" sz="575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b="0" i="0" sz="5750" u="none" cap="none" strike="noStrike"/>
          </a:p>
        </p:txBody>
      </p:sp>
      <p:sp>
        <p:nvSpPr>
          <p:cNvPr id="344" name="Google Shape;344;p12"/>
          <p:cNvSpPr/>
          <p:nvPr/>
        </p:nvSpPr>
        <p:spPr>
          <a:xfrm>
            <a:off x="6692622" y="2752844"/>
            <a:ext cx="2768679" cy="3459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150"/>
              <a:buFont typeface="Anton"/>
              <a:buNone/>
            </a:pPr>
            <a:r>
              <a:rPr b="0" i="0" lang="en-US" sz="215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Mengenali Karya Tuhan</a:t>
            </a:r>
            <a:endParaRPr b="0" i="0" sz="2150" u="none" cap="none" strike="noStrike"/>
          </a:p>
        </p:txBody>
      </p:sp>
      <p:sp>
        <p:nvSpPr>
          <p:cNvPr id="345" name="Google Shape;345;p12"/>
          <p:cNvSpPr/>
          <p:nvPr/>
        </p:nvSpPr>
        <p:spPr>
          <a:xfrm>
            <a:off x="6261616" y="3231713"/>
            <a:ext cx="3630692" cy="10629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00"/>
              <a:buFont typeface="Fira Sans"/>
              <a:buNone/>
            </a:pPr>
            <a:r>
              <a:rPr b="0" i="0" lang="en-US" sz="170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Bagaimana kita mengenali karya Tuhan dalam kehidupan kita sehari-hari?</a:t>
            </a:r>
            <a:endParaRPr b="0" i="0" sz="1700" u="none" cap="none" strike="noStrike"/>
          </a:p>
        </p:txBody>
      </p:sp>
      <p:sp>
        <p:nvSpPr>
          <p:cNvPr id="346" name="Google Shape;346;p12"/>
          <p:cNvSpPr/>
          <p:nvPr/>
        </p:nvSpPr>
        <p:spPr>
          <a:xfrm>
            <a:off x="10224492" y="1745099"/>
            <a:ext cx="3630692" cy="730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5750"/>
              <a:buFont typeface="Anton"/>
              <a:buNone/>
            </a:pPr>
            <a:r>
              <a:rPr b="0" i="0" lang="en-US" sz="575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b="0" i="0" sz="5750" u="none" cap="none" strike="noStrike"/>
          </a:p>
        </p:txBody>
      </p:sp>
      <p:sp>
        <p:nvSpPr>
          <p:cNvPr id="347" name="Google Shape;347;p12"/>
          <p:cNvSpPr/>
          <p:nvPr/>
        </p:nvSpPr>
        <p:spPr>
          <a:xfrm>
            <a:off x="10655498" y="2752844"/>
            <a:ext cx="2768679" cy="3459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150"/>
              <a:buFont typeface="Anton"/>
              <a:buNone/>
            </a:pPr>
            <a:r>
              <a:rPr b="0" i="0" lang="en-US" sz="215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Menghadapi Keraguan</a:t>
            </a:r>
            <a:endParaRPr b="0" i="0" sz="2150" u="none" cap="none" strike="noStrike"/>
          </a:p>
        </p:txBody>
      </p:sp>
      <p:sp>
        <p:nvSpPr>
          <p:cNvPr id="348" name="Google Shape;348;p12"/>
          <p:cNvSpPr/>
          <p:nvPr/>
        </p:nvSpPr>
        <p:spPr>
          <a:xfrm>
            <a:off x="10224492" y="3231713"/>
            <a:ext cx="3630692" cy="7086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00"/>
              <a:buFont typeface="Fira Sans"/>
              <a:buNone/>
            </a:pPr>
            <a:r>
              <a:rPr b="0" i="0" lang="en-US" sz="170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Apa yang kita lakukan ketika mengalami keraguan dalam iman?</a:t>
            </a:r>
            <a:endParaRPr b="0" i="0" sz="1700" u="none" cap="none" strike="noStrike"/>
          </a:p>
        </p:txBody>
      </p:sp>
      <p:sp>
        <p:nvSpPr>
          <p:cNvPr id="349" name="Google Shape;349;p12"/>
          <p:cNvSpPr/>
          <p:nvPr/>
        </p:nvSpPr>
        <p:spPr>
          <a:xfrm>
            <a:off x="8243054" y="5069800"/>
            <a:ext cx="3630692" cy="730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5750"/>
              <a:buFont typeface="Anton"/>
              <a:buNone/>
            </a:pPr>
            <a:r>
              <a:rPr b="0" i="0" lang="en-US" sz="575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  <a:endParaRPr b="0" i="0" sz="5750" u="none" cap="none" strike="noStrike"/>
          </a:p>
        </p:txBody>
      </p:sp>
      <p:sp>
        <p:nvSpPr>
          <p:cNvPr id="350" name="Google Shape;350;p12"/>
          <p:cNvSpPr/>
          <p:nvPr/>
        </p:nvSpPr>
        <p:spPr>
          <a:xfrm>
            <a:off x="8674060" y="6077545"/>
            <a:ext cx="2768679" cy="3459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150"/>
              <a:buFont typeface="Anton"/>
              <a:buNone/>
            </a:pPr>
            <a:r>
              <a:rPr b="0" i="0" lang="en-US" sz="215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Mendukung Teman</a:t>
            </a:r>
            <a:endParaRPr b="0" i="0" sz="2150" u="none" cap="none" strike="noStrike"/>
          </a:p>
        </p:txBody>
      </p:sp>
      <p:sp>
        <p:nvSpPr>
          <p:cNvPr id="351" name="Google Shape;351;p12"/>
          <p:cNvSpPr/>
          <p:nvPr/>
        </p:nvSpPr>
        <p:spPr>
          <a:xfrm>
            <a:off x="8243054" y="6556415"/>
            <a:ext cx="3630692" cy="10629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00"/>
              <a:buFont typeface="Fira Sans"/>
              <a:buNone/>
            </a:pPr>
            <a:r>
              <a:rPr b="0" i="0" lang="en-US" sz="170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Bagaimana kita dapat mendukung teman yang sedang mengalami keraguan?</a:t>
            </a:r>
            <a:endParaRPr b="0" i="0" sz="1700" u="none" cap="none" strike="noStrike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57" name="Google Shape;35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13"/>
          <p:cNvSpPr/>
          <p:nvPr/>
        </p:nvSpPr>
        <p:spPr>
          <a:xfrm>
            <a:off x="6206847" y="706636"/>
            <a:ext cx="7703106" cy="12865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691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4050"/>
              <a:buFont typeface="Anton"/>
              <a:buNone/>
            </a:pPr>
            <a:r>
              <a:rPr b="0" i="0" lang="en-US" sz="405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Pujian Yesus kepada Yohanes (Lukas 7:24-28)</a:t>
            </a:r>
            <a:endParaRPr b="0" i="0" sz="4050" u="none" cap="none" strike="noStrike"/>
          </a:p>
        </p:txBody>
      </p:sp>
      <p:pic>
        <p:nvPicPr>
          <p:cNvPr descr="preencoded.png" id="359" name="Google Shape;359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06847" y="2301954"/>
            <a:ext cx="1029295" cy="1235154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13"/>
          <p:cNvSpPr/>
          <p:nvPr/>
        </p:nvSpPr>
        <p:spPr>
          <a:xfrm>
            <a:off x="7544872" y="2507813"/>
            <a:ext cx="2573179" cy="321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000"/>
              <a:buFont typeface="Anton"/>
              <a:buNone/>
            </a:pPr>
            <a:r>
              <a:rPr b="0" i="0" lang="en-US" sz="20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Pertanyaan Retoris</a:t>
            </a:r>
            <a:endParaRPr b="0" i="0" sz="2000" u="none" cap="none" strike="noStrike"/>
          </a:p>
        </p:txBody>
      </p:sp>
      <p:sp>
        <p:nvSpPr>
          <p:cNvPr id="361" name="Google Shape;361;p13"/>
          <p:cNvSpPr/>
          <p:nvPr/>
        </p:nvSpPr>
        <p:spPr>
          <a:xfrm>
            <a:off x="7544872" y="2952869"/>
            <a:ext cx="6365081" cy="3293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600"/>
              <a:buFont typeface="Fira Sans"/>
              <a:buNone/>
            </a:pPr>
            <a:r>
              <a:rPr b="0" i="0" lang="en-US" sz="160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"Untuk apakah kamu pergi ke padang gurun?"</a:t>
            </a:r>
            <a:endParaRPr b="0" i="0" sz="1600" u="none" cap="none" strike="noStrike"/>
          </a:p>
        </p:txBody>
      </p:sp>
      <p:pic>
        <p:nvPicPr>
          <p:cNvPr descr="preencoded.png" id="362" name="Google Shape;362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06847" y="3537109"/>
            <a:ext cx="1029295" cy="1235154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13"/>
          <p:cNvSpPr/>
          <p:nvPr/>
        </p:nvSpPr>
        <p:spPr>
          <a:xfrm>
            <a:off x="7544872" y="3742968"/>
            <a:ext cx="2905244" cy="321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000"/>
              <a:buFont typeface="Anton"/>
              <a:buNone/>
            </a:pPr>
            <a:r>
              <a:rPr b="0" i="0" lang="en-US" sz="20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Bukan Buluh Digoyang Angin</a:t>
            </a:r>
            <a:endParaRPr b="0" i="0" sz="2000" u="none" cap="none" strike="noStrike"/>
          </a:p>
        </p:txBody>
      </p:sp>
      <p:sp>
        <p:nvSpPr>
          <p:cNvPr id="364" name="Google Shape;364;p13"/>
          <p:cNvSpPr/>
          <p:nvPr/>
        </p:nvSpPr>
        <p:spPr>
          <a:xfrm>
            <a:off x="7544872" y="4188023"/>
            <a:ext cx="6365081" cy="3293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600"/>
              <a:buFont typeface="Fira Sans"/>
              <a:buNone/>
            </a:pPr>
            <a:r>
              <a:rPr b="0" i="0" lang="en-US" sz="160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Yohanes bukan orang yang mudah goyah pendiriannya.</a:t>
            </a:r>
            <a:endParaRPr b="0" i="0" sz="1600" u="none" cap="none" strike="noStrike"/>
          </a:p>
        </p:txBody>
      </p:sp>
      <p:pic>
        <p:nvPicPr>
          <p:cNvPr descr="preencoded.png" id="365" name="Google Shape;365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06847" y="4772263"/>
            <a:ext cx="1029295" cy="1235154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13"/>
          <p:cNvSpPr/>
          <p:nvPr/>
        </p:nvSpPr>
        <p:spPr>
          <a:xfrm>
            <a:off x="7544872" y="4978122"/>
            <a:ext cx="2573179" cy="321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000"/>
              <a:buFont typeface="Anton"/>
              <a:buNone/>
            </a:pPr>
            <a:r>
              <a:rPr b="0" i="0" lang="en-US" sz="20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Bukan Berpakaian Indah</a:t>
            </a:r>
            <a:endParaRPr b="0" i="0" sz="2000" u="none" cap="none" strike="noStrike"/>
          </a:p>
        </p:txBody>
      </p:sp>
      <p:sp>
        <p:nvSpPr>
          <p:cNvPr id="367" name="Google Shape;367;p13"/>
          <p:cNvSpPr/>
          <p:nvPr/>
        </p:nvSpPr>
        <p:spPr>
          <a:xfrm>
            <a:off x="7544872" y="5423178"/>
            <a:ext cx="6365081" cy="3293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600"/>
              <a:buFont typeface="Fira Sans"/>
              <a:buNone/>
            </a:pPr>
            <a:r>
              <a:rPr b="0" i="0" lang="en-US" sz="160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Yohanes bukan orang yang hidup mewah atau mencari kemudahan.</a:t>
            </a:r>
            <a:endParaRPr b="0" i="0" sz="1600" u="none" cap="none" strike="noStrike"/>
          </a:p>
        </p:txBody>
      </p:sp>
      <p:pic>
        <p:nvPicPr>
          <p:cNvPr descr="preencoded.png" id="368" name="Google Shape;368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06847" y="6007418"/>
            <a:ext cx="1029295" cy="1515428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13"/>
          <p:cNvSpPr/>
          <p:nvPr/>
        </p:nvSpPr>
        <p:spPr>
          <a:xfrm>
            <a:off x="7544872" y="6213277"/>
            <a:ext cx="2573179" cy="321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000"/>
              <a:buFont typeface="Anton"/>
              <a:buNone/>
            </a:pPr>
            <a:r>
              <a:rPr b="0" i="0" lang="en-US" sz="20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Lebih dari Nabi</a:t>
            </a:r>
            <a:endParaRPr b="0" i="0" sz="2000" u="none" cap="none" strike="noStrike"/>
          </a:p>
        </p:txBody>
      </p:sp>
      <p:sp>
        <p:nvSpPr>
          <p:cNvPr id="370" name="Google Shape;370;p13"/>
          <p:cNvSpPr/>
          <p:nvPr/>
        </p:nvSpPr>
        <p:spPr>
          <a:xfrm>
            <a:off x="7544872" y="6658332"/>
            <a:ext cx="6365081" cy="6586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600"/>
              <a:buFont typeface="Fira Sans"/>
              <a:buNone/>
            </a:pPr>
            <a:r>
              <a:rPr b="0" i="0" lang="en-US" sz="160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Yohanes memiliki peran istimewa sebagai pendahulu langsung Mesias.</a:t>
            </a:r>
            <a:endParaRPr b="0" i="0" sz="1600" u="none" cap="none" strike="noStrike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4"/>
          <p:cNvSpPr/>
          <p:nvPr/>
        </p:nvSpPr>
        <p:spPr>
          <a:xfrm>
            <a:off x="793790" y="834628"/>
            <a:ext cx="9318308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4450"/>
              <a:buFont typeface="Anton"/>
              <a:buNone/>
            </a:pPr>
            <a:r>
              <a:rPr b="0" i="0" lang="en-US" sz="445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Peta Minda: Karakter Yohanes Pembaptis</a:t>
            </a:r>
            <a:endParaRPr b="0" i="0" sz="4450" u="none" cap="none" strike="noStrike"/>
          </a:p>
        </p:txBody>
      </p:sp>
      <p:pic>
        <p:nvPicPr>
          <p:cNvPr descr="preencoded.png" id="377" name="Google Shape;37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47430" y="1997035"/>
            <a:ext cx="1614011" cy="13069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78" name="Google Shape;37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94892" y="2613065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14"/>
          <p:cNvSpPr/>
          <p:nvPr/>
        </p:nvSpPr>
        <p:spPr>
          <a:xfrm>
            <a:off x="5088255" y="222384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Rendah Hati</a:t>
            </a:r>
            <a:endParaRPr b="0" i="0" sz="2200" u="none" cap="none" strike="noStrike"/>
          </a:p>
        </p:txBody>
      </p:sp>
      <p:sp>
        <p:nvSpPr>
          <p:cNvPr id="380" name="Google Shape;380;p14"/>
          <p:cNvSpPr/>
          <p:nvPr/>
        </p:nvSpPr>
        <p:spPr>
          <a:xfrm>
            <a:off x="5088255" y="2714268"/>
            <a:ext cx="4131588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Mengurangi diri agar Kristus bertambah.</a:t>
            </a:r>
            <a:endParaRPr b="0" i="0" sz="1750" u="none" cap="none" strike="noStrike"/>
          </a:p>
        </p:txBody>
      </p:sp>
      <p:sp>
        <p:nvSpPr>
          <p:cNvPr id="381" name="Google Shape;381;p14"/>
          <p:cNvSpPr/>
          <p:nvPr/>
        </p:nvSpPr>
        <p:spPr>
          <a:xfrm>
            <a:off x="4918115" y="3317081"/>
            <a:ext cx="8861822" cy="15240"/>
          </a:xfrm>
          <a:prstGeom prst="roundRect">
            <a:avLst>
              <a:gd fmla="val 223256" name="adj"/>
            </a:avLst>
          </a:prstGeom>
          <a:solidFill>
            <a:srgbClr val="57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82" name="Google Shape;382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40424" y="3360658"/>
            <a:ext cx="3228022" cy="13069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83" name="Google Shape;383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94892" y="3814762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14"/>
          <p:cNvSpPr/>
          <p:nvPr/>
        </p:nvSpPr>
        <p:spPr>
          <a:xfrm>
            <a:off x="5895261" y="3587472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Setia pada Misi</a:t>
            </a:r>
            <a:endParaRPr b="0" i="0" sz="2200" u="none" cap="none" strike="noStrike"/>
          </a:p>
        </p:txBody>
      </p:sp>
      <p:sp>
        <p:nvSpPr>
          <p:cNvPr id="385" name="Google Shape;385;p14"/>
          <p:cNvSpPr/>
          <p:nvPr/>
        </p:nvSpPr>
        <p:spPr>
          <a:xfrm>
            <a:off x="5895261" y="4077891"/>
            <a:ext cx="460509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Fokus pada tugas sebagai pendahulu Mesias.</a:t>
            </a:r>
            <a:endParaRPr b="0" i="0" sz="1750" u="none" cap="none" strike="noStrike"/>
          </a:p>
        </p:txBody>
      </p:sp>
      <p:sp>
        <p:nvSpPr>
          <p:cNvPr id="386" name="Google Shape;386;p14"/>
          <p:cNvSpPr/>
          <p:nvPr/>
        </p:nvSpPr>
        <p:spPr>
          <a:xfrm>
            <a:off x="5725120" y="4680704"/>
            <a:ext cx="8054816" cy="15240"/>
          </a:xfrm>
          <a:prstGeom prst="roundRect">
            <a:avLst>
              <a:gd fmla="val 223256" name="adj"/>
            </a:avLst>
          </a:prstGeom>
          <a:solidFill>
            <a:srgbClr val="57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87" name="Google Shape;387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33418" y="4724281"/>
            <a:ext cx="4842034" cy="13069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88" name="Google Shape;388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894892" y="5178385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14"/>
          <p:cNvSpPr/>
          <p:nvPr/>
        </p:nvSpPr>
        <p:spPr>
          <a:xfrm>
            <a:off x="6702266" y="4951095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Sederhana</a:t>
            </a:r>
            <a:endParaRPr b="0" i="0" sz="2200" u="none" cap="none" strike="noStrike"/>
          </a:p>
        </p:txBody>
      </p:sp>
      <p:sp>
        <p:nvSpPr>
          <p:cNvPr id="390" name="Google Shape;390;p14"/>
          <p:cNvSpPr/>
          <p:nvPr/>
        </p:nvSpPr>
        <p:spPr>
          <a:xfrm>
            <a:off x="6702266" y="5441513"/>
            <a:ext cx="541031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Hidup tanpa kemewahan, berpakaian dari bulu unta.</a:t>
            </a:r>
            <a:endParaRPr b="0" i="0" sz="1750" u="none" cap="none" strike="noStrike"/>
          </a:p>
        </p:txBody>
      </p:sp>
      <p:sp>
        <p:nvSpPr>
          <p:cNvPr id="391" name="Google Shape;391;p14"/>
          <p:cNvSpPr/>
          <p:nvPr/>
        </p:nvSpPr>
        <p:spPr>
          <a:xfrm>
            <a:off x="6532126" y="6044327"/>
            <a:ext cx="7247811" cy="15240"/>
          </a:xfrm>
          <a:prstGeom prst="roundRect">
            <a:avLst>
              <a:gd fmla="val 223256" name="adj"/>
            </a:avLst>
          </a:prstGeom>
          <a:solidFill>
            <a:srgbClr val="57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92" name="Google Shape;392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26294" y="6087904"/>
            <a:ext cx="6456164" cy="13069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93" name="Google Shape;393;p1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894773" y="6542008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14"/>
          <p:cNvSpPr/>
          <p:nvPr/>
        </p:nvSpPr>
        <p:spPr>
          <a:xfrm>
            <a:off x="7509272" y="631471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Teguh Pendirian</a:t>
            </a:r>
            <a:endParaRPr b="0" i="0" sz="2200" u="none" cap="none" strike="noStrike"/>
          </a:p>
        </p:txBody>
      </p:sp>
      <p:sp>
        <p:nvSpPr>
          <p:cNvPr id="395" name="Google Shape;395;p14"/>
          <p:cNvSpPr/>
          <p:nvPr/>
        </p:nvSpPr>
        <p:spPr>
          <a:xfrm>
            <a:off x="7509272" y="6805136"/>
            <a:ext cx="5749290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Tidak mudah dipengaruhi seperti buluh digoyang angin.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01" name="Google Shape;40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400" cy="2835235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15"/>
          <p:cNvSpPr/>
          <p:nvPr/>
        </p:nvSpPr>
        <p:spPr>
          <a:xfrm>
            <a:off x="793790" y="3863935"/>
            <a:ext cx="8883134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4450"/>
              <a:buFont typeface="Anton"/>
              <a:buNone/>
            </a:pPr>
            <a:r>
              <a:rPr b="0" i="0" lang="en-US" sz="445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Yang Terkecil Lebih Besar dari Yohanes</a:t>
            </a:r>
            <a:endParaRPr b="0" i="0" sz="4450" u="none" cap="none" strike="noStrike"/>
          </a:p>
        </p:txBody>
      </p:sp>
      <p:sp>
        <p:nvSpPr>
          <p:cNvPr id="403" name="Google Shape;403;p15"/>
          <p:cNvSpPr/>
          <p:nvPr/>
        </p:nvSpPr>
        <p:spPr>
          <a:xfrm>
            <a:off x="793790" y="4912876"/>
            <a:ext cx="4196358" cy="2287905"/>
          </a:xfrm>
          <a:prstGeom prst="roundRect">
            <a:avLst>
              <a:gd fmla="val 1487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15"/>
          <p:cNvSpPr/>
          <p:nvPr/>
        </p:nvSpPr>
        <p:spPr>
          <a:xfrm>
            <a:off x="1020604" y="5139690"/>
            <a:ext cx="2839283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Pernyataan Mengejutkan</a:t>
            </a:r>
            <a:endParaRPr b="0" i="0" sz="2200" u="none" cap="none" strike="noStrike"/>
          </a:p>
        </p:txBody>
      </p:sp>
      <p:sp>
        <p:nvSpPr>
          <p:cNvPr id="405" name="Google Shape;405;p15"/>
          <p:cNvSpPr/>
          <p:nvPr/>
        </p:nvSpPr>
        <p:spPr>
          <a:xfrm>
            <a:off x="1360765" y="5749171"/>
            <a:ext cx="3402568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"Yang paling kecil dalam Kerajaan Allah lebih besar dari dia."</a:t>
            </a:r>
            <a:endParaRPr b="0" i="0" sz="1750" u="none" cap="none" strike="noStrike"/>
          </a:p>
        </p:txBody>
      </p:sp>
      <p:sp>
        <p:nvSpPr>
          <p:cNvPr id="406" name="Google Shape;406;p15"/>
          <p:cNvSpPr/>
          <p:nvPr/>
        </p:nvSpPr>
        <p:spPr>
          <a:xfrm>
            <a:off x="1020604" y="5749171"/>
            <a:ext cx="30480" cy="1088708"/>
          </a:xfrm>
          <a:prstGeom prst="rect">
            <a:avLst/>
          </a:prstGeom>
          <a:solidFill>
            <a:srgbClr val="FA95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15"/>
          <p:cNvSpPr/>
          <p:nvPr/>
        </p:nvSpPr>
        <p:spPr>
          <a:xfrm>
            <a:off x="5216962" y="4912876"/>
            <a:ext cx="4196358" cy="2287905"/>
          </a:xfrm>
          <a:prstGeom prst="roundRect">
            <a:avLst>
              <a:gd fmla="val 1487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15"/>
          <p:cNvSpPr/>
          <p:nvPr/>
        </p:nvSpPr>
        <p:spPr>
          <a:xfrm>
            <a:off x="5443776" y="513969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Perubahan Era</a:t>
            </a:r>
            <a:endParaRPr b="0" i="0" sz="2200" u="none" cap="none" strike="noStrike"/>
          </a:p>
        </p:txBody>
      </p:sp>
      <p:sp>
        <p:nvSpPr>
          <p:cNvPr id="409" name="Google Shape;409;p15"/>
          <p:cNvSpPr/>
          <p:nvPr/>
        </p:nvSpPr>
        <p:spPr>
          <a:xfrm>
            <a:off x="5443776" y="5630108"/>
            <a:ext cx="3742730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Yesus menandakan peralihan dari zaman Perjanjian Lama ke Perjanjian Baru.</a:t>
            </a:r>
            <a:endParaRPr b="0" i="0" sz="1750" u="none" cap="none" strike="noStrike"/>
          </a:p>
        </p:txBody>
      </p:sp>
      <p:sp>
        <p:nvSpPr>
          <p:cNvPr id="410" name="Google Shape;410;p15"/>
          <p:cNvSpPr/>
          <p:nvPr/>
        </p:nvSpPr>
        <p:spPr>
          <a:xfrm>
            <a:off x="9640133" y="4912876"/>
            <a:ext cx="4196358" cy="2287905"/>
          </a:xfrm>
          <a:prstGeom prst="roundRect">
            <a:avLst>
              <a:gd fmla="val 1487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15"/>
          <p:cNvSpPr/>
          <p:nvPr/>
        </p:nvSpPr>
        <p:spPr>
          <a:xfrm>
            <a:off x="9866948" y="5139690"/>
            <a:ext cx="3448169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Hak Istimewa Pengikut Kristus</a:t>
            </a:r>
            <a:endParaRPr b="0" i="0" sz="2200" u="none" cap="none" strike="noStrike"/>
          </a:p>
        </p:txBody>
      </p:sp>
      <p:sp>
        <p:nvSpPr>
          <p:cNvPr id="412" name="Google Shape;412;p15"/>
          <p:cNvSpPr/>
          <p:nvPr/>
        </p:nvSpPr>
        <p:spPr>
          <a:xfrm>
            <a:off x="9866948" y="5630108"/>
            <a:ext cx="3742730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Orang percaya sekarang memiliki hak istimewa yang tidak dimiliki oleh nabi-nabi dahulu.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18" name="Google Shape;41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16"/>
          <p:cNvSpPr/>
          <p:nvPr/>
        </p:nvSpPr>
        <p:spPr>
          <a:xfrm>
            <a:off x="6230660" y="1095494"/>
            <a:ext cx="7655481" cy="13289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301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4150"/>
              <a:buFont typeface="Anton"/>
              <a:buNone/>
            </a:pPr>
            <a:r>
              <a:rPr b="0" i="0" lang="en-US" sz="415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Respon Orang Banyak dan Pemungut Cukai</a:t>
            </a:r>
            <a:endParaRPr b="0" i="0" sz="4150" u="none" cap="none" strike="noStrike"/>
          </a:p>
        </p:txBody>
      </p:sp>
      <p:sp>
        <p:nvSpPr>
          <p:cNvPr id="420" name="Google Shape;420;p16"/>
          <p:cNvSpPr/>
          <p:nvPr/>
        </p:nvSpPr>
        <p:spPr>
          <a:xfrm>
            <a:off x="6230660" y="2743438"/>
            <a:ext cx="159425" cy="799981"/>
          </a:xfrm>
          <a:prstGeom prst="roundRect">
            <a:avLst>
              <a:gd fmla="val 20008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16"/>
          <p:cNvSpPr/>
          <p:nvPr/>
        </p:nvSpPr>
        <p:spPr>
          <a:xfrm>
            <a:off x="6709053" y="2743438"/>
            <a:ext cx="2975491" cy="3323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829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050"/>
              <a:buFont typeface="Anton"/>
              <a:buNone/>
            </a:pPr>
            <a:r>
              <a:rPr b="0" i="0" lang="en-US" sz="205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Mendengar dengan Terbuka</a:t>
            </a:r>
            <a:endParaRPr b="0" i="0" sz="2050" u="none" cap="none" strike="noStrike"/>
          </a:p>
        </p:txBody>
      </p:sp>
      <p:sp>
        <p:nvSpPr>
          <p:cNvPr id="422" name="Google Shape;422;p16"/>
          <p:cNvSpPr/>
          <p:nvPr/>
        </p:nvSpPr>
        <p:spPr>
          <a:xfrm>
            <a:off x="6709053" y="3203258"/>
            <a:ext cx="7177088" cy="3401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650"/>
              <a:buFont typeface="Fira Sans"/>
              <a:buNone/>
            </a:pPr>
            <a:r>
              <a:rPr b="0" i="0" lang="en-US" sz="16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Orang banyak dan pemungut cukai mendengarkan dengan hati terbuka.</a:t>
            </a:r>
            <a:endParaRPr b="0" i="0" sz="1650" u="none" cap="none" strike="noStrike"/>
          </a:p>
        </p:txBody>
      </p:sp>
      <p:sp>
        <p:nvSpPr>
          <p:cNvPr id="423" name="Google Shape;423;p16"/>
          <p:cNvSpPr/>
          <p:nvPr/>
        </p:nvSpPr>
        <p:spPr>
          <a:xfrm>
            <a:off x="6549628" y="3756065"/>
            <a:ext cx="159425" cy="799981"/>
          </a:xfrm>
          <a:prstGeom prst="roundRect">
            <a:avLst>
              <a:gd fmla="val 20008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16"/>
          <p:cNvSpPr/>
          <p:nvPr/>
        </p:nvSpPr>
        <p:spPr>
          <a:xfrm>
            <a:off x="7028021" y="3756065"/>
            <a:ext cx="2658070" cy="3323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829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050"/>
              <a:buFont typeface="Anton"/>
              <a:buNone/>
            </a:pPr>
            <a:r>
              <a:rPr b="0" i="0" lang="en-US" sz="205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Membenarkan Allah</a:t>
            </a:r>
            <a:endParaRPr b="0" i="0" sz="2050" u="none" cap="none" strike="noStrike"/>
          </a:p>
        </p:txBody>
      </p:sp>
      <p:sp>
        <p:nvSpPr>
          <p:cNvPr id="425" name="Google Shape;425;p16"/>
          <p:cNvSpPr/>
          <p:nvPr/>
        </p:nvSpPr>
        <p:spPr>
          <a:xfrm>
            <a:off x="7028021" y="4215884"/>
            <a:ext cx="6858119" cy="3401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650"/>
              <a:buFont typeface="Fira Sans"/>
              <a:buNone/>
            </a:pPr>
            <a:r>
              <a:rPr b="0" i="0" lang="en-US" sz="16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Mereka mengakui dan menerima kebenaran Allah tentang diri mereka.</a:t>
            </a:r>
            <a:endParaRPr b="0" i="0" sz="1650" u="none" cap="none" strike="noStrike"/>
          </a:p>
        </p:txBody>
      </p:sp>
      <p:sp>
        <p:nvSpPr>
          <p:cNvPr id="426" name="Google Shape;426;p16"/>
          <p:cNvSpPr/>
          <p:nvPr/>
        </p:nvSpPr>
        <p:spPr>
          <a:xfrm>
            <a:off x="6868597" y="4768691"/>
            <a:ext cx="159425" cy="1140143"/>
          </a:xfrm>
          <a:prstGeom prst="roundRect">
            <a:avLst>
              <a:gd fmla="val 20008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16"/>
          <p:cNvSpPr/>
          <p:nvPr/>
        </p:nvSpPr>
        <p:spPr>
          <a:xfrm>
            <a:off x="7346990" y="4768691"/>
            <a:ext cx="2658070" cy="3323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829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050"/>
              <a:buFont typeface="Anton"/>
              <a:buNone/>
            </a:pPr>
            <a:r>
              <a:rPr b="0" i="0" lang="en-US" sz="205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Menerima Baptisan</a:t>
            </a:r>
            <a:endParaRPr b="0" i="0" sz="2050" u="none" cap="none" strike="noStrike"/>
          </a:p>
        </p:txBody>
      </p:sp>
      <p:sp>
        <p:nvSpPr>
          <p:cNvPr id="428" name="Google Shape;428;p16"/>
          <p:cNvSpPr/>
          <p:nvPr/>
        </p:nvSpPr>
        <p:spPr>
          <a:xfrm>
            <a:off x="7346990" y="5228511"/>
            <a:ext cx="6539151" cy="6803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650"/>
              <a:buFont typeface="Fira Sans"/>
              <a:buNone/>
            </a:pPr>
            <a:r>
              <a:rPr b="0" i="0" lang="en-US" sz="16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Mereka telah dibaptis oleh Yohanes sebagai tanda pertobatan sejati.</a:t>
            </a:r>
            <a:endParaRPr b="0" i="0" sz="1650" u="none" cap="none" strike="noStrike"/>
          </a:p>
        </p:txBody>
      </p:sp>
      <p:sp>
        <p:nvSpPr>
          <p:cNvPr id="429" name="Google Shape;429;p16"/>
          <p:cNvSpPr/>
          <p:nvPr/>
        </p:nvSpPr>
        <p:spPr>
          <a:xfrm>
            <a:off x="7187565" y="6121479"/>
            <a:ext cx="159425" cy="799981"/>
          </a:xfrm>
          <a:prstGeom prst="roundRect">
            <a:avLst>
              <a:gd fmla="val 20008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16"/>
          <p:cNvSpPr/>
          <p:nvPr/>
        </p:nvSpPr>
        <p:spPr>
          <a:xfrm>
            <a:off x="7665958" y="6121479"/>
            <a:ext cx="2658070" cy="3323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829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050"/>
              <a:buFont typeface="Anton"/>
              <a:buNone/>
            </a:pPr>
            <a:r>
              <a:rPr b="0" i="0" lang="en-US" sz="205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Menerima Rencana Allah</a:t>
            </a:r>
            <a:endParaRPr b="0" i="0" sz="2050" u="none" cap="none" strike="noStrike"/>
          </a:p>
        </p:txBody>
      </p:sp>
      <p:sp>
        <p:nvSpPr>
          <p:cNvPr id="431" name="Google Shape;431;p16"/>
          <p:cNvSpPr/>
          <p:nvPr/>
        </p:nvSpPr>
        <p:spPr>
          <a:xfrm>
            <a:off x="7665958" y="6581299"/>
            <a:ext cx="6220182" cy="3401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650"/>
              <a:buFont typeface="Fira Sans"/>
              <a:buNone/>
            </a:pPr>
            <a:r>
              <a:rPr b="0" i="0" lang="en-US" sz="16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Mereka mengenali rencana Allah dan bersedia tunduk padanya.</a:t>
            </a:r>
            <a:endParaRPr b="0" i="0" sz="1650" u="none" cap="none" strike="noStrike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18"/>
          <p:cNvSpPr/>
          <p:nvPr/>
        </p:nvSpPr>
        <p:spPr>
          <a:xfrm>
            <a:off x="793790" y="1672590"/>
            <a:ext cx="10209252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4450"/>
              <a:buFont typeface="Anton"/>
              <a:buNone/>
            </a:pPr>
            <a:r>
              <a:rPr b="0" i="0" lang="en-US" sz="445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Peta Minda: Dua Respon Terhadap Kebenaran</a:t>
            </a:r>
            <a:endParaRPr b="0" i="0" sz="4450" u="none" cap="none" strike="noStrike"/>
          </a:p>
        </p:txBody>
      </p:sp>
      <p:sp>
        <p:nvSpPr>
          <p:cNvPr id="438" name="Google Shape;438;p18"/>
          <p:cNvSpPr/>
          <p:nvPr/>
        </p:nvSpPr>
        <p:spPr>
          <a:xfrm>
            <a:off x="793790" y="2948345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Menerima</a:t>
            </a:r>
            <a:endParaRPr b="0" i="0" sz="2200" u="none" cap="none" strike="noStrike"/>
          </a:p>
        </p:txBody>
      </p:sp>
      <p:sp>
        <p:nvSpPr>
          <p:cNvPr id="439" name="Google Shape;439;p18"/>
          <p:cNvSpPr/>
          <p:nvPr/>
        </p:nvSpPr>
        <p:spPr>
          <a:xfrm>
            <a:off x="793790" y="3529489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Orang banyak &amp; pemungut cukai:</a:t>
            </a:r>
            <a:endParaRPr b="0" i="0" sz="1750" u="none" cap="none" strike="noStrike"/>
          </a:p>
        </p:txBody>
      </p:sp>
      <p:sp>
        <p:nvSpPr>
          <p:cNvPr id="440" name="Google Shape;440;p18"/>
          <p:cNvSpPr/>
          <p:nvPr/>
        </p:nvSpPr>
        <p:spPr>
          <a:xfrm>
            <a:off x="793790" y="4096464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Char char="•"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Mengakui dosa mereka</a:t>
            </a:r>
            <a:endParaRPr b="0" i="0" sz="1750" u="none" cap="none" strike="noStrike"/>
          </a:p>
        </p:txBody>
      </p:sp>
      <p:sp>
        <p:nvSpPr>
          <p:cNvPr id="441" name="Google Shape;441;p18"/>
          <p:cNvSpPr/>
          <p:nvPr/>
        </p:nvSpPr>
        <p:spPr>
          <a:xfrm>
            <a:off x="793790" y="4538663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Char char="•"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Mau bertobat</a:t>
            </a:r>
            <a:endParaRPr b="0" i="0" sz="1750" u="none" cap="none" strike="noStrike"/>
          </a:p>
        </p:txBody>
      </p:sp>
      <p:sp>
        <p:nvSpPr>
          <p:cNvPr id="442" name="Google Shape;442;p18"/>
          <p:cNvSpPr/>
          <p:nvPr/>
        </p:nvSpPr>
        <p:spPr>
          <a:xfrm>
            <a:off x="793790" y="4980861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Char char="•"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Menerima baptisan</a:t>
            </a:r>
            <a:endParaRPr b="0" i="0" sz="1750" u="none" cap="none" strike="noStrike"/>
          </a:p>
        </p:txBody>
      </p:sp>
      <p:sp>
        <p:nvSpPr>
          <p:cNvPr id="443" name="Google Shape;443;p18"/>
          <p:cNvSpPr/>
          <p:nvPr/>
        </p:nvSpPr>
        <p:spPr>
          <a:xfrm>
            <a:off x="793790" y="5423059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Char char="•"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Membenarkan Allah</a:t>
            </a:r>
            <a:endParaRPr b="0" i="0" sz="1750" u="none" cap="none" strike="noStrike"/>
          </a:p>
        </p:txBody>
      </p:sp>
      <p:sp>
        <p:nvSpPr>
          <p:cNvPr id="444" name="Google Shape;444;p18"/>
          <p:cNvSpPr/>
          <p:nvPr/>
        </p:nvSpPr>
        <p:spPr>
          <a:xfrm>
            <a:off x="793790" y="5990034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Sikap ini membuka pintu kepada berkat dan pemulihan.</a:t>
            </a:r>
            <a:endParaRPr b="0" i="0" sz="1750" u="none" cap="none" strike="noStrike"/>
          </a:p>
        </p:txBody>
      </p:sp>
      <p:sp>
        <p:nvSpPr>
          <p:cNvPr id="445" name="Google Shape;445;p18"/>
          <p:cNvSpPr/>
          <p:nvPr/>
        </p:nvSpPr>
        <p:spPr>
          <a:xfrm>
            <a:off x="7599521" y="2948345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Menolak</a:t>
            </a:r>
            <a:endParaRPr b="0" i="0" sz="2200" u="none" cap="none" strike="noStrike"/>
          </a:p>
        </p:txBody>
      </p:sp>
      <p:sp>
        <p:nvSpPr>
          <p:cNvPr id="446" name="Google Shape;446;p18"/>
          <p:cNvSpPr/>
          <p:nvPr/>
        </p:nvSpPr>
        <p:spPr>
          <a:xfrm>
            <a:off x="7599521" y="3529489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Farisi &amp; ahli Taurat:</a:t>
            </a:r>
            <a:endParaRPr b="0" i="0" sz="1750" u="none" cap="none" strike="noStrike"/>
          </a:p>
        </p:txBody>
      </p:sp>
      <p:sp>
        <p:nvSpPr>
          <p:cNvPr id="447" name="Google Shape;447;p18"/>
          <p:cNvSpPr/>
          <p:nvPr/>
        </p:nvSpPr>
        <p:spPr>
          <a:xfrm>
            <a:off x="7599521" y="4096464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Char char="•"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Merasa benar sendiri</a:t>
            </a:r>
            <a:endParaRPr b="0" i="0" sz="1750" u="none" cap="none" strike="noStrike"/>
          </a:p>
        </p:txBody>
      </p:sp>
      <p:sp>
        <p:nvSpPr>
          <p:cNvPr id="448" name="Google Shape;448;p18"/>
          <p:cNvSpPr/>
          <p:nvPr/>
        </p:nvSpPr>
        <p:spPr>
          <a:xfrm>
            <a:off x="7599521" y="4538663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Char char="•"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Menolak pertobatan</a:t>
            </a:r>
            <a:endParaRPr b="0" i="0" sz="1750" u="none" cap="none" strike="noStrike"/>
          </a:p>
        </p:txBody>
      </p:sp>
      <p:sp>
        <p:nvSpPr>
          <p:cNvPr id="449" name="Google Shape;449;p18"/>
          <p:cNvSpPr/>
          <p:nvPr/>
        </p:nvSpPr>
        <p:spPr>
          <a:xfrm>
            <a:off x="7599521" y="4980861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Char char="•"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Menolak baptisan</a:t>
            </a:r>
            <a:endParaRPr b="0" i="0" sz="1750" u="none" cap="none" strike="noStrike"/>
          </a:p>
        </p:txBody>
      </p:sp>
      <p:sp>
        <p:nvSpPr>
          <p:cNvPr id="450" name="Google Shape;450;p18"/>
          <p:cNvSpPr/>
          <p:nvPr/>
        </p:nvSpPr>
        <p:spPr>
          <a:xfrm>
            <a:off x="7599521" y="5423059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Char char="•"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Menolak rencana Allah</a:t>
            </a:r>
            <a:endParaRPr b="0" i="0" sz="1750" u="none" cap="none" strike="noStrike"/>
          </a:p>
        </p:txBody>
      </p:sp>
      <p:sp>
        <p:nvSpPr>
          <p:cNvPr id="451" name="Google Shape;451;p18"/>
          <p:cNvSpPr/>
          <p:nvPr/>
        </p:nvSpPr>
        <p:spPr>
          <a:xfrm>
            <a:off x="7599521" y="5990034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Sikap ini menutup pintu kepada anugerah dan keselamatan.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57" name="Google Shape;45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400" cy="2630686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19"/>
          <p:cNvSpPr/>
          <p:nvPr/>
        </p:nvSpPr>
        <p:spPr>
          <a:xfrm>
            <a:off x="736521" y="3377089"/>
            <a:ext cx="12002453" cy="6575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609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4100"/>
              <a:buFont typeface="Anton"/>
              <a:buNone/>
            </a:pPr>
            <a:r>
              <a:rPr b="0" i="0" lang="en-US" sz="410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Perumpamaan Yesus: Anak-anak di Pasar (Lukas 7:31-35)</a:t>
            </a:r>
            <a:endParaRPr b="0" i="0" sz="4100" u="none" cap="none" strike="noStrike"/>
          </a:p>
        </p:txBody>
      </p:sp>
      <p:sp>
        <p:nvSpPr>
          <p:cNvPr id="459" name="Google Shape;459;p19"/>
          <p:cNvSpPr/>
          <p:nvPr/>
        </p:nvSpPr>
        <p:spPr>
          <a:xfrm>
            <a:off x="736521" y="4350306"/>
            <a:ext cx="4245531" cy="3132772"/>
          </a:xfrm>
          <a:prstGeom prst="roundRect">
            <a:avLst>
              <a:gd fmla="val 1008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19"/>
          <p:cNvSpPr/>
          <p:nvPr/>
        </p:nvSpPr>
        <p:spPr>
          <a:xfrm>
            <a:off x="946904" y="4560689"/>
            <a:ext cx="2630686" cy="3288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39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050"/>
              <a:buFont typeface="Anton"/>
              <a:buNone/>
            </a:pPr>
            <a:r>
              <a:rPr b="0" i="0" lang="en-US" sz="205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Ilustrasi Yesus</a:t>
            </a:r>
            <a:endParaRPr b="0" i="0" sz="2050" u="none" cap="none" strike="noStrike"/>
          </a:p>
        </p:txBody>
      </p:sp>
      <p:sp>
        <p:nvSpPr>
          <p:cNvPr id="461" name="Google Shape;461;p19"/>
          <p:cNvSpPr/>
          <p:nvPr/>
        </p:nvSpPr>
        <p:spPr>
          <a:xfrm>
            <a:off x="1262539" y="5126236"/>
            <a:ext cx="3509129" cy="20202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650"/>
              <a:buFont typeface="Fira Sans"/>
              <a:buNone/>
            </a:pPr>
            <a:r>
              <a:rPr b="0" i="0" lang="en-US" sz="16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"Kamu seperti anak-anak yang duduk di pasar dan yang saling menyerukan: Kami meniup seruling bagimu, tetapi kamu tidak menari; kami menyanyikan kidung duka, tetapi kamu tidak menangis."</a:t>
            </a:r>
            <a:endParaRPr b="0" i="0" sz="1650" u="none" cap="none" strike="noStrike"/>
          </a:p>
        </p:txBody>
      </p:sp>
      <p:sp>
        <p:nvSpPr>
          <p:cNvPr id="462" name="Google Shape;462;p19"/>
          <p:cNvSpPr/>
          <p:nvPr/>
        </p:nvSpPr>
        <p:spPr>
          <a:xfrm>
            <a:off x="946904" y="5126236"/>
            <a:ext cx="22860" cy="2020253"/>
          </a:xfrm>
          <a:prstGeom prst="rect">
            <a:avLst/>
          </a:prstGeom>
          <a:solidFill>
            <a:srgbClr val="FA95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19"/>
          <p:cNvSpPr/>
          <p:nvPr/>
        </p:nvSpPr>
        <p:spPr>
          <a:xfrm>
            <a:off x="5192435" y="4350306"/>
            <a:ext cx="4245531" cy="3132772"/>
          </a:xfrm>
          <a:prstGeom prst="roundRect">
            <a:avLst>
              <a:gd fmla="val 1008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19"/>
          <p:cNvSpPr/>
          <p:nvPr/>
        </p:nvSpPr>
        <p:spPr>
          <a:xfrm>
            <a:off x="5402818" y="4560689"/>
            <a:ext cx="2682121" cy="3288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39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050"/>
              <a:buFont typeface="Anton"/>
              <a:buNone/>
            </a:pPr>
            <a:r>
              <a:rPr b="0" i="0" lang="en-US" sz="205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Generasi yang Tidak Puas</a:t>
            </a:r>
            <a:endParaRPr b="0" i="0" sz="2050" u="none" cap="none" strike="noStrike"/>
          </a:p>
        </p:txBody>
      </p:sp>
      <p:sp>
        <p:nvSpPr>
          <p:cNvPr id="465" name="Google Shape;465;p19"/>
          <p:cNvSpPr/>
          <p:nvPr/>
        </p:nvSpPr>
        <p:spPr>
          <a:xfrm>
            <a:off x="5402818" y="5015746"/>
            <a:ext cx="3824764" cy="10101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650"/>
              <a:buFont typeface="Fira Sans"/>
              <a:buNone/>
            </a:pPr>
            <a:r>
              <a:rPr b="0" i="0" lang="en-US" sz="16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Perumpamaan ini menggambarkan orang-orang yang selalu mencari alasan untuk menolak kebenaran.</a:t>
            </a:r>
            <a:endParaRPr b="0" i="0" sz="1650" u="none" cap="none" strike="noStrike"/>
          </a:p>
        </p:txBody>
      </p:sp>
      <p:sp>
        <p:nvSpPr>
          <p:cNvPr id="466" name="Google Shape;466;p19"/>
          <p:cNvSpPr/>
          <p:nvPr/>
        </p:nvSpPr>
        <p:spPr>
          <a:xfrm>
            <a:off x="9648349" y="4350306"/>
            <a:ext cx="4245531" cy="3132772"/>
          </a:xfrm>
          <a:prstGeom prst="roundRect">
            <a:avLst>
              <a:gd fmla="val 1008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19"/>
          <p:cNvSpPr/>
          <p:nvPr/>
        </p:nvSpPr>
        <p:spPr>
          <a:xfrm>
            <a:off x="9858732" y="4560689"/>
            <a:ext cx="3311723" cy="3288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39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050"/>
              <a:buFont typeface="Anton"/>
              <a:buNone/>
            </a:pPr>
            <a:r>
              <a:rPr b="0" i="0" lang="en-US" sz="205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Penolakan Terhadap Kebenaran</a:t>
            </a:r>
            <a:endParaRPr b="0" i="0" sz="2050" u="none" cap="none" strike="noStrike"/>
          </a:p>
        </p:txBody>
      </p:sp>
      <p:sp>
        <p:nvSpPr>
          <p:cNvPr id="468" name="Google Shape;468;p19"/>
          <p:cNvSpPr/>
          <p:nvPr/>
        </p:nvSpPr>
        <p:spPr>
          <a:xfrm>
            <a:off x="9858732" y="5015746"/>
            <a:ext cx="3824764" cy="10101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650"/>
              <a:buFont typeface="Fira Sans"/>
              <a:buNone/>
            </a:pPr>
            <a:r>
              <a:rPr b="0" i="0" lang="en-US" sz="16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Meskipun pendekatan berbeza, baik Yohanes mahupun Yesus ditolak oleh generasi mereka.</a:t>
            </a:r>
            <a:endParaRPr b="0" i="0" sz="1650" u="none" cap="none" strike="noStrike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74" name="Google Shape;47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20"/>
          <p:cNvSpPr/>
          <p:nvPr/>
        </p:nvSpPr>
        <p:spPr>
          <a:xfrm>
            <a:off x="793790" y="1110377"/>
            <a:ext cx="6595824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4450"/>
              <a:buFont typeface="Anton"/>
              <a:buNone/>
            </a:pPr>
            <a:r>
              <a:rPr b="0" i="0" lang="en-US" sz="445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Penolakan terhadap Yohanes</a:t>
            </a:r>
            <a:endParaRPr b="0" i="0" sz="4450" u="none" cap="none" strike="noStrike"/>
          </a:p>
        </p:txBody>
      </p:sp>
      <p:pic>
        <p:nvPicPr>
          <p:cNvPr descr="preencoded.png" id="476" name="Google Shape;476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3790" y="2198965"/>
            <a:ext cx="566976" cy="566976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20"/>
          <p:cNvSpPr/>
          <p:nvPr/>
        </p:nvSpPr>
        <p:spPr>
          <a:xfrm>
            <a:off x="1587579" y="229397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Hidup Bertarak</a:t>
            </a:r>
            <a:endParaRPr b="0" i="0" sz="2200" u="none" cap="none" strike="noStrike"/>
          </a:p>
        </p:txBody>
      </p:sp>
      <p:sp>
        <p:nvSpPr>
          <p:cNvPr id="478" name="Google Shape;478;p20"/>
          <p:cNvSpPr/>
          <p:nvPr/>
        </p:nvSpPr>
        <p:spPr>
          <a:xfrm>
            <a:off x="1587579" y="2784396"/>
            <a:ext cx="6762631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Yohanes hidup dengan sangat sederhana dan berpantang, menolak kenikmatan duniawi.</a:t>
            </a:r>
            <a:endParaRPr b="0" i="0" sz="1750" u="none" cap="none" strike="noStrike"/>
          </a:p>
        </p:txBody>
      </p:sp>
      <p:pic>
        <p:nvPicPr>
          <p:cNvPr descr="preencoded.png" id="479" name="Google Shape;479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790" y="4003477"/>
            <a:ext cx="566976" cy="566976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20"/>
          <p:cNvSpPr/>
          <p:nvPr/>
        </p:nvSpPr>
        <p:spPr>
          <a:xfrm>
            <a:off x="1587579" y="409848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Dituduh Kerasukan</a:t>
            </a:r>
            <a:endParaRPr b="0" i="0" sz="2200" u="none" cap="none" strike="noStrike"/>
          </a:p>
        </p:txBody>
      </p:sp>
      <p:sp>
        <p:nvSpPr>
          <p:cNvPr id="481" name="Google Shape;481;p20"/>
          <p:cNvSpPr/>
          <p:nvPr/>
        </p:nvSpPr>
        <p:spPr>
          <a:xfrm>
            <a:off x="1587579" y="4588907"/>
            <a:ext cx="6762631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Orang-orang menuduh bahawa keketatan hidupnya disebabkan oleh pengaruh setan.</a:t>
            </a:r>
            <a:endParaRPr b="0" i="0" sz="1750" u="none" cap="none" strike="noStrike"/>
          </a:p>
        </p:txBody>
      </p:sp>
      <p:pic>
        <p:nvPicPr>
          <p:cNvPr descr="preencoded.png" id="482" name="Google Shape;482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93790" y="5807988"/>
            <a:ext cx="566976" cy="566976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20"/>
          <p:cNvSpPr/>
          <p:nvPr/>
        </p:nvSpPr>
        <p:spPr>
          <a:xfrm>
            <a:off x="1587579" y="590300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Terlalu Ketat</a:t>
            </a:r>
            <a:endParaRPr b="0" i="0" sz="2200" u="none" cap="none" strike="noStrike"/>
          </a:p>
        </p:txBody>
      </p:sp>
      <p:sp>
        <p:nvSpPr>
          <p:cNvPr id="484" name="Google Shape;484;p20"/>
          <p:cNvSpPr/>
          <p:nvPr/>
        </p:nvSpPr>
        <p:spPr>
          <a:xfrm>
            <a:off x="1587579" y="6393418"/>
            <a:ext cx="6762631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Gaya hidup Yohanes yang keras dianggap terlalu ekstrem bagi kebanyakan orang.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90" name="Google Shape;49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21"/>
          <p:cNvSpPr/>
          <p:nvPr/>
        </p:nvSpPr>
        <p:spPr>
          <a:xfrm>
            <a:off x="6280190" y="1863804"/>
            <a:ext cx="6023015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4450"/>
              <a:buFont typeface="Anton"/>
              <a:buNone/>
            </a:pPr>
            <a:r>
              <a:rPr b="0" i="0" lang="en-US" sz="445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Penolakan terhadap Yesus</a:t>
            </a:r>
            <a:endParaRPr b="0" i="0" sz="4450" u="none" cap="none" strike="noStrike"/>
          </a:p>
        </p:txBody>
      </p:sp>
      <p:pic>
        <p:nvPicPr>
          <p:cNvPr descr="preencoded.png" id="492" name="Google Shape;492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80190" y="2912745"/>
            <a:ext cx="566976" cy="566976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21"/>
          <p:cNvSpPr/>
          <p:nvPr/>
        </p:nvSpPr>
        <p:spPr>
          <a:xfrm>
            <a:off x="6280190" y="3706535"/>
            <a:ext cx="232981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Makan dan Minum</a:t>
            </a:r>
            <a:endParaRPr b="0" i="0" sz="2200" u="none" cap="none" strike="noStrike"/>
          </a:p>
        </p:txBody>
      </p:sp>
      <p:sp>
        <p:nvSpPr>
          <p:cNvPr id="494" name="Google Shape;494;p21"/>
          <p:cNvSpPr/>
          <p:nvPr/>
        </p:nvSpPr>
        <p:spPr>
          <a:xfrm>
            <a:off x="6280190" y="4196953"/>
            <a:ext cx="2329815" cy="18145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Yesus bersosialisasi dengan menghadiri jamuan makan dengan berbagai kalangan masyarakat.</a:t>
            </a:r>
            <a:endParaRPr b="0" i="0" sz="1750" u="none" cap="none" strike="noStrike"/>
          </a:p>
        </p:txBody>
      </p:sp>
      <p:pic>
        <p:nvPicPr>
          <p:cNvPr descr="preencoded.png" id="495" name="Google Shape;495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93493" y="2912745"/>
            <a:ext cx="566976" cy="566976"/>
          </a:xfrm>
          <a:prstGeom prst="rect">
            <a:avLst/>
          </a:prstGeom>
          <a:noFill/>
          <a:ln>
            <a:noFill/>
          </a:ln>
        </p:spPr>
      </p:pic>
      <p:sp>
        <p:nvSpPr>
          <p:cNvPr id="496" name="Google Shape;496;p21"/>
          <p:cNvSpPr/>
          <p:nvPr/>
        </p:nvSpPr>
        <p:spPr>
          <a:xfrm>
            <a:off x="8893493" y="3706535"/>
            <a:ext cx="2329815" cy="7086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Bergaul dengan Pendosa</a:t>
            </a:r>
            <a:endParaRPr b="0" i="0" sz="2200" u="none" cap="none" strike="noStrike"/>
          </a:p>
        </p:txBody>
      </p:sp>
      <p:sp>
        <p:nvSpPr>
          <p:cNvPr id="497" name="Google Shape;497;p21"/>
          <p:cNvSpPr/>
          <p:nvPr/>
        </p:nvSpPr>
        <p:spPr>
          <a:xfrm>
            <a:off x="8893493" y="4551283"/>
            <a:ext cx="2329815" cy="18145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Yesus sering berkumpul dengan orang-orang yang dianggap berdosa oleh masyarakat.</a:t>
            </a:r>
            <a:endParaRPr b="0" i="0" sz="1750" u="none" cap="none" strike="noStrike"/>
          </a:p>
        </p:txBody>
      </p:sp>
      <p:pic>
        <p:nvPicPr>
          <p:cNvPr descr="preencoded.png" id="498" name="Google Shape;498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506795" y="2912745"/>
            <a:ext cx="566976" cy="566976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21"/>
          <p:cNvSpPr/>
          <p:nvPr/>
        </p:nvSpPr>
        <p:spPr>
          <a:xfrm>
            <a:off x="11506795" y="3706535"/>
            <a:ext cx="2329815" cy="7086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Dituduh "Pelahap dan Peminum"</a:t>
            </a:r>
            <a:endParaRPr b="0" i="0" sz="2200" u="none" cap="none" strike="noStrike"/>
          </a:p>
        </p:txBody>
      </p:sp>
      <p:sp>
        <p:nvSpPr>
          <p:cNvPr id="500" name="Google Shape;500;p21"/>
          <p:cNvSpPr/>
          <p:nvPr/>
        </p:nvSpPr>
        <p:spPr>
          <a:xfrm>
            <a:off x="11506795" y="4551283"/>
            <a:ext cx="2329815" cy="18145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Orang-orang menuduh bahawa gaya hidup-Nya terlalu bebas dan tidak sesuai ajaran agama.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22"/>
          <p:cNvSpPr/>
          <p:nvPr/>
        </p:nvSpPr>
        <p:spPr>
          <a:xfrm>
            <a:off x="793790" y="1771769"/>
            <a:ext cx="9051727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4450"/>
              <a:buFont typeface="Anton"/>
              <a:buNone/>
            </a:pPr>
            <a:r>
              <a:rPr b="0" i="0" lang="en-US" sz="445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Peta Minda: Kontras Yohanes dan Yesus</a:t>
            </a:r>
            <a:endParaRPr b="0" i="0" sz="4450" u="none" cap="none" strike="noStrike"/>
          </a:p>
        </p:txBody>
      </p:sp>
      <p:sp>
        <p:nvSpPr>
          <p:cNvPr id="507" name="Google Shape;507;p22"/>
          <p:cNvSpPr/>
          <p:nvPr/>
        </p:nvSpPr>
        <p:spPr>
          <a:xfrm>
            <a:off x="793790" y="3047524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Yohanes Pembaptis</a:t>
            </a:r>
            <a:endParaRPr b="0" i="0" sz="2200" u="none" cap="none" strike="noStrike"/>
          </a:p>
        </p:txBody>
      </p:sp>
      <p:sp>
        <p:nvSpPr>
          <p:cNvPr id="508" name="Google Shape;508;p22"/>
          <p:cNvSpPr/>
          <p:nvPr/>
        </p:nvSpPr>
        <p:spPr>
          <a:xfrm>
            <a:off x="793790" y="3628668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Char char="•"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Bertarak dan puasa</a:t>
            </a:r>
            <a:endParaRPr b="0" i="0" sz="1750" u="none" cap="none" strike="noStrike"/>
          </a:p>
        </p:txBody>
      </p:sp>
      <p:sp>
        <p:nvSpPr>
          <p:cNvPr id="509" name="Google Shape;509;p22"/>
          <p:cNvSpPr/>
          <p:nvPr/>
        </p:nvSpPr>
        <p:spPr>
          <a:xfrm>
            <a:off x="793790" y="4070866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Char char="•"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Tinggal di padang gurun</a:t>
            </a:r>
            <a:endParaRPr b="0" i="0" sz="1750" u="none" cap="none" strike="noStrike"/>
          </a:p>
        </p:txBody>
      </p:sp>
      <p:sp>
        <p:nvSpPr>
          <p:cNvPr id="510" name="Google Shape;510;p22"/>
          <p:cNvSpPr/>
          <p:nvPr/>
        </p:nvSpPr>
        <p:spPr>
          <a:xfrm>
            <a:off x="793790" y="4513064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Char char="•"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Pakaian dari bulu unta</a:t>
            </a:r>
            <a:endParaRPr b="0" i="0" sz="1750" u="none" cap="none" strike="noStrike"/>
          </a:p>
        </p:txBody>
      </p:sp>
      <p:sp>
        <p:nvSpPr>
          <p:cNvPr id="511" name="Google Shape;511;p22"/>
          <p:cNvSpPr/>
          <p:nvPr/>
        </p:nvSpPr>
        <p:spPr>
          <a:xfrm>
            <a:off x="793790" y="4955262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Char char="•"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Makanan belalang dan madu hutan</a:t>
            </a:r>
            <a:endParaRPr b="0" i="0" sz="1750" u="none" cap="none" strike="noStrike"/>
          </a:p>
        </p:txBody>
      </p:sp>
      <p:sp>
        <p:nvSpPr>
          <p:cNvPr id="512" name="Google Shape;512;p22"/>
          <p:cNvSpPr/>
          <p:nvPr/>
        </p:nvSpPr>
        <p:spPr>
          <a:xfrm>
            <a:off x="793790" y="5397460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Char char="•"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Dituduh kerasukan setan</a:t>
            </a:r>
            <a:endParaRPr b="0" i="0" sz="1750" u="none" cap="none" strike="noStrike"/>
          </a:p>
        </p:txBody>
      </p:sp>
      <p:sp>
        <p:nvSpPr>
          <p:cNvPr id="513" name="Google Shape;513;p22"/>
          <p:cNvSpPr/>
          <p:nvPr/>
        </p:nvSpPr>
        <p:spPr>
          <a:xfrm>
            <a:off x="7599521" y="3047524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Yesus</a:t>
            </a:r>
            <a:endParaRPr b="0" i="0" sz="2200" u="none" cap="none" strike="noStrike"/>
          </a:p>
        </p:txBody>
      </p:sp>
      <p:sp>
        <p:nvSpPr>
          <p:cNvPr id="514" name="Google Shape;514;p22"/>
          <p:cNvSpPr/>
          <p:nvPr/>
        </p:nvSpPr>
        <p:spPr>
          <a:xfrm>
            <a:off x="7599521" y="3628668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Char char="•"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Makan dan minum di perjamuan</a:t>
            </a:r>
            <a:endParaRPr b="0" i="0" sz="1750" u="none" cap="none" strike="noStrike"/>
          </a:p>
        </p:txBody>
      </p:sp>
      <p:sp>
        <p:nvSpPr>
          <p:cNvPr id="515" name="Google Shape;515;p22"/>
          <p:cNvSpPr/>
          <p:nvPr/>
        </p:nvSpPr>
        <p:spPr>
          <a:xfrm>
            <a:off x="7599521" y="4070866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Char char="•"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Tinggal di antara manusia</a:t>
            </a:r>
            <a:endParaRPr b="0" i="0" sz="1750" u="none" cap="none" strike="noStrike"/>
          </a:p>
        </p:txBody>
      </p:sp>
      <p:sp>
        <p:nvSpPr>
          <p:cNvPr id="516" name="Google Shape;516;p22"/>
          <p:cNvSpPr/>
          <p:nvPr/>
        </p:nvSpPr>
        <p:spPr>
          <a:xfrm>
            <a:off x="7599521" y="4513064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Char char="•"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Bergaul dengan semua lapisan masyarakat</a:t>
            </a:r>
            <a:endParaRPr b="0" i="0" sz="1750" u="none" cap="none" strike="noStrike"/>
          </a:p>
        </p:txBody>
      </p:sp>
      <p:sp>
        <p:nvSpPr>
          <p:cNvPr id="517" name="Google Shape;517;p22"/>
          <p:cNvSpPr/>
          <p:nvPr/>
        </p:nvSpPr>
        <p:spPr>
          <a:xfrm>
            <a:off x="7599521" y="4955262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Char char="•"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Hadir di pesta pernikahan</a:t>
            </a:r>
            <a:endParaRPr b="0" i="0" sz="1750" u="none" cap="none" strike="noStrike"/>
          </a:p>
        </p:txBody>
      </p:sp>
      <p:sp>
        <p:nvSpPr>
          <p:cNvPr id="518" name="Google Shape;518;p22"/>
          <p:cNvSpPr/>
          <p:nvPr/>
        </p:nvSpPr>
        <p:spPr>
          <a:xfrm>
            <a:off x="7599521" y="5397460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Char char="•"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Dituduh pelahap dan peminum</a:t>
            </a:r>
            <a:endParaRPr b="0" i="0" sz="1750" u="none" cap="none" strike="noStrike"/>
          </a:p>
        </p:txBody>
      </p:sp>
      <p:sp>
        <p:nvSpPr>
          <p:cNvPr id="519" name="Google Shape;519;p22"/>
          <p:cNvSpPr/>
          <p:nvPr/>
        </p:nvSpPr>
        <p:spPr>
          <a:xfrm>
            <a:off x="793790" y="6094809"/>
            <a:ext cx="13042821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Meskipun sangat berbeza dalam pendekatan, keduanya membawa pesan yang sama tentang pertobatan dan Kerajaan Allah.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23"/>
          <p:cNvSpPr/>
          <p:nvPr/>
        </p:nvSpPr>
        <p:spPr>
          <a:xfrm>
            <a:off x="793790" y="1278374"/>
            <a:ext cx="8657511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4450"/>
              <a:buFont typeface="Anton"/>
              <a:buNone/>
            </a:pPr>
            <a:r>
              <a:rPr b="0" i="0" lang="en-US" sz="445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Hikmat Dibenarkan oleh Perbuatannya</a:t>
            </a:r>
            <a:endParaRPr b="0" i="0" sz="4450" u="none" cap="none" strike="noStrike"/>
          </a:p>
        </p:txBody>
      </p:sp>
      <p:sp>
        <p:nvSpPr>
          <p:cNvPr id="526" name="Google Shape;526;p23"/>
          <p:cNvSpPr/>
          <p:nvPr/>
        </p:nvSpPr>
        <p:spPr>
          <a:xfrm>
            <a:off x="793790" y="2440781"/>
            <a:ext cx="2173724" cy="1306949"/>
          </a:xfrm>
          <a:prstGeom prst="roundRect">
            <a:avLst>
              <a:gd fmla="val 2603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27" name="Google Shape;52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21167" y="2894886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23"/>
          <p:cNvSpPr/>
          <p:nvPr/>
        </p:nvSpPr>
        <p:spPr>
          <a:xfrm>
            <a:off x="3194328" y="2667595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Pernyataan Penting</a:t>
            </a:r>
            <a:endParaRPr b="0" i="0" sz="2200" u="none" cap="none" strike="noStrike"/>
          </a:p>
        </p:txBody>
      </p:sp>
      <p:sp>
        <p:nvSpPr>
          <p:cNvPr id="529" name="Google Shape;529;p23"/>
          <p:cNvSpPr/>
          <p:nvPr/>
        </p:nvSpPr>
        <p:spPr>
          <a:xfrm>
            <a:off x="3194328" y="3158014"/>
            <a:ext cx="6755130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"Tetapi hikmat dibenarkan oleh semua orang yang menerimanya."</a:t>
            </a:r>
            <a:endParaRPr b="0" i="0" sz="1750" u="none" cap="none" strike="noStrike"/>
          </a:p>
        </p:txBody>
      </p:sp>
      <p:sp>
        <p:nvSpPr>
          <p:cNvPr id="530" name="Google Shape;530;p23"/>
          <p:cNvSpPr/>
          <p:nvPr/>
        </p:nvSpPr>
        <p:spPr>
          <a:xfrm>
            <a:off x="3080861" y="3732490"/>
            <a:ext cx="10642402" cy="15240"/>
          </a:xfrm>
          <a:prstGeom prst="roundRect">
            <a:avLst>
              <a:gd fmla="val 223256" name="adj"/>
            </a:avLst>
          </a:prstGeom>
          <a:solidFill>
            <a:srgbClr val="57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23"/>
          <p:cNvSpPr/>
          <p:nvPr/>
        </p:nvSpPr>
        <p:spPr>
          <a:xfrm>
            <a:off x="793790" y="3861078"/>
            <a:ext cx="4347567" cy="1306949"/>
          </a:xfrm>
          <a:prstGeom prst="roundRect">
            <a:avLst>
              <a:gd fmla="val 2603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32" name="Google Shape;532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08089" y="4315182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533" name="Google Shape;533;p23"/>
          <p:cNvSpPr/>
          <p:nvPr/>
        </p:nvSpPr>
        <p:spPr>
          <a:xfrm>
            <a:off x="5368171" y="4087892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Buah sebagai Bukti</a:t>
            </a:r>
            <a:endParaRPr b="0" i="0" sz="2200" u="none" cap="none" strike="noStrike"/>
          </a:p>
        </p:txBody>
      </p:sp>
      <p:sp>
        <p:nvSpPr>
          <p:cNvPr id="534" name="Google Shape;534;p23"/>
          <p:cNvSpPr/>
          <p:nvPr/>
        </p:nvSpPr>
        <p:spPr>
          <a:xfrm>
            <a:off x="5368171" y="4578310"/>
            <a:ext cx="787026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Hasil dari kehidupan seseorang membuktikan kebenaran ajaran yang diikuti.</a:t>
            </a:r>
            <a:endParaRPr b="0" i="0" sz="1750" u="none" cap="none" strike="noStrike"/>
          </a:p>
        </p:txBody>
      </p:sp>
      <p:sp>
        <p:nvSpPr>
          <p:cNvPr id="535" name="Google Shape;535;p23"/>
          <p:cNvSpPr/>
          <p:nvPr/>
        </p:nvSpPr>
        <p:spPr>
          <a:xfrm>
            <a:off x="5254704" y="5152787"/>
            <a:ext cx="8468558" cy="15240"/>
          </a:xfrm>
          <a:prstGeom prst="roundRect">
            <a:avLst>
              <a:gd fmla="val 223256" name="adj"/>
            </a:avLst>
          </a:prstGeom>
          <a:solidFill>
            <a:srgbClr val="57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23"/>
          <p:cNvSpPr/>
          <p:nvPr/>
        </p:nvSpPr>
        <p:spPr>
          <a:xfrm>
            <a:off x="793790" y="5281374"/>
            <a:ext cx="6521410" cy="1669852"/>
          </a:xfrm>
          <a:prstGeom prst="roundRect">
            <a:avLst>
              <a:gd fmla="val 2038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37" name="Google Shape;537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95011" y="5916930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p23"/>
          <p:cNvSpPr/>
          <p:nvPr/>
        </p:nvSpPr>
        <p:spPr>
          <a:xfrm>
            <a:off x="7542014" y="5508188"/>
            <a:ext cx="3574733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Melihat Melampaui Penampilan</a:t>
            </a:r>
            <a:endParaRPr b="0" i="0" sz="2200" u="none" cap="none" strike="noStrike"/>
          </a:p>
        </p:txBody>
      </p:sp>
      <p:sp>
        <p:nvSpPr>
          <p:cNvPr id="539" name="Google Shape;539;p23"/>
          <p:cNvSpPr/>
          <p:nvPr/>
        </p:nvSpPr>
        <p:spPr>
          <a:xfrm>
            <a:off x="7542014" y="5998607"/>
            <a:ext cx="6067782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Tidak menghakimi berdasarkan penampilan luar tetapi buah kehidupan.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545" name="Google Shape;545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24"/>
          <p:cNvSpPr/>
          <p:nvPr/>
        </p:nvSpPr>
        <p:spPr>
          <a:xfrm>
            <a:off x="6280190" y="1038820"/>
            <a:ext cx="5670590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4450"/>
              <a:buFont typeface="Anton"/>
              <a:buNone/>
            </a:pPr>
            <a:r>
              <a:rPr b="0" i="0" lang="en-US" sz="445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Aktivit</a:t>
            </a:r>
            <a:r>
              <a:rPr lang="en-US" sz="4450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i</a:t>
            </a:r>
            <a:r>
              <a:rPr b="0" i="0" lang="en-US" sz="445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 Refleksi</a:t>
            </a:r>
            <a:endParaRPr b="0" i="0" sz="4450" u="none" cap="none" strike="noStrike"/>
          </a:p>
        </p:txBody>
      </p:sp>
      <p:sp>
        <p:nvSpPr>
          <p:cNvPr id="547" name="Google Shape;547;p24"/>
          <p:cNvSpPr/>
          <p:nvPr/>
        </p:nvSpPr>
        <p:spPr>
          <a:xfrm>
            <a:off x="6280190" y="2087761"/>
            <a:ext cx="510302" cy="510302"/>
          </a:xfrm>
          <a:prstGeom prst="roundRect">
            <a:avLst>
              <a:gd fmla="val 6667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24"/>
          <p:cNvSpPr/>
          <p:nvPr/>
        </p:nvSpPr>
        <p:spPr>
          <a:xfrm>
            <a:off x="6365260" y="2130266"/>
            <a:ext cx="340162" cy="425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650"/>
              <a:buFont typeface="Anton"/>
              <a:buNone/>
            </a:pPr>
            <a:r>
              <a:rPr b="0" i="0" lang="en-US" sz="265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b="0" i="0" sz="2650" u="none" cap="none" strike="noStrike"/>
          </a:p>
        </p:txBody>
      </p:sp>
      <p:sp>
        <p:nvSpPr>
          <p:cNvPr id="549" name="Google Shape;549;p24"/>
          <p:cNvSpPr/>
          <p:nvPr/>
        </p:nvSpPr>
        <p:spPr>
          <a:xfrm>
            <a:off x="7017306" y="2165628"/>
            <a:ext cx="2899410" cy="7086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Menilai berdasarkan Penampilan</a:t>
            </a:r>
            <a:endParaRPr b="0" i="0" sz="2200" u="none" cap="none" strike="noStrike"/>
          </a:p>
        </p:txBody>
      </p:sp>
      <p:sp>
        <p:nvSpPr>
          <p:cNvPr id="550" name="Google Shape;550;p24"/>
          <p:cNvSpPr/>
          <p:nvPr/>
        </p:nvSpPr>
        <p:spPr>
          <a:xfrm>
            <a:off x="7017306" y="3010376"/>
            <a:ext cx="2899410" cy="14516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Bagaimana kita sering menghakimi orang lain hanya berdasarkan penampilan luar mereka?</a:t>
            </a:r>
            <a:endParaRPr b="0" i="0" sz="1750" u="none" cap="none" strike="noStrike"/>
          </a:p>
        </p:txBody>
      </p:sp>
      <p:sp>
        <p:nvSpPr>
          <p:cNvPr id="551" name="Google Shape;551;p24"/>
          <p:cNvSpPr/>
          <p:nvPr/>
        </p:nvSpPr>
        <p:spPr>
          <a:xfrm>
            <a:off x="10200203" y="2087761"/>
            <a:ext cx="510302" cy="510302"/>
          </a:xfrm>
          <a:prstGeom prst="roundRect">
            <a:avLst>
              <a:gd fmla="val 6667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24"/>
          <p:cNvSpPr/>
          <p:nvPr/>
        </p:nvSpPr>
        <p:spPr>
          <a:xfrm>
            <a:off x="10285274" y="2130266"/>
            <a:ext cx="340162" cy="425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650"/>
              <a:buFont typeface="Anton"/>
              <a:buNone/>
            </a:pPr>
            <a:r>
              <a:rPr b="0" i="0" lang="en-US" sz="265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b="0" i="0" sz="2650" u="none" cap="none" strike="noStrike"/>
          </a:p>
        </p:txBody>
      </p:sp>
      <p:sp>
        <p:nvSpPr>
          <p:cNvPr id="553" name="Google Shape;553;p24"/>
          <p:cNvSpPr/>
          <p:nvPr/>
        </p:nvSpPr>
        <p:spPr>
          <a:xfrm>
            <a:off x="10937319" y="216562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Tidak Pernah Puas</a:t>
            </a:r>
            <a:endParaRPr b="0" i="0" sz="2200" u="none" cap="none" strike="noStrike"/>
          </a:p>
        </p:txBody>
      </p:sp>
      <p:sp>
        <p:nvSpPr>
          <p:cNvPr id="554" name="Google Shape;554;p24"/>
          <p:cNvSpPr/>
          <p:nvPr/>
        </p:nvSpPr>
        <p:spPr>
          <a:xfrm>
            <a:off x="10937319" y="2656046"/>
            <a:ext cx="2899410" cy="14516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Apakah kita seperti anak-anak di pasar yang tidak pernah puas dengan apa pun?</a:t>
            </a:r>
            <a:endParaRPr b="0" i="0" sz="1750" u="none" cap="none" strike="noStrike"/>
          </a:p>
        </p:txBody>
      </p:sp>
      <p:sp>
        <p:nvSpPr>
          <p:cNvPr id="555" name="Google Shape;555;p24"/>
          <p:cNvSpPr/>
          <p:nvPr/>
        </p:nvSpPr>
        <p:spPr>
          <a:xfrm>
            <a:off x="6280190" y="4915614"/>
            <a:ext cx="510302" cy="510302"/>
          </a:xfrm>
          <a:prstGeom prst="roundRect">
            <a:avLst>
              <a:gd fmla="val 6667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24"/>
          <p:cNvSpPr/>
          <p:nvPr/>
        </p:nvSpPr>
        <p:spPr>
          <a:xfrm>
            <a:off x="6365260" y="4958120"/>
            <a:ext cx="340162" cy="425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650"/>
              <a:buFont typeface="Anton"/>
              <a:buNone/>
            </a:pPr>
            <a:r>
              <a:rPr b="0" i="0" lang="en-US" sz="265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  <a:endParaRPr b="0" i="0" sz="2650" u="none" cap="none" strike="noStrike"/>
          </a:p>
        </p:txBody>
      </p:sp>
      <p:sp>
        <p:nvSpPr>
          <p:cNvPr id="557" name="Google Shape;557;p24"/>
          <p:cNvSpPr/>
          <p:nvPr/>
        </p:nvSpPr>
        <p:spPr>
          <a:xfrm>
            <a:off x="7017306" y="499348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Mencari Hikmat Allah</a:t>
            </a:r>
            <a:endParaRPr b="0" i="0" sz="2200" u="none" cap="none" strike="noStrike"/>
          </a:p>
        </p:txBody>
      </p:sp>
      <p:sp>
        <p:nvSpPr>
          <p:cNvPr id="558" name="Google Shape;558;p24"/>
          <p:cNvSpPr/>
          <p:nvPr/>
        </p:nvSpPr>
        <p:spPr>
          <a:xfrm>
            <a:off x="7017306" y="5483900"/>
            <a:ext cx="6819305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Bagaimana kita bisa lebih baik melihat hikmat Allah bekerja dalam kehidupan sehari-hari?</a:t>
            </a:r>
            <a:endParaRPr b="0" i="0" sz="1750" u="none" cap="none" strike="noStrike"/>
          </a:p>
        </p:txBody>
      </p:sp>
      <p:sp>
        <p:nvSpPr>
          <p:cNvPr id="559" name="Google Shape;559;p24"/>
          <p:cNvSpPr/>
          <p:nvPr/>
        </p:nvSpPr>
        <p:spPr>
          <a:xfrm>
            <a:off x="6280190" y="6464856"/>
            <a:ext cx="7556421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Luangkan masa 5 minit untuk menulis refleksi peribadi tentang salah satu soalan di atas.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565" name="Google Shape;56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25"/>
          <p:cNvSpPr/>
          <p:nvPr/>
        </p:nvSpPr>
        <p:spPr>
          <a:xfrm>
            <a:off x="793790" y="693063"/>
            <a:ext cx="7556421" cy="14175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4450"/>
              <a:buFont typeface="Anton"/>
              <a:buNone/>
            </a:pPr>
            <a:r>
              <a:rPr b="0" i="0" lang="en-US" sz="445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Pelajaran Hidup dari Lukas 7:18-35</a:t>
            </a:r>
            <a:endParaRPr b="0" i="0" sz="4450" u="none" cap="none" strike="noStrike"/>
          </a:p>
        </p:txBody>
      </p:sp>
      <p:sp>
        <p:nvSpPr>
          <p:cNvPr id="567" name="Google Shape;567;p25"/>
          <p:cNvSpPr/>
          <p:nvPr/>
        </p:nvSpPr>
        <p:spPr>
          <a:xfrm>
            <a:off x="793790" y="2450783"/>
            <a:ext cx="510302" cy="510302"/>
          </a:xfrm>
          <a:prstGeom prst="roundRect">
            <a:avLst>
              <a:gd fmla="val 6667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68" name="Google Shape;568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8860" y="2493288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25"/>
          <p:cNvSpPr/>
          <p:nvPr/>
        </p:nvSpPr>
        <p:spPr>
          <a:xfrm>
            <a:off x="1530906" y="252864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Iman dan Keraguan</a:t>
            </a:r>
            <a:endParaRPr b="0" i="0" sz="2200" u="none" cap="none" strike="noStrike"/>
          </a:p>
        </p:txBody>
      </p:sp>
      <p:sp>
        <p:nvSpPr>
          <p:cNvPr id="570" name="Google Shape;570;p25"/>
          <p:cNvSpPr/>
          <p:nvPr/>
        </p:nvSpPr>
        <p:spPr>
          <a:xfrm>
            <a:off x="1530906" y="3019068"/>
            <a:ext cx="6819305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Iman yang sejati boleh mengalami masa-masa sulit dan keraguan.</a:t>
            </a:r>
            <a:endParaRPr b="0" i="0" sz="1750" u="none" cap="none" strike="noStrike"/>
          </a:p>
        </p:txBody>
      </p:sp>
      <p:sp>
        <p:nvSpPr>
          <p:cNvPr id="571" name="Google Shape;571;p25"/>
          <p:cNvSpPr/>
          <p:nvPr/>
        </p:nvSpPr>
        <p:spPr>
          <a:xfrm>
            <a:off x="793790" y="3835598"/>
            <a:ext cx="510302" cy="510302"/>
          </a:xfrm>
          <a:prstGeom prst="roundRect">
            <a:avLst>
              <a:gd fmla="val 6667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72" name="Google Shape;572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8860" y="3878104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573" name="Google Shape;573;p25"/>
          <p:cNvSpPr/>
          <p:nvPr/>
        </p:nvSpPr>
        <p:spPr>
          <a:xfrm>
            <a:off x="1530906" y="3913465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Bukti Nyata</a:t>
            </a:r>
            <a:endParaRPr b="0" i="0" sz="2200" u="none" cap="none" strike="noStrike"/>
          </a:p>
        </p:txBody>
      </p:sp>
      <p:sp>
        <p:nvSpPr>
          <p:cNvPr id="574" name="Google Shape;574;p25"/>
          <p:cNvSpPr/>
          <p:nvPr/>
        </p:nvSpPr>
        <p:spPr>
          <a:xfrm>
            <a:off x="1530906" y="4403884"/>
            <a:ext cx="6819305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Tuhan memberikan bukti nyata, bukan hanya kata-kata kosong.</a:t>
            </a:r>
            <a:endParaRPr b="0" i="0" sz="1750" u="none" cap="none" strike="noStrike"/>
          </a:p>
        </p:txBody>
      </p:sp>
      <p:sp>
        <p:nvSpPr>
          <p:cNvPr id="575" name="Google Shape;575;p25"/>
          <p:cNvSpPr/>
          <p:nvPr/>
        </p:nvSpPr>
        <p:spPr>
          <a:xfrm>
            <a:off x="793790" y="5220414"/>
            <a:ext cx="510302" cy="510302"/>
          </a:xfrm>
          <a:prstGeom prst="roundRect">
            <a:avLst>
              <a:gd fmla="val 6667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76" name="Google Shape;576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8860" y="5262920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25"/>
          <p:cNvSpPr/>
          <p:nvPr/>
        </p:nvSpPr>
        <p:spPr>
          <a:xfrm>
            <a:off x="1530906" y="529828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Penolakan Dunia</a:t>
            </a:r>
            <a:endParaRPr b="0" i="0" sz="2200" u="none" cap="none" strike="noStrike"/>
          </a:p>
        </p:txBody>
      </p:sp>
      <p:sp>
        <p:nvSpPr>
          <p:cNvPr id="578" name="Google Shape;578;p25"/>
          <p:cNvSpPr/>
          <p:nvPr/>
        </p:nvSpPr>
        <p:spPr>
          <a:xfrm>
            <a:off x="1530906" y="5788700"/>
            <a:ext cx="6819305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Pengikut Tuhan yang sejati tidak selalu diterima oleh dunia.</a:t>
            </a:r>
            <a:endParaRPr b="0" i="0" sz="1750" u="none" cap="none" strike="noStrike"/>
          </a:p>
        </p:txBody>
      </p:sp>
      <p:sp>
        <p:nvSpPr>
          <p:cNvPr id="579" name="Google Shape;579;p25"/>
          <p:cNvSpPr/>
          <p:nvPr/>
        </p:nvSpPr>
        <p:spPr>
          <a:xfrm>
            <a:off x="793790" y="6605230"/>
            <a:ext cx="510302" cy="510302"/>
          </a:xfrm>
          <a:prstGeom prst="roundRect">
            <a:avLst>
              <a:gd fmla="val 6667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80" name="Google Shape;580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78860" y="6647736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581" name="Google Shape;581;p25"/>
          <p:cNvSpPr/>
          <p:nvPr/>
        </p:nvSpPr>
        <p:spPr>
          <a:xfrm>
            <a:off x="1530906" y="668309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Buah Kehidupan</a:t>
            </a:r>
            <a:endParaRPr b="0" i="0" sz="2200" u="none" cap="none" strike="noStrike"/>
          </a:p>
        </p:txBody>
      </p:sp>
      <p:sp>
        <p:nvSpPr>
          <p:cNvPr id="582" name="Google Shape;582;p25"/>
          <p:cNvSpPr/>
          <p:nvPr/>
        </p:nvSpPr>
        <p:spPr>
          <a:xfrm>
            <a:off x="1530906" y="7173516"/>
            <a:ext cx="6819305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Hikmat sejati dibuktikan oleh hasil dalam kehidupan.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588" name="Google Shape;58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26"/>
          <p:cNvSpPr/>
          <p:nvPr/>
        </p:nvSpPr>
        <p:spPr>
          <a:xfrm>
            <a:off x="793790" y="704255"/>
            <a:ext cx="5670590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4450"/>
              <a:buFont typeface="Anton"/>
              <a:buNone/>
            </a:pPr>
            <a:r>
              <a:rPr b="0" i="0" lang="en-US" sz="445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Saat Kita Ragu</a:t>
            </a:r>
            <a:endParaRPr b="0" i="0" sz="4450" u="none" cap="none" strike="noStrike"/>
          </a:p>
        </p:txBody>
      </p:sp>
      <p:sp>
        <p:nvSpPr>
          <p:cNvPr id="590" name="Google Shape;590;p26"/>
          <p:cNvSpPr/>
          <p:nvPr/>
        </p:nvSpPr>
        <p:spPr>
          <a:xfrm>
            <a:off x="793790" y="1753195"/>
            <a:ext cx="170021" cy="1216223"/>
          </a:xfrm>
          <a:prstGeom prst="roundRect">
            <a:avLst>
              <a:gd fmla="val 20012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26"/>
          <p:cNvSpPr/>
          <p:nvPr/>
        </p:nvSpPr>
        <p:spPr>
          <a:xfrm>
            <a:off x="1303973" y="1753195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Hadapi dengan Jujur</a:t>
            </a:r>
            <a:endParaRPr b="0" i="0" sz="2200" u="none" cap="none" strike="noStrike"/>
          </a:p>
        </p:txBody>
      </p:sp>
      <p:sp>
        <p:nvSpPr>
          <p:cNvPr id="592" name="Google Shape;592;p26"/>
          <p:cNvSpPr/>
          <p:nvPr/>
        </p:nvSpPr>
        <p:spPr>
          <a:xfrm>
            <a:off x="1303973" y="2243614"/>
            <a:ext cx="7046238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Seperti Yohanes, kita perlu jujur mengakui keraguan kita di hadapan Tuhan.</a:t>
            </a:r>
            <a:endParaRPr b="0" i="0" sz="1750" u="none" cap="none" strike="noStrike"/>
          </a:p>
        </p:txBody>
      </p:sp>
      <p:sp>
        <p:nvSpPr>
          <p:cNvPr id="593" name="Google Shape;593;p26"/>
          <p:cNvSpPr/>
          <p:nvPr/>
        </p:nvSpPr>
        <p:spPr>
          <a:xfrm>
            <a:off x="1133951" y="3196233"/>
            <a:ext cx="170021" cy="1216223"/>
          </a:xfrm>
          <a:prstGeom prst="roundRect">
            <a:avLst>
              <a:gd fmla="val 20012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26"/>
          <p:cNvSpPr/>
          <p:nvPr/>
        </p:nvSpPr>
        <p:spPr>
          <a:xfrm>
            <a:off x="1644134" y="319623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Cari Jawaban</a:t>
            </a:r>
            <a:endParaRPr b="0" i="0" sz="2200" u="none" cap="none" strike="noStrike"/>
          </a:p>
        </p:txBody>
      </p:sp>
      <p:sp>
        <p:nvSpPr>
          <p:cNvPr id="595" name="Google Shape;595;p26"/>
          <p:cNvSpPr/>
          <p:nvPr/>
        </p:nvSpPr>
        <p:spPr>
          <a:xfrm>
            <a:off x="1644134" y="3686651"/>
            <a:ext cx="6706076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Carilah jawaban dalam Firman dan karya nyata Tuhan dalam hidup kita.</a:t>
            </a:r>
            <a:endParaRPr b="0" i="0" sz="1750" u="none" cap="none" strike="noStrike"/>
          </a:p>
        </p:txBody>
      </p:sp>
      <p:sp>
        <p:nvSpPr>
          <p:cNvPr id="596" name="Google Shape;596;p26"/>
          <p:cNvSpPr/>
          <p:nvPr/>
        </p:nvSpPr>
        <p:spPr>
          <a:xfrm>
            <a:off x="1474232" y="4639270"/>
            <a:ext cx="170021" cy="1216223"/>
          </a:xfrm>
          <a:prstGeom prst="roundRect">
            <a:avLst>
              <a:gd fmla="val 20012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7" name="Google Shape;597;p26"/>
          <p:cNvSpPr/>
          <p:nvPr/>
        </p:nvSpPr>
        <p:spPr>
          <a:xfrm>
            <a:off x="1984415" y="463927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Kenali Bukti-bukti</a:t>
            </a:r>
            <a:endParaRPr b="0" i="0" sz="2200" u="none" cap="none" strike="noStrike"/>
          </a:p>
        </p:txBody>
      </p:sp>
      <p:sp>
        <p:nvSpPr>
          <p:cNvPr id="598" name="Google Shape;598;p26"/>
          <p:cNvSpPr/>
          <p:nvPr/>
        </p:nvSpPr>
        <p:spPr>
          <a:xfrm>
            <a:off x="1984415" y="5129689"/>
            <a:ext cx="6365796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Perhatikan bukti kehadiran dan karya Tuhan dalam kehidupan sehari-hari.</a:t>
            </a:r>
            <a:endParaRPr b="0" i="0" sz="1750" u="none" cap="none" strike="noStrike"/>
          </a:p>
        </p:txBody>
      </p:sp>
      <p:sp>
        <p:nvSpPr>
          <p:cNvPr id="599" name="Google Shape;599;p26"/>
          <p:cNvSpPr/>
          <p:nvPr/>
        </p:nvSpPr>
        <p:spPr>
          <a:xfrm>
            <a:off x="1814513" y="6082308"/>
            <a:ext cx="170021" cy="1216223"/>
          </a:xfrm>
          <a:prstGeom prst="roundRect">
            <a:avLst>
              <a:gd fmla="val 20012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p26"/>
          <p:cNvSpPr/>
          <p:nvPr/>
        </p:nvSpPr>
        <p:spPr>
          <a:xfrm>
            <a:off x="2324695" y="608230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Tetap Setia</a:t>
            </a:r>
            <a:endParaRPr b="0" i="0" sz="2200" u="none" cap="none" strike="noStrike"/>
          </a:p>
        </p:txBody>
      </p:sp>
      <p:sp>
        <p:nvSpPr>
          <p:cNvPr id="601" name="Google Shape;601;p26"/>
          <p:cNvSpPr/>
          <p:nvPr/>
        </p:nvSpPr>
        <p:spPr>
          <a:xfrm>
            <a:off x="2324695" y="6572726"/>
            <a:ext cx="6025515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Pertahankan kesetiaan meskipun masih ada pertanyaan yang belum terjawab.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27"/>
          <p:cNvSpPr/>
          <p:nvPr/>
        </p:nvSpPr>
        <p:spPr>
          <a:xfrm>
            <a:off x="793790" y="1187648"/>
            <a:ext cx="8712279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4450"/>
              <a:buFont typeface="Anton"/>
              <a:buNone/>
            </a:pPr>
            <a:r>
              <a:rPr b="0" i="0" lang="en-US" sz="445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Peta Minda: Mengatasi Keraguan Iman</a:t>
            </a:r>
            <a:endParaRPr b="0" i="0" sz="4450" u="none" cap="none" strike="noStrike"/>
          </a:p>
        </p:txBody>
      </p:sp>
      <p:sp>
        <p:nvSpPr>
          <p:cNvPr id="608" name="Google Shape;608;p27"/>
          <p:cNvSpPr/>
          <p:nvPr/>
        </p:nvSpPr>
        <p:spPr>
          <a:xfrm>
            <a:off x="1970603" y="2350056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Jujur Mengakui</a:t>
            </a:r>
            <a:endParaRPr b="0" i="0" sz="2200" u="none" cap="none" strike="noStrike"/>
          </a:p>
        </p:txBody>
      </p:sp>
      <p:sp>
        <p:nvSpPr>
          <p:cNvPr id="609" name="Google Shape;609;p27"/>
          <p:cNvSpPr/>
          <p:nvPr/>
        </p:nvSpPr>
        <p:spPr>
          <a:xfrm>
            <a:off x="793790" y="2840474"/>
            <a:ext cx="4012049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Berani mengakui keraguan di hadapan Tuhan dan orang lain.</a:t>
            </a:r>
            <a:endParaRPr b="0" i="0" sz="1750" u="none" cap="none" strike="noStrike"/>
          </a:p>
        </p:txBody>
      </p:sp>
      <p:pic>
        <p:nvPicPr>
          <p:cNvPr descr="preencoded.png" id="610" name="Google Shape;61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611" name="Google Shape;611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96301" y="2983349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27"/>
          <p:cNvSpPr/>
          <p:nvPr/>
        </p:nvSpPr>
        <p:spPr>
          <a:xfrm>
            <a:off x="9824442" y="2350056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Mencari di Alkitab</a:t>
            </a:r>
            <a:endParaRPr b="0" i="0" sz="2200" u="none" cap="none" strike="noStrike"/>
          </a:p>
        </p:txBody>
      </p:sp>
      <p:sp>
        <p:nvSpPr>
          <p:cNvPr id="613" name="Google Shape;613;p27"/>
          <p:cNvSpPr/>
          <p:nvPr/>
        </p:nvSpPr>
        <p:spPr>
          <a:xfrm>
            <a:off x="9824442" y="2840474"/>
            <a:ext cx="4012168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Membaca dan merenungkan Firman Tuhan secara teratur.</a:t>
            </a:r>
            <a:endParaRPr b="0" i="0" sz="1750" u="none" cap="none" strike="noStrike"/>
          </a:p>
        </p:txBody>
      </p:sp>
      <p:pic>
        <p:nvPicPr>
          <p:cNvPr descr="preencoded.png" id="614" name="Google Shape;614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615" name="Google Shape;615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170307" y="3258026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Google Shape;616;p27"/>
          <p:cNvSpPr/>
          <p:nvPr/>
        </p:nvSpPr>
        <p:spPr>
          <a:xfrm>
            <a:off x="10051256" y="4087892"/>
            <a:ext cx="2885718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Berbicara dengan Mentor</a:t>
            </a:r>
            <a:endParaRPr b="0" i="0" sz="2200" u="none" cap="none" strike="noStrike"/>
          </a:p>
        </p:txBody>
      </p:sp>
      <p:sp>
        <p:nvSpPr>
          <p:cNvPr id="617" name="Google Shape;617;p27"/>
          <p:cNvSpPr/>
          <p:nvPr/>
        </p:nvSpPr>
        <p:spPr>
          <a:xfrm>
            <a:off x="10051256" y="4578310"/>
            <a:ext cx="3785354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Berkonsultasi dengan pemimpin rohani yang lebih berpengalaman.</a:t>
            </a:r>
            <a:endParaRPr b="0" i="0" sz="1750" u="none" cap="none" strike="noStrike"/>
          </a:p>
        </p:txBody>
      </p:sp>
      <p:pic>
        <p:nvPicPr>
          <p:cNvPr descr="preencoded.png" id="618" name="Google Shape;618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619" name="Google Shape;619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719423" y="4758452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Google Shape;620;p27"/>
          <p:cNvSpPr/>
          <p:nvPr/>
        </p:nvSpPr>
        <p:spPr>
          <a:xfrm>
            <a:off x="9824442" y="582572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Melihat Bukti</a:t>
            </a:r>
            <a:endParaRPr b="0" i="0" sz="2200" u="none" cap="none" strike="noStrike"/>
          </a:p>
        </p:txBody>
      </p:sp>
      <p:sp>
        <p:nvSpPr>
          <p:cNvPr id="621" name="Google Shape;621;p27"/>
          <p:cNvSpPr/>
          <p:nvPr/>
        </p:nvSpPr>
        <p:spPr>
          <a:xfrm>
            <a:off x="9824442" y="6316147"/>
            <a:ext cx="4012168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Mengenali karya Tuhan dalam kehidupan sendiri dan orang lain.</a:t>
            </a:r>
            <a:endParaRPr b="0" i="0" sz="1750" u="none" cap="none" strike="noStrike"/>
          </a:p>
        </p:txBody>
      </p:sp>
      <p:pic>
        <p:nvPicPr>
          <p:cNvPr descr="preencoded.png" id="622" name="Google Shape;622;p2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623" name="Google Shape;623;p2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694533" y="5984200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27"/>
          <p:cNvSpPr/>
          <p:nvPr/>
        </p:nvSpPr>
        <p:spPr>
          <a:xfrm>
            <a:off x="1970603" y="582572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Berdoa</a:t>
            </a:r>
            <a:endParaRPr b="0" i="0" sz="2200" u="none" cap="none" strike="noStrike"/>
          </a:p>
        </p:txBody>
      </p:sp>
      <p:sp>
        <p:nvSpPr>
          <p:cNvPr id="625" name="Google Shape;625;p27"/>
          <p:cNvSpPr/>
          <p:nvPr/>
        </p:nvSpPr>
        <p:spPr>
          <a:xfrm>
            <a:off x="793790" y="6316147"/>
            <a:ext cx="4012049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Meminta pemulihan iman dan pengertian yang lebih dalam.</a:t>
            </a:r>
            <a:endParaRPr b="0" i="0" sz="1750" u="none" cap="none" strike="noStrike"/>
          </a:p>
        </p:txBody>
      </p:sp>
      <p:pic>
        <p:nvPicPr>
          <p:cNvPr descr="preencoded.png" id="626" name="Google Shape;626;p2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627" name="Google Shape;627;p27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6120527" y="5709523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628" name="Google Shape;628;p27"/>
          <p:cNvSpPr/>
          <p:nvPr/>
        </p:nvSpPr>
        <p:spPr>
          <a:xfrm>
            <a:off x="1743789" y="390644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Tetap Setia</a:t>
            </a:r>
            <a:endParaRPr b="0" i="0" sz="2200" u="none" cap="none" strike="noStrike"/>
          </a:p>
        </p:txBody>
      </p:sp>
      <p:sp>
        <p:nvSpPr>
          <p:cNvPr id="629" name="Google Shape;629;p27"/>
          <p:cNvSpPr/>
          <p:nvPr/>
        </p:nvSpPr>
        <p:spPr>
          <a:xfrm>
            <a:off x="793790" y="4396859"/>
            <a:ext cx="3785235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Terus melayani dan mengikut Tuhan meskipun belum mengerti sepenuhnya.</a:t>
            </a:r>
            <a:endParaRPr b="0" i="0" sz="1750" u="none" cap="none" strike="noStrike"/>
          </a:p>
        </p:txBody>
      </p:sp>
      <p:pic>
        <p:nvPicPr>
          <p:cNvPr descr="preencoded.png" id="630" name="Google Shape;630;p27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631" name="Google Shape;631;p27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5571411" y="4209098"/>
            <a:ext cx="339328" cy="424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637" name="Google Shape;63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486400" cy="8231386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p28"/>
          <p:cNvSpPr/>
          <p:nvPr/>
        </p:nvSpPr>
        <p:spPr>
          <a:xfrm>
            <a:off x="6077188" y="464225"/>
            <a:ext cx="6103977" cy="5275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757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3300"/>
              <a:buFont typeface="Anton"/>
              <a:buNone/>
            </a:pPr>
            <a:r>
              <a:rPr b="0" i="0" lang="en-US" sz="330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Penerapan: Mengenali Karya Kristus</a:t>
            </a:r>
            <a:endParaRPr b="0" i="0" sz="3300" u="none" cap="none" strike="noStrike"/>
          </a:p>
        </p:txBody>
      </p:sp>
      <p:pic>
        <p:nvPicPr>
          <p:cNvPr descr="preencoded.png" id="639" name="Google Shape;63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77188" y="1244918"/>
            <a:ext cx="844034" cy="1630561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28"/>
          <p:cNvSpPr/>
          <p:nvPr/>
        </p:nvSpPr>
        <p:spPr>
          <a:xfrm>
            <a:off x="7174349" y="1413629"/>
            <a:ext cx="2110026" cy="2637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242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650"/>
              <a:buFont typeface="Anton"/>
              <a:buNone/>
            </a:pPr>
            <a:r>
              <a:rPr b="0" i="0" lang="en-US" sz="165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Dalam Diri Kita</a:t>
            </a:r>
            <a:endParaRPr b="0" i="0" sz="1650" u="none" cap="none" strike="noStrike"/>
          </a:p>
        </p:txBody>
      </p:sp>
      <p:sp>
        <p:nvSpPr>
          <p:cNvPr id="641" name="Google Shape;641;p28"/>
          <p:cNvSpPr/>
          <p:nvPr/>
        </p:nvSpPr>
        <p:spPr>
          <a:xfrm>
            <a:off x="7174349" y="1778556"/>
            <a:ext cx="6865263" cy="270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1538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300"/>
              <a:buFont typeface="Fira Sans"/>
              <a:buChar char="•"/>
            </a:pPr>
            <a:r>
              <a:rPr b="0" i="0" lang="en-US" sz="130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Perubahan karakter</a:t>
            </a:r>
            <a:endParaRPr b="0" i="0" sz="1300" u="none" cap="none" strike="noStrike"/>
          </a:p>
        </p:txBody>
      </p:sp>
      <p:sp>
        <p:nvSpPr>
          <p:cNvPr id="642" name="Google Shape;642;p28"/>
          <p:cNvSpPr/>
          <p:nvPr/>
        </p:nvSpPr>
        <p:spPr>
          <a:xfrm>
            <a:off x="7174349" y="2107644"/>
            <a:ext cx="6865263" cy="270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1538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300"/>
              <a:buFont typeface="Fira Sans"/>
              <a:buChar char="•"/>
            </a:pPr>
            <a:r>
              <a:rPr b="0" i="0" lang="en-US" sz="130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Damai sejahtera</a:t>
            </a:r>
            <a:endParaRPr b="0" i="0" sz="1300" u="none" cap="none" strike="noStrike"/>
          </a:p>
        </p:txBody>
      </p:sp>
      <p:sp>
        <p:nvSpPr>
          <p:cNvPr id="643" name="Google Shape;643;p28"/>
          <p:cNvSpPr/>
          <p:nvPr/>
        </p:nvSpPr>
        <p:spPr>
          <a:xfrm>
            <a:off x="7174349" y="2436733"/>
            <a:ext cx="6865263" cy="270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1538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300"/>
              <a:buFont typeface="Fira Sans"/>
              <a:buChar char="•"/>
            </a:pPr>
            <a:r>
              <a:rPr b="0" i="0" lang="en-US" sz="130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Kekuatan menghadapi pencobaan</a:t>
            </a:r>
            <a:endParaRPr b="0" i="0" sz="1300" u="none" cap="none" strike="noStrike"/>
          </a:p>
        </p:txBody>
      </p:sp>
      <p:pic>
        <p:nvPicPr>
          <p:cNvPr descr="preencoded.png" id="644" name="Google Shape;644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77188" y="2875478"/>
            <a:ext cx="844034" cy="1630561"/>
          </a:xfrm>
          <a:prstGeom prst="rect">
            <a:avLst/>
          </a:prstGeom>
          <a:noFill/>
          <a:ln>
            <a:noFill/>
          </a:ln>
        </p:spPr>
      </p:pic>
      <p:sp>
        <p:nvSpPr>
          <p:cNvPr id="645" name="Google Shape;645;p28"/>
          <p:cNvSpPr/>
          <p:nvPr/>
        </p:nvSpPr>
        <p:spPr>
          <a:xfrm>
            <a:off x="7174349" y="3044190"/>
            <a:ext cx="2110026" cy="2637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242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650"/>
              <a:buFont typeface="Anton"/>
              <a:buNone/>
            </a:pPr>
            <a:r>
              <a:rPr b="0" i="0" lang="en-US" sz="165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Di Gereja</a:t>
            </a:r>
            <a:endParaRPr b="0" i="0" sz="1650" u="none" cap="none" strike="noStrike"/>
          </a:p>
        </p:txBody>
      </p:sp>
      <p:sp>
        <p:nvSpPr>
          <p:cNvPr id="646" name="Google Shape;646;p28"/>
          <p:cNvSpPr/>
          <p:nvPr/>
        </p:nvSpPr>
        <p:spPr>
          <a:xfrm>
            <a:off x="7174349" y="3409117"/>
            <a:ext cx="6865263" cy="270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1538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300"/>
              <a:buFont typeface="Fira Sans"/>
              <a:buChar char="•"/>
            </a:pPr>
            <a:r>
              <a:rPr b="0" i="0" lang="en-US" sz="130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Pertobatan orang berdosa</a:t>
            </a:r>
            <a:endParaRPr b="0" i="0" sz="1300" u="none" cap="none" strike="noStrike"/>
          </a:p>
        </p:txBody>
      </p:sp>
      <p:sp>
        <p:nvSpPr>
          <p:cNvPr id="647" name="Google Shape;647;p28"/>
          <p:cNvSpPr/>
          <p:nvPr/>
        </p:nvSpPr>
        <p:spPr>
          <a:xfrm>
            <a:off x="7174349" y="3738205"/>
            <a:ext cx="6865263" cy="270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1538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300"/>
              <a:buFont typeface="Fira Sans"/>
              <a:buChar char="•"/>
            </a:pPr>
            <a:r>
              <a:rPr b="0" i="0" lang="en-US" sz="130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Pemulihan hubungan</a:t>
            </a:r>
            <a:endParaRPr b="0" i="0" sz="1300" u="none" cap="none" strike="noStrike"/>
          </a:p>
        </p:txBody>
      </p:sp>
      <p:sp>
        <p:nvSpPr>
          <p:cNvPr id="648" name="Google Shape;648;p28"/>
          <p:cNvSpPr/>
          <p:nvPr/>
        </p:nvSpPr>
        <p:spPr>
          <a:xfrm>
            <a:off x="7174349" y="4067294"/>
            <a:ext cx="6865263" cy="270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1538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300"/>
              <a:buFont typeface="Fira Sans"/>
              <a:buChar char="•"/>
            </a:pPr>
            <a:r>
              <a:rPr b="0" i="0" lang="en-US" sz="130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Pertumbuhan dalam pelayanan</a:t>
            </a:r>
            <a:endParaRPr b="0" i="0" sz="1300" u="none" cap="none" strike="noStrike"/>
          </a:p>
        </p:txBody>
      </p:sp>
      <p:pic>
        <p:nvPicPr>
          <p:cNvPr descr="preencoded.png" id="649" name="Google Shape;649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77188" y="4506039"/>
            <a:ext cx="844034" cy="1630561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28"/>
          <p:cNvSpPr/>
          <p:nvPr/>
        </p:nvSpPr>
        <p:spPr>
          <a:xfrm>
            <a:off x="7174349" y="4674751"/>
            <a:ext cx="2110026" cy="2637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242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650"/>
              <a:buFont typeface="Anton"/>
              <a:buNone/>
            </a:pPr>
            <a:r>
              <a:rPr b="0" i="0" lang="en-US" sz="165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Di Masyarakat</a:t>
            </a:r>
            <a:endParaRPr b="0" i="0" sz="1650" u="none" cap="none" strike="noStrike"/>
          </a:p>
        </p:txBody>
      </p:sp>
      <p:sp>
        <p:nvSpPr>
          <p:cNvPr id="651" name="Google Shape;651;p28"/>
          <p:cNvSpPr/>
          <p:nvPr/>
        </p:nvSpPr>
        <p:spPr>
          <a:xfrm>
            <a:off x="7174349" y="5039678"/>
            <a:ext cx="6865263" cy="270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1538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300"/>
              <a:buFont typeface="Fira Sans"/>
              <a:buChar char="•"/>
            </a:pPr>
            <a:r>
              <a:rPr b="0" i="0" lang="en-US" sz="130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Keadilan sosial</a:t>
            </a:r>
            <a:endParaRPr b="0" i="0" sz="1300" u="none" cap="none" strike="noStrike"/>
          </a:p>
        </p:txBody>
      </p:sp>
      <p:sp>
        <p:nvSpPr>
          <p:cNvPr id="652" name="Google Shape;652;p28"/>
          <p:cNvSpPr/>
          <p:nvPr/>
        </p:nvSpPr>
        <p:spPr>
          <a:xfrm>
            <a:off x="7174349" y="5368766"/>
            <a:ext cx="6865263" cy="270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1538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300"/>
              <a:buFont typeface="Fira Sans"/>
              <a:buChar char="•"/>
            </a:pPr>
            <a:r>
              <a:rPr b="0" i="0" lang="en-US" sz="130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Belas kasihan terhadap yang lemah</a:t>
            </a:r>
            <a:endParaRPr b="0" i="0" sz="1300" u="none" cap="none" strike="noStrike"/>
          </a:p>
        </p:txBody>
      </p:sp>
      <p:sp>
        <p:nvSpPr>
          <p:cNvPr id="653" name="Google Shape;653;p28"/>
          <p:cNvSpPr/>
          <p:nvPr/>
        </p:nvSpPr>
        <p:spPr>
          <a:xfrm>
            <a:off x="7174349" y="5697855"/>
            <a:ext cx="6865263" cy="270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1538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300"/>
              <a:buFont typeface="Fira Sans"/>
              <a:buChar char="•"/>
            </a:pPr>
            <a:r>
              <a:rPr b="0" i="0" lang="en-US" sz="130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Penegakan kebenaran</a:t>
            </a:r>
            <a:endParaRPr b="0" i="0" sz="1300" u="none" cap="none" strike="noStrike"/>
          </a:p>
        </p:txBody>
      </p:sp>
      <p:pic>
        <p:nvPicPr>
          <p:cNvPr descr="preencoded.png" id="654" name="Google Shape;654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077188" y="6136600"/>
            <a:ext cx="844034" cy="1630561"/>
          </a:xfrm>
          <a:prstGeom prst="rect">
            <a:avLst/>
          </a:prstGeom>
          <a:noFill/>
          <a:ln>
            <a:noFill/>
          </a:ln>
        </p:spPr>
      </p:pic>
      <p:sp>
        <p:nvSpPr>
          <p:cNvPr id="655" name="Google Shape;655;p28"/>
          <p:cNvSpPr/>
          <p:nvPr/>
        </p:nvSpPr>
        <p:spPr>
          <a:xfrm>
            <a:off x="7174349" y="6305312"/>
            <a:ext cx="2110026" cy="2637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242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650"/>
              <a:buFont typeface="Anton"/>
              <a:buNone/>
            </a:pPr>
            <a:r>
              <a:rPr b="0" i="0" lang="en-US" sz="165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Di Dunia</a:t>
            </a:r>
            <a:endParaRPr b="0" i="0" sz="1650" u="none" cap="none" strike="noStrike"/>
          </a:p>
        </p:txBody>
      </p:sp>
      <p:sp>
        <p:nvSpPr>
          <p:cNvPr id="656" name="Google Shape;656;p28"/>
          <p:cNvSpPr/>
          <p:nvPr/>
        </p:nvSpPr>
        <p:spPr>
          <a:xfrm>
            <a:off x="7174349" y="6670238"/>
            <a:ext cx="6865263" cy="270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1538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300"/>
              <a:buFont typeface="Fira Sans"/>
              <a:buChar char="•"/>
            </a:pPr>
            <a:r>
              <a:rPr b="0" i="0" lang="en-US" sz="130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Penyebaran Injil</a:t>
            </a:r>
            <a:endParaRPr b="0" i="0" sz="1300" u="none" cap="none" strike="noStrike"/>
          </a:p>
        </p:txBody>
      </p:sp>
      <p:sp>
        <p:nvSpPr>
          <p:cNvPr id="657" name="Google Shape;657;p28"/>
          <p:cNvSpPr/>
          <p:nvPr/>
        </p:nvSpPr>
        <p:spPr>
          <a:xfrm>
            <a:off x="7174349" y="6999327"/>
            <a:ext cx="6865263" cy="270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1538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300"/>
              <a:buFont typeface="Fira Sans"/>
              <a:buChar char="•"/>
            </a:pPr>
            <a:r>
              <a:rPr b="0" i="0" lang="en-US" sz="130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Pertumbuhan gereja global</a:t>
            </a:r>
            <a:endParaRPr b="0" i="0" sz="1300" u="none" cap="none" strike="noStrike"/>
          </a:p>
        </p:txBody>
      </p:sp>
      <p:sp>
        <p:nvSpPr>
          <p:cNvPr id="658" name="Google Shape;658;p28"/>
          <p:cNvSpPr/>
          <p:nvPr/>
        </p:nvSpPr>
        <p:spPr>
          <a:xfrm>
            <a:off x="7174349" y="7328416"/>
            <a:ext cx="6865263" cy="270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1538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300"/>
              <a:buFont typeface="Fira Sans"/>
              <a:buChar char="•"/>
            </a:pPr>
            <a:r>
              <a:rPr b="0" i="0" lang="en-US" sz="130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Transformasi budaya</a:t>
            </a:r>
            <a:endParaRPr b="0" i="0" sz="1300" u="none" cap="none" strike="noStrike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664" name="Google Shape;66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29"/>
          <p:cNvSpPr/>
          <p:nvPr/>
        </p:nvSpPr>
        <p:spPr>
          <a:xfrm>
            <a:off x="793790" y="1089779"/>
            <a:ext cx="7556421" cy="14175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4450"/>
              <a:buFont typeface="Anton"/>
              <a:buNone/>
            </a:pPr>
            <a:r>
              <a:rPr b="0" i="0" lang="en-US" sz="445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Penerapan: Setia dalam Keraguan</a:t>
            </a:r>
            <a:endParaRPr b="0" i="0" sz="4450" u="none" cap="none" strike="noStrike"/>
          </a:p>
        </p:txBody>
      </p:sp>
      <p:sp>
        <p:nvSpPr>
          <p:cNvPr id="666" name="Google Shape;666;p29"/>
          <p:cNvSpPr/>
          <p:nvPr/>
        </p:nvSpPr>
        <p:spPr>
          <a:xfrm>
            <a:off x="793790" y="2847499"/>
            <a:ext cx="3664863" cy="2395657"/>
          </a:xfrm>
          <a:prstGeom prst="roundRect">
            <a:avLst>
              <a:gd fmla="val 1420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29"/>
          <p:cNvSpPr/>
          <p:nvPr/>
        </p:nvSpPr>
        <p:spPr>
          <a:xfrm>
            <a:off x="1020604" y="307431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Bertanya Tidak Salah</a:t>
            </a:r>
            <a:endParaRPr b="0" i="0" sz="2200" u="none" cap="none" strike="noStrike"/>
          </a:p>
        </p:txBody>
      </p:sp>
      <p:sp>
        <p:nvSpPr>
          <p:cNvPr id="668" name="Google Shape;668;p29"/>
          <p:cNvSpPr/>
          <p:nvPr/>
        </p:nvSpPr>
        <p:spPr>
          <a:xfrm>
            <a:off x="1020604" y="3564731"/>
            <a:ext cx="3211235" cy="14516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Mengajukan pertanyaan jujur tidak berarti tidak beriman. Tuhan menghargai ketulusan kita.</a:t>
            </a:r>
            <a:endParaRPr b="0" i="0" sz="1750" u="none" cap="none" strike="noStrike"/>
          </a:p>
        </p:txBody>
      </p:sp>
      <p:sp>
        <p:nvSpPr>
          <p:cNvPr id="669" name="Google Shape;669;p29"/>
          <p:cNvSpPr/>
          <p:nvPr/>
        </p:nvSpPr>
        <p:spPr>
          <a:xfrm>
            <a:off x="4685467" y="2847499"/>
            <a:ext cx="3664863" cy="2395657"/>
          </a:xfrm>
          <a:prstGeom prst="roundRect">
            <a:avLst>
              <a:gd fmla="val 1420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p29"/>
          <p:cNvSpPr/>
          <p:nvPr/>
        </p:nvSpPr>
        <p:spPr>
          <a:xfrm>
            <a:off x="4912281" y="307431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Keraguan sebagai Jalan</a:t>
            </a:r>
            <a:endParaRPr b="0" i="0" sz="2200" u="none" cap="none" strike="noStrike"/>
          </a:p>
        </p:txBody>
      </p:sp>
      <p:sp>
        <p:nvSpPr>
          <p:cNvPr id="671" name="Google Shape;671;p29"/>
          <p:cNvSpPr/>
          <p:nvPr/>
        </p:nvSpPr>
        <p:spPr>
          <a:xfrm>
            <a:off x="4912281" y="3564731"/>
            <a:ext cx="3211235" cy="14516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Keraguan yang dihadapi dengan benar dapat menjadi jalan menuju iman yang lebih kuat.</a:t>
            </a:r>
            <a:endParaRPr b="0" i="0" sz="1750" u="none" cap="none" strike="noStrike"/>
          </a:p>
        </p:txBody>
      </p:sp>
      <p:sp>
        <p:nvSpPr>
          <p:cNvPr id="672" name="Google Shape;672;p29"/>
          <p:cNvSpPr/>
          <p:nvPr/>
        </p:nvSpPr>
        <p:spPr>
          <a:xfrm>
            <a:off x="793790" y="5469969"/>
            <a:ext cx="7556421" cy="1669852"/>
          </a:xfrm>
          <a:prstGeom prst="roundRect">
            <a:avLst>
              <a:gd fmla="val 2038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29"/>
          <p:cNvSpPr/>
          <p:nvPr/>
        </p:nvSpPr>
        <p:spPr>
          <a:xfrm>
            <a:off x="1020604" y="569678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Teladan Yohanes</a:t>
            </a:r>
            <a:endParaRPr b="0" i="0" sz="2200" u="none" cap="none" strike="noStrike"/>
          </a:p>
        </p:txBody>
      </p:sp>
      <p:sp>
        <p:nvSpPr>
          <p:cNvPr id="674" name="Google Shape;674;p29"/>
          <p:cNvSpPr/>
          <p:nvPr/>
        </p:nvSpPr>
        <p:spPr>
          <a:xfrm>
            <a:off x="1020604" y="6187202"/>
            <a:ext cx="7102793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Seperti Yohanes, kita dapat setia hingga akhir meskipun ada pertanyaan yang belum terjawab.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30"/>
          <p:cNvSpPr/>
          <p:nvPr/>
        </p:nvSpPr>
        <p:spPr>
          <a:xfrm>
            <a:off x="793790" y="1893570"/>
            <a:ext cx="8704898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4450"/>
              <a:buFont typeface="Anton"/>
              <a:buNone/>
            </a:pPr>
            <a:r>
              <a:rPr b="0" i="0" lang="en-US" sz="445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Penerapan: Jangan Cepat Menghakimi</a:t>
            </a:r>
            <a:endParaRPr b="0" i="0" sz="4450" u="none" cap="none" strike="noStrike"/>
          </a:p>
        </p:txBody>
      </p:sp>
      <p:sp>
        <p:nvSpPr>
          <p:cNvPr id="681" name="Google Shape;681;p30"/>
          <p:cNvSpPr/>
          <p:nvPr/>
        </p:nvSpPr>
        <p:spPr>
          <a:xfrm>
            <a:off x="793790" y="3169325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Kesalahan Menghakimi</a:t>
            </a:r>
            <a:endParaRPr b="0" i="0" sz="2200" u="none" cap="none" strike="noStrike"/>
          </a:p>
        </p:txBody>
      </p:sp>
      <p:sp>
        <p:nvSpPr>
          <p:cNvPr id="682" name="Google Shape;682;p30"/>
          <p:cNvSpPr/>
          <p:nvPr/>
        </p:nvSpPr>
        <p:spPr>
          <a:xfrm>
            <a:off x="793790" y="3750469"/>
            <a:ext cx="3978116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Seperti orang-orang yang menghakimi Yohanes dan Yesus berdasarkan penampilan.</a:t>
            </a:r>
            <a:endParaRPr b="0" i="0" sz="1750" u="none" cap="none" strike="noStrike"/>
          </a:p>
        </p:txBody>
      </p:sp>
      <p:sp>
        <p:nvSpPr>
          <p:cNvPr id="683" name="Google Shape;683;p30"/>
          <p:cNvSpPr/>
          <p:nvPr/>
        </p:nvSpPr>
        <p:spPr>
          <a:xfrm>
            <a:off x="793790" y="5043249"/>
            <a:ext cx="3978116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Kita sering menilai orang lain dengan standar kita sendiri tanpa memahami konteks mereka.</a:t>
            </a:r>
            <a:endParaRPr b="0" i="0" sz="1750" u="none" cap="none" strike="noStrike"/>
          </a:p>
        </p:txBody>
      </p:sp>
      <p:sp>
        <p:nvSpPr>
          <p:cNvPr id="684" name="Google Shape;684;p30"/>
          <p:cNvSpPr/>
          <p:nvPr/>
        </p:nvSpPr>
        <p:spPr>
          <a:xfrm>
            <a:off x="5332928" y="3169325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Cara Allah Bekerja</a:t>
            </a:r>
            <a:endParaRPr b="0" i="0" sz="2200" u="none" cap="none" strike="noStrike"/>
          </a:p>
        </p:txBody>
      </p:sp>
      <p:sp>
        <p:nvSpPr>
          <p:cNvPr id="685" name="Google Shape;685;p30"/>
          <p:cNvSpPr/>
          <p:nvPr/>
        </p:nvSpPr>
        <p:spPr>
          <a:xfrm>
            <a:off x="5332928" y="3750469"/>
            <a:ext cx="3978116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Allah bekerja melalui berbagai cara dan orang yang mungkin berbeza dari harapan kita.</a:t>
            </a:r>
            <a:endParaRPr b="0" i="0" sz="1750" u="none" cap="none" strike="noStrike"/>
          </a:p>
        </p:txBody>
      </p:sp>
      <p:sp>
        <p:nvSpPr>
          <p:cNvPr id="686" name="Google Shape;686;p30"/>
          <p:cNvSpPr/>
          <p:nvPr/>
        </p:nvSpPr>
        <p:spPr>
          <a:xfrm>
            <a:off x="5332928" y="5043249"/>
            <a:ext cx="3978116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Dia menggunakan baik Yohanes yang ketat maupun Yesus yang lebih terbuka.</a:t>
            </a:r>
            <a:endParaRPr b="0" i="0" sz="1750" u="none" cap="none" strike="noStrike"/>
          </a:p>
        </p:txBody>
      </p:sp>
      <p:sp>
        <p:nvSpPr>
          <p:cNvPr id="687" name="Google Shape;687;p30"/>
          <p:cNvSpPr/>
          <p:nvPr/>
        </p:nvSpPr>
        <p:spPr>
          <a:xfrm>
            <a:off x="9872067" y="3169325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Fokus pada Buah</a:t>
            </a:r>
            <a:endParaRPr b="0" i="0" sz="2200" u="none" cap="none" strike="noStrike"/>
          </a:p>
        </p:txBody>
      </p:sp>
      <p:sp>
        <p:nvSpPr>
          <p:cNvPr id="688" name="Google Shape;688;p30"/>
          <p:cNvSpPr/>
          <p:nvPr/>
        </p:nvSpPr>
        <p:spPr>
          <a:xfrm>
            <a:off x="9872067" y="3750469"/>
            <a:ext cx="3978116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Lihatlah hasil kehidupan seseorang, bukan hanya penampilan luar mereka.</a:t>
            </a:r>
            <a:endParaRPr b="0" i="0" sz="1750" u="none" cap="none" strike="noStrike"/>
          </a:p>
        </p:txBody>
      </p:sp>
      <p:sp>
        <p:nvSpPr>
          <p:cNvPr id="689" name="Google Shape;689;p30"/>
          <p:cNvSpPr/>
          <p:nvPr/>
        </p:nvSpPr>
        <p:spPr>
          <a:xfrm>
            <a:off x="9872067" y="4680347"/>
            <a:ext cx="3978116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Buah Roh dalam hidup seseorang lebih penting daripada gaya atau metode mereka.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2"/>
          <p:cNvSpPr/>
          <p:nvPr/>
        </p:nvSpPr>
        <p:spPr>
          <a:xfrm>
            <a:off x="793790" y="1251109"/>
            <a:ext cx="5670590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4450"/>
              <a:buFont typeface="Anton"/>
              <a:buNone/>
            </a:pPr>
            <a:r>
              <a:rPr b="0" i="0" lang="en-US" sz="445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Kesimpulan Peta Minda</a:t>
            </a:r>
            <a:endParaRPr b="0" i="0" sz="4450" u="none" cap="none" strike="noStrike"/>
          </a:p>
        </p:txBody>
      </p:sp>
      <p:sp>
        <p:nvSpPr>
          <p:cNvPr id="696" name="Google Shape;696;p32"/>
          <p:cNvSpPr/>
          <p:nvPr/>
        </p:nvSpPr>
        <p:spPr>
          <a:xfrm>
            <a:off x="2197418" y="286154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Yesus adalah Mesias</a:t>
            </a:r>
            <a:endParaRPr b="0" i="0" sz="2200" u="none" cap="none" strike="noStrike"/>
          </a:p>
        </p:txBody>
      </p:sp>
      <p:sp>
        <p:nvSpPr>
          <p:cNvPr id="697" name="Google Shape;697;p32"/>
          <p:cNvSpPr/>
          <p:nvPr/>
        </p:nvSpPr>
        <p:spPr>
          <a:xfrm>
            <a:off x="793790" y="3351967"/>
            <a:ext cx="4238863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Yesus adalah Mesias yang dijanjikan dan dinantikan oleh bangsa Israel.</a:t>
            </a:r>
            <a:endParaRPr b="0" i="0" sz="1750" u="none" cap="none" strike="noStrike"/>
          </a:p>
        </p:txBody>
      </p:sp>
      <p:pic>
        <p:nvPicPr>
          <p:cNvPr descr="preencoded.png" id="698" name="Google Shape;69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699" name="Google Shape;699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04585" y="3805714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p32"/>
          <p:cNvSpPr/>
          <p:nvPr/>
        </p:nvSpPr>
        <p:spPr>
          <a:xfrm>
            <a:off x="9597628" y="245280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Bukti Kemesiasan</a:t>
            </a:r>
            <a:endParaRPr b="0" i="0" sz="2200" u="none" cap="none" strike="noStrike"/>
          </a:p>
        </p:txBody>
      </p:sp>
      <p:sp>
        <p:nvSpPr>
          <p:cNvPr id="701" name="Google Shape;701;p32"/>
          <p:cNvSpPr/>
          <p:nvPr/>
        </p:nvSpPr>
        <p:spPr>
          <a:xfrm>
            <a:off x="9597628" y="2943225"/>
            <a:ext cx="4238982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Bukti kemesiasan terlihat dalam karya-Nya yang menggenapi nubuat.</a:t>
            </a:r>
            <a:endParaRPr b="0" i="0" sz="1750" u="none" cap="none" strike="noStrike"/>
          </a:p>
        </p:txBody>
      </p:sp>
      <p:pic>
        <p:nvPicPr>
          <p:cNvPr descr="preencoded.png" id="702" name="Google Shape;702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703" name="Google Shape;703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18797" y="3378637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704" name="Google Shape;704;p32"/>
          <p:cNvSpPr/>
          <p:nvPr/>
        </p:nvSpPr>
        <p:spPr>
          <a:xfrm>
            <a:off x="10051256" y="408777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Keraguan dalam Iman</a:t>
            </a:r>
            <a:endParaRPr b="0" i="0" sz="2200" u="none" cap="none" strike="noStrike"/>
          </a:p>
        </p:txBody>
      </p:sp>
      <p:sp>
        <p:nvSpPr>
          <p:cNvPr id="705" name="Google Shape;705;p32"/>
          <p:cNvSpPr/>
          <p:nvPr/>
        </p:nvSpPr>
        <p:spPr>
          <a:xfrm>
            <a:off x="10051256" y="4578191"/>
            <a:ext cx="3785354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Keraguan adalah bagian alami dari perjalanan iman yang bertumbuh.</a:t>
            </a:r>
            <a:endParaRPr b="0" i="0" sz="1750" u="none" cap="none" strike="noStrike"/>
          </a:p>
        </p:txBody>
      </p:sp>
      <p:pic>
        <p:nvPicPr>
          <p:cNvPr descr="preencoded.png" id="706" name="Google Shape;706;p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707" name="Google Shape;707;p3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331041" y="4496633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32"/>
          <p:cNvSpPr/>
          <p:nvPr/>
        </p:nvSpPr>
        <p:spPr>
          <a:xfrm>
            <a:off x="9597628" y="572285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Hikmat Terbukti</a:t>
            </a:r>
            <a:endParaRPr b="0" i="0" sz="2200" u="none" cap="none" strike="noStrike"/>
          </a:p>
        </p:txBody>
      </p:sp>
      <p:sp>
        <p:nvSpPr>
          <p:cNvPr id="709" name="Google Shape;709;p32"/>
          <p:cNvSpPr/>
          <p:nvPr/>
        </p:nvSpPr>
        <p:spPr>
          <a:xfrm>
            <a:off x="9597628" y="6213277"/>
            <a:ext cx="4238982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Hikmat Allah dibuktikan oleh hasil dalam kehidupan orang percaya.</a:t>
            </a:r>
            <a:endParaRPr b="0" i="0" sz="1750" u="none" cap="none" strike="noStrike"/>
          </a:p>
        </p:txBody>
      </p:sp>
      <p:pic>
        <p:nvPicPr>
          <p:cNvPr descr="preencoded.png" id="710" name="Google Shape;710;p3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711" name="Google Shape;711;p3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518797" y="5614630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712" name="Google Shape;712;p32"/>
          <p:cNvSpPr/>
          <p:nvPr/>
        </p:nvSpPr>
        <p:spPr>
          <a:xfrm>
            <a:off x="2197418" y="531411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Pilihan Respons</a:t>
            </a:r>
            <a:endParaRPr b="0" i="0" sz="2200" u="none" cap="none" strike="noStrike"/>
          </a:p>
        </p:txBody>
      </p:sp>
      <p:sp>
        <p:nvSpPr>
          <p:cNvPr id="713" name="Google Shape;713;p32"/>
          <p:cNvSpPr/>
          <p:nvPr/>
        </p:nvSpPr>
        <p:spPr>
          <a:xfrm>
            <a:off x="793790" y="5804535"/>
            <a:ext cx="4238863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Setiap orang perlu merespons kebenaran—menerima atau menolak.</a:t>
            </a:r>
            <a:endParaRPr b="0" i="0" sz="1750" u="none" cap="none" strike="noStrike"/>
          </a:p>
        </p:txBody>
      </p:sp>
      <p:pic>
        <p:nvPicPr>
          <p:cNvPr descr="preencoded.png" id="714" name="Google Shape;714;p3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715" name="Google Shape;715;p32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6204585" y="5187553"/>
            <a:ext cx="318968" cy="3986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721" name="Google Shape;721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33"/>
          <p:cNvSpPr/>
          <p:nvPr/>
        </p:nvSpPr>
        <p:spPr>
          <a:xfrm>
            <a:off x="793790" y="1215985"/>
            <a:ext cx="5670590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4450"/>
              <a:buFont typeface="Anton"/>
              <a:buNone/>
            </a:pPr>
            <a:r>
              <a:rPr b="0" i="0" lang="en-US" sz="445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Doa Penutup</a:t>
            </a:r>
            <a:endParaRPr b="0" i="0" sz="4450" u="none" cap="none" strike="noStrike"/>
          </a:p>
        </p:txBody>
      </p:sp>
      <p:sp>
        <p:nvSpPr>
          <p:cNvPr id="723" name="Google Shape;723;p33"/>
          <p:cNvSpPr/>
          <p:nvPr/>
        </p:nvSpPr>
        <p:spPr>
          <a:xfrm>
            <a:off x="793790" y="2264926"/>
            <a:ext cx="510302" cy="510302"/>
          </a:xfrm>
          <a:prstGeom prst="roundRect">
            <a:avLst>
              <a:gd fmla="val 6667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724" name="Google Shape;724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8860" y="2307431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33"/>
          <p:cNvSpPr/>
          <p:nvPr/>
        </p:nvSpPr>
        <p:spPr>
          <a:xfrm>
            <a:off x="1530906" y="234279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Ucapan Syukur</a:t>
            </a:r>
            <a:endParaRPr b="0" i="0" sz="2200" u="none" cap="none" strike="noStrike"/>
          </a:p>
        </p:txBody>
      </p:sp>
      <p:sp>
        <p:nvSpPr>
          <p:cNvPr id="726" name="Google Shape;726;p33"/>
          <p:cNvSpPr/>
          <p:nvPr/>
        </p:nvSpPr>
        <p:spPr>
          <a:xfrm>
            <a:off x="1530906" y="2833211"/>
            <a:ext cx="2899410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Terima kasih Tuhan untuk pelajaran hari ini dan kebenaran dari Firman-Mu.</a:t>
            </a:r>
            <a:endParaRPr b="0" i="0" sz="1750" u="none" cap="none" strike="noStrike"/>
          </a:p>
        </p:txBody>
      </p:sp>
      <p:sp>
        <p:nvSpPr>
          <p:cNvPr id="727" name="Google Shape;727;p33"/>
          <p:cNvSpPr/>
          <p:nvPr/>
        </p:nvSpPr>
        <p:spPr>
          <a:xfrm>
            <a:off x="4713803" y="2264926"/>
            <a:ext cx="510302" cy="510302"/>
          </a:xfrm>
          <a:prstGeom prst="roundRect">
            <a:avLst>
              <a:gd fmla="val 6667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728" name="Google Shape;728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98874" y="2307431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729" name="Google Shape;729;p33"/>
          <p:cNvSpPr/>
          <p:nvPr/>
        </p:nvSpPr>
        <p:spPr>
          <a:xfrm>
            <a:off x="5450919" y="234279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Permohonan Roh Kudus</a:t>
            </a:r>
            <a:endParaRPr b="0" i="0" sz="2200" u="none" cap="none" strike="noStrike"/>
          </a:p>
        </p:txBody>
      </p:sp>
      <p:sp>
        <p:nvSpPr>
          <p:cNvPr id="730" name="Google Shape;730;p33"/>
          <p:cNvSpPr/>
          <p:nvPr/>
        </p:nvSpPr>
        <p:spPr>
          <a:xfrm>
            <a:off x="5450919" y="2833211"/>
            <a:ext cx="2899410" cy="14516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Kiranya Roh Kudus menolong kami memahami dan menerapkan kebenaran ini.</a:t>
            </a:r>
            <a:endParaRPr b="0" i="0" sz="1750" u="none" cap="none" strike="noStrike"/>
          </a:p>
        </p:txBody>
      </p:sp>
      <p:sp>
        <p:nvSpPr>
          <p:cNvPr id="731" name="Google Shape;731;p33"/>
          <p:cNvSpPr/>
          <p:nvPr/>
        </p:nvSpPr>
        <p:spPr>
          <a:xfrm>
            <a:off x="793790" y="4738449"/>
            <a:ext cx="510302" cy="510302"/>
          </a:xfrm>
          <a:prstGeom prst="roundRect">
            <a:avLst>
              <a:gd fmla="val 6667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2" name="Google Shape;732;p33"/>
          <p:cNvSpPr/>
          <p:nvPr/>
        </p:nvSpPr>
        <p:spPr>
          <a:xfrm>
            <a:off x="1530906" y="4816316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Komitmen</a:t>
            </a:r>
            <a:endParaRPr b="0" i="0" sz="2200" u="none" cap="none" strike="noStrike"/>
          </a:p>
        </p:txBody>
      </p:sp>
      <p:sp>
        <p:nvSpPr>
          <p:cNvPr id="733" name="Google Shape;733;p33"/>
          <p:cNvSpPr/>
          <p:nvPr/>
        </p:nvSpPr>
        <p:spPr>
          <a:xfrm>
            <a:off x="1530906" y="5306735"/>
            <a:ext cx="6819305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Kami berkomitmen untuk menerapkan kebenaran ini dalam kehidupan sehari-hari.</a:t>
            </a:r>
            <a:endParaRPr b="0" i="0" sz="1750" u="none" cap="none" strike="noStrike"/>
          </a:p>
        </p:txBody>
      </p:sp>
      <p:sp>
        <p:nvSpPr>
          <p:cNvPr id="734" name="Google Shape;734;p33"/>
          <p:cNvSpPr/>
          <p:nvPr/>
        </p:nvSpPr>
        <p:spPr>
          <a:xfrm>
            <a:off x="793790" y="6287691"/>
            <a:ext cx="7556421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Mari kita tutup dengan doa bersama, membawa pelajaran ini ke hadapan Tuhan.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740" name="Google Shape;74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741" name="Google Shape;741;p34"/>
          <p:cNvSpPr/>
          <p:nvPr/>
        </p:nvSpPr>
        <p:spPr>
          <a:xfrm>
            <a:off x="793790" y="935236"/>
            <a:ext cx="5670590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4450"/>
              <a:buFont typeface="Anton"/>
              <a:buNone/>
            </a:pPr>
            <a:r>
              <a:rPr b="0" i="0" lang="en-US" sz="4450" u="none" cap="none" strike="noStrike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Tugas Rumah</a:t>
            </a:r>
            <a:endParaRPr b="0" i="0" sz="4450" u="none" cap="none" strike="noStrike"/>
          </a:p>
        </p:txBody>
      </p:sp>
      <p:sp>
        <p:nvSpPr>
          <p:cNvPr id="742" name="Google Shape;742;p34"/>
          <p:cNvSpPr/>
          <p:nvPr/>
        </p:nvSpPr>
        <p:spPr>
          <a:xfrm>
            <a:off x="793790" y="1984177"/>
            <a:ext cx="170021" cy="1216223"/>
          </a:xfrm>
          <a:prstGeom prst="roundRect">
            <a:avLst>
              <a:gd fmla="val 20012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3" name="Google Shape;743;p34"/>
          <p:cNvSpPr/>
          <p:nvPr/>
        </p:nvSpPr>
        <p:spPr>
          <a:xfrm>
            <a:off x="1303973" y="198417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Baca Ulang</a:t>
            </a:r>
            <a:endParaRPr b="0" i="0" sz="2200" u="none" cap="none" strike="noStrike"/>
          </a:p>
        </p:txBody>
      </p:sp>
      <p:sp>
        <p:nvSpPr>
          <p:cNvPr id="744" name="Google Shape;744;p34"/>
          <p:cNvSpPr/>
          <p:nvPr/>
        </p:nvSpPr>
        <p:spPr>
          <a:xfrm>
            <a:off x="1303973" y="2474595"/>
            <a:ext cx="7046238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Baca Lukas 7:18-35 sekali lagi dan catat 3 hal baru yang kamu pelajari.</a:t>
            </a:r>
            <a:endParaRPr b="0" i="0" sz="1750" u="none" cap="none" strike="noStrike"/>
          </a:p>
        </p:txBody>
      </p:sp>
      <p:sp>
        <p:nvSpPr>
          <p:cNvPr id="745" name="Google Shape;745;p34"/>
          <p:cNvSpPr/>
          <p:nvPr/>
        </p:nvSpPr>
        <p:spPr>
          <a:xfrm>
            <a:off x="1133951" y="3427214"/>
            <a:ext cx="170021" cy="1216223"/>
          </a:xfrm>
          <a:prstGeom prst="roundRect">
            <a:avLst>
              <a:gd fmla="val 20012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6" name="Google Shape;746;p34"/>
          <p:cNvSpPr/>
          <p:nvPr/>
        </p:nvSpPr>
        <p:spPr>
          <a:xfrm>
            <a:off x="1644134" y="3427214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Jurnal Keraguan</a:t>
            </a:r>
            <a:endParaRPr b="0" i="0" sz="2200" u="none" cap="none" strike="noStrike"/>
          </a:p>
        </p:txBody>
      </p:sp>
      <p:sp>
        <p:nvSpPr>
          <p:cNvPr id="747" name="Google Shape;747;p34"/>
          <p:cNvSpPr/>
          <p:nvPr/>
        </p:nvSpPr>
        <p:spPr>
          <a:xfrm>
            <a:off x="1644134" y="3917633"/>
            <a:ext cx="6706076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Buat jurnal tentang saat-saat kamu mengalami keraguan dan bagaimana mengatasinya.</a:t>
            </a:r>
            <a:endParaRPr b="0" i="0" sz="1750" u="none" cap="none" strike="noStrike"/>
          </a:p>
        </p:txBody>
      </p:sp>
      <p:sp>
        <p:nvSpPr>
          <p:cNvPr id="748" name="Google Shape;748;p34"/>
          <p:cNvSpPr/>
          <p:nvPr/>
        </p:nvSpPr>
        <p:spPr>
          <a:xfrm>
            <a:off x="1474232" y="4870252"/>
            <a:ext cx="170021" cy="1216223"/>
          </a:xfrm>
          <a:prstGeom prst="roundRect">
            <a:avLst>
              <a:gd fmla="val 20012" name="adj"/>
            </a:avLst>
          </a:prstGeom>
          <a:solidFill>
            <a:srgbClr val="3E3E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9" name="Google Shape;749;p34"/>
          <p:cNvSpPr/>
          <p:nvPr/>
        </p:nvSpPr>
        <p:spPr>
          <a:xfrm>
            <a:off x="1984415" y="4870252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200"/>
              <a:buFont typeface="Anton"/>
              <a:buNone/>
            </a:pPr>
            <a:r>
              <a:rPr b="0" i="0" lang="en-US" sz="220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Diskusi Keluarga</a:t>
            </a:r>
            <a:endParaRPr b="0" i="0" sz="2200" u="none" cap="none" strike="noStrike"/>
          </a:p>
        </p:txBody>
      </p:sp>
      <p:sp>
        <p:nvSpPr>
          <p:cNvPr id="750" name="Google Shape;750;p34"/>
          <p:cNvSpPr/>
          <p:nvPr/>
        </p:nvSpPr>
        <p:spPr>
          <a:xfrm>
            <a:off x="1984415" y="5360670"/>
            <a:ext cx="6365796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Diskusikan dengan orangtua tentang pelajaran hari ini dan apa yang kamu pelajari.</a:t>
            </a:r>
            <a:endParaRPr b="0" i="0" sz="1750" u="none" cap="none" strike="noStrike"/>
          </a:p>
        </p:txBody>
      </p:sp>
      <p:sp>
        <p:nvSpPr>
          <p:cNvPr id="751" name="Google Shape;751;p34"/>
          <p:cNvSpPr/>
          <p:nvPr/>
        </p:nvSpPr>
        <p:spPr>
          <a:xfrm>
            <a:off x="793790" y="6568440"/>
            <a:ext cx="7556421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Kumpulkan tugas ini pada pertemuan minggu depan untuk dibagikan bersama kelas.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757" name="Google Shape;757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758" name="Google Shape;758;p35"/>
          <p:cNvSpPr/>
          <p:nvPr/>
        </p:nvSpPr>
        <p:spPr>
          <a:xfrm>
            <a:off x="779383" y="789622"/>
            <a:ext cx="5567482" cy="695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287"/>
              </a:lnSpc>
              <a:spcBef>
                <a:spcPts val="0"/>
              </a:spcBef>
              <a:spcAft>
                <a:spcPts val="0"/>
              </a:spcAft>
              <a:buClr>
                <a:srgbClr val="FA95AF"/>
              </a:buClr>
              <a:buSzPts val="4350"/>
              <a:buFont typeface="Anton"/>
              <a:buNone/>
            </a:pPr>
            <a:r>
              <a:rPr lang="en-US" sz="4350">
                <a:solidFill>
                  <a:srgbClr val="FA95AF"/>
                </a:solidFill>
                <a:latin typeface="Anton"/>
                <a:ea typeface="Anton"/>
                <a:cs typeface="Anton"/>
                <a:sym typeface="Anton"/>
              </a:rPr>
              <a:t>Janji Berkat</a:t>
            </a:r>
            <a:endParaRPr b="0" i="0" sz="4350" u="none" cap="none" strike="noStrike"/>
          </a:p>
        </p:txBody>
      </p:sp>
      <p:sp>
        <p:nvSpPr>
          <p:cNvPr id="759" name="Google Shape;759;p35"/>
          <p:cNvSpPr/>
          <p:nvPr/>
        </p:nvSpPr>
        <p:spPr>
          <a:xfrm>
            <a:off x="1113353" y="2070021"/>
            <a:ext cx="7251263" cy="7124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"Berbahagialah orang yang tidak menjadi kecewa dan menolak Aku" - Lukas 7:23</a:t>
            </a:r>
            <a:endParaRPr b="0" i="0" sz="1750" u="none" cap="none" strike="noStrike"/>
          </a:p>
        </p:txBody>
      </p:sp>
      <p:sp>
        <p:nvSpPr>
          <p:cNvPr id="760" name="Google Shape;760;p35"/>
          <p:cNvSpPr/>
          <p:nvPr/>
        </p:nvSpPr>
        <p:spPr>
          <a:xfrm>
            <a:off x="779383" y="1819513"/>
            <a:ext cx="30480" cy="1213485"/>
          </a:xfrm>
          <a:prstGeom prst="rect">
            <a:avLst/>
          </a:prstGeom>
          <a:solidFill>
            <a:srgbClr val="FA95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761" name="Google Shape;761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9383" y="3322439"/>
            <a:ext cx="556736" cy="556736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35"/>
          <p:cNvSpPr/>
          <p:nvPr/>
        </p:nvSpPr>
        <p:spPr>
          <a:xfrm>
            <a:off x="1558766" y="3415665"/>
            <a:ext cx="2783681" cy="3479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150"/>
              <a:buFont typeface="Anton"/>
              <a:buNone/>
            </a:pPr>
            <a:r>
              <a:rPr b="0" i="0" lang="en-US" sz="215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Terima Kasih</a:t>
            </a:r>
            <a:endParaRPr b="0" i="0" sz="2150" u="none" cap="none" strike="noStrike"/>
          </a:p>
        </p:txBody>
      </p:sp>
      <p:sp>
        <p:nvSpPr>
          <p:cNvPr id="763" name="Google Shape;763;p35"/>
          <p:cNvSpPr/>
          <p:nvPr/>
        </p:nvSpPr>
        <p:spPr>
          <a:xfrm>
            <a:off x="1558766" y="3897154"/>
            <a:ext cx="6805851" cy="7124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Terima kasih atas perhatian dan partisipasi aktif selama pelajaran hari ini.</a:t>
            </a:r>
            <a:endParaRPr b="0" i="0" sz="1750" u="none" cap="none" strike="noStrike"/>
          </a:p>
        </p:txBody>
      </p:sp>
      <p:pic>
        <p:nvPicPr>
          <p:cNvPr descr="preencoded.png" id="764" name="Google Shape;764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9383" y="5093851"/>
            <a:ext cx="556736" cy="556736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35"/>
          <p:cNvSpPr/>
          <p:nvPr/>
        </p:nvSpPr>
        <p:spPr>
          <a:xfrm>
            <a:off x="1558766" y="5187077"/>
            <a:ext cx="2783681" cy="3479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150"/>
              <a:buFont typeface="Anton"/>
              <a:buNone/>
            </a:pPr>
            <a:r>
              <a:rPr b="0" i="0" lang="en-US" sz="215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Berdoa</a:t>
            </a:r>
            <a:endParaRPr b="0" i="0" sz="2150" u="none" cap="none" strike="noStrike"/>
          </a:p>
        </p:txBody>
      </p:sp>
      <p:sp>
        <p:nvSpPr>
          <p:cNvPr id="766" name="Google Shape;766;p35"/>
          <p:cNvSpPr/>
          <p:nvPr/>
        </p:nvSpPr>
        <p:spPr>
          <a:xfrm>
            <a:off x="1558766" y="5668566"/>
            <a:ext cx="6805851" cy="3562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Tetaplah berdoa dan mencari Tuhan dalam segala situasi hidupmu.</a:t>
            </a:r>
            <a:endParaRPr b="0" i="0" sz="1750" u="none" cap="none" strike="noStrike"/>
          </a:p>
        </p:txBody>
      </p:sp>
      <p:sp>
        <p:nvSpPr>
          <p:cNvPr id="767" name="Google Shape;767;p35"/>
          <p:cNvSpPr/>
          <p:nvPr/>
        </p:nvSpPr>
        <p:spPr>
          <a:xfrm>
            <a:off x="807244" y="6497955"/>
            <a:ext cx="501015" cy="578882"/>
          </a:xfrm>
          <a:prstGeom prst="roundRect">
            <a:avLst>
              <a:gd fmla="val 10951" name="adj"/>
            </a:avLst>
          </a:prstGeom>
          <a:solidFill>
            <a:srgbClr val="4D4D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768" name="Google Shape;768;p3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79383" y="6509028"/>
            <a:ext cx="556736" cy="556736"/>
          </a:xfrm>
          <a:prstGeom prst="rect">
            <a:avLst/>
          </a:prstGeom>
          <a:noFill/>
          <a:ln>
            <a:noFill/>
          </a:ln>
        </p:spPr>
      </p:pic>
      <p:sp>
        <p:nvSpPr>
          <p:cNvPr id="769" name="Google Shape;769;p35"/>
          <p:cNvSpPr/>
          <p:nvPr/>
        </p:nvSpPr>
        <p:spPr>
          <a:xfrm>
            <a:off x="1558766" y="6602254"/>
            <a:ext cx="2783681" cy="3479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2150"/>
              <a:buFont typeface="Anton"/>
              <a:buNone/>
            </a:pPr>
            <a:r>
              <a:rPr b="0" i="0" lang="en-US" sz="2150" u="none" cap="none" strike="noStrike">
                <a:solidFill>
                  <a:srgbClr val="E0D6DE"/>
                </a:solidFill>
                <a:latin typeface="Anton"/>
                <a:ea typeface="Anton"/>
                <a:cs typeface="Anton"/>
                <a:sym typeface="Anton"/>
              </a:rPr>
              <a:t>Berkat</a:t>
            </a:r>
            <a:endParaRPr b="0" i="0" sz="2150" u="none" cap="none" strike="noStrike"/>
          </a:p>
        </p:txBody>
      </p:sp>
      <p:sp>
        <p:nvSpPr>
          <p:cNvPr id="770" name="Google Shape;770;p35"/>
          <p:cNvSpPr/>
          <p:nvPr/>
        </p:nvSpPr>
        <p:spPr>
          <a:xfrm>
            <a:off x="1558766" y="7083743"/>
            <a:ext cx="6805851" cy="3562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E0D6DE"/>
              </a:buClr>
              <a:buSzPts val="1750"/>
              <a:buFont typeface="Fira Sans"/>
              <a:buNone/>
            </a:pPr>
            <a:r>
              <a:rPr b="0" i="0" lang="en-US" sz="1750" u="none" cap="none" strike="noStrike">
                <a:solidFill>
                  <a:srgbClr val="E0D6DE"/>
                </a:solidFill>
                <a:latin typeface="Fira Sans"/>
                <a:ea typeface="Fira Sans"/>
                <a:cs typeface="Fira Sans"/>
                <a:sym typeface="Fira Sans"/>
              </a:rPr>
              <a:t>Tuhan memberkati dan menyertai kamu sepanjang minggu ini.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2025-05-08T01:25:48Z</dcterms:created>
  <dc:creator>PptxGenJS</dc:creator>
</cp:coreProperties>
</file>